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173"/>
  </p:notesMasterIdLst>
  <p:sldIdLst>
    <p:sldId id="1363" r:id="rId2"/>
    <p:sldId id="3807" r:id="rId3"/>
    <p:sldId id="3808" r:id="rId4"/>
    <p:sldId id="3810" r:id="rId5"/>
    <p:sldId id="5682" r:id="rId6"/>
    <p:sldId id="5749" r:id="rId7"/>
    <p:sldId id="5742" r:id="rId8"/>
    <p:sldId id="5743" r:id="rId9"/>
    <p:sldId id="5707" r:id="rId10"/>
    <p:sldId id="4712" r:id="rId11"/>
    <p:sldId id="4710" r:id="rId12"/>
    <p:sldId id="4713" r:id="rId13"/>
    <p:sldId id="4715" r:id="rId14"/>
    <p:sldId id="4716" r:id="rId15"/>
    <p:sldId id="4717" r:id="rId16"/>
    <p:sldId id="4718" r:id="rId17"/>
    <p:sldId id="4719" r:id="rId18"/>
    <p:sldId id="4721" r:id="rId19"/>
    <p:sldId id="4722" r:id="rId20"/>
    <p:sldId id="4723" r:id="rId21"/>
    <p:sldId id="4724" r:id="rId22"/>
    <p:sldId id="4726" r:id="rId23"/>
    <p:sldId id="4727" r:id="rId24"/>
    <p:sldId id="5685" r:id="rId25"/>
    <p:sldId id="5683" r:id="rId26"/>
    <p:sldId id="5684" r:id="rId27"/>
    <p:sldId id="5711" r:id="rId28"/>
    <p:sldId id="4728" r:id="rId29"/>
    <p:sldId id="4729" r:id="rId30"/>
    <p:sldId id="5744" r:id="rId31"/>
    <p:sldId id="5686" r:id="rId32"/>
    <p:sldId id="5712" r:id="rId33"/>
    <p:sldId id="5691" r:id="rId34"/>
    <p:sldId id="4908" r:id="rId35"/>
    <p:sldId id="4909" r:id="rId36"/>
    <p:sldId id="4900" r:id="rId37"/>
    <p:sldId id="4997" r:id="rId38"/>
    <p:sldId id="5101" r:id="rId39"/>
    <p:sldId id="5102" r:id="rId40"/>
    <p:sldId id="5103" r:id="rId41"/>
    <p:sldId id="5716" r:id="rId42"/>
    <p:sldId id="5717" r:id="rId43"/>
    <p:sldId id="4976" r:id="rId44"/>
    <p:sldId id="5715" r:id="rId45"/>
    <p:sldId id="4978" r:id="rId46"/>
    <p:sldId id="4782" r:id="rId47"/>
    <p:sldId id="4783" r:id="rId48"/>
    <p:sldId id="4798" r:id="rId49"/>
    <p:sldId id="4799" r:id="rId50"/>
    <p:sldId id="4800" r:id="rId51"/>
    <p:sldId id="4801" r:id="rId52"/>
    <p:sldId id="5724" r:id="rId53"/>
    <p:sldId id="5726" r:id="rId54"/>
    <p:sldId id="4802" r:id="rId55"/>
    <p:sldId id="4803" r:id="rId56"/>
    <p:sldId id="4804" r:id="rId57"/>
    <p:sldId id="4805" r:id="rId58"/>
    <p:sldId id="4806" r:id="rId59"/>
    <p:sldId id="4807" r:id="rId60"/>
    <p:sldId id="4809" r:id="rId61"/>
    <p:sldId id="4810" r:id="rId62"/>
    <p:sldId id="4811" r:id="rId63"/>
    <p:sldId id="4812" r:id="rId64"/>
    <p:sldId id="4813" r:id="rId65"/>
    <p:sldId id="4814" r:id="rId66"/>
    <p:sldId id="4815" r:id="rId67"/>
    <p:sldId id="4816" r:id="rId68"/>
    <p:sldId id="4817" r:id="rId69"/>
    <p:sldId id="4818" r:id="rId70"/>
    <p:sldId id="4819" r:id="rId71"/>
    <p:sldId id="5718" r:id="rId72"/>
    <p:sldId id="5719" r:id="rId73"/>
    <p:sldId id="5720" r:id="rId74"/>
    <p:sldId id="5721" r:id="rId75"/>
    <p:sldId id="5722" r:id="rId76"/>
    <p:sldId id="5723" r:id="rId77"/>
    <p:sldId id="4821" r:id="rId78"/>
    <p:sldId id="4822" r:id="rId79"/>
    <p:sldId id="4823" r:id="rId80"/>
    <p:sldId id="5745" r:id="rId81"/>
    <p:sldId id="4824" r:id="rId82"/>
    <p:sldId id="4826" r:id="rId83"/>
    <p:sldId id="4827" r:id="rId84"/>
    <p:sldId id="4828" r:id="rId85"/>
    <p:sldId id="4829" r:id="rId86"/>
    <p:sldId id="4830" r:id="rId87"/>
    <p:sldId id="4831" r:id="rId88"/>
    <p:sldId id="4832" r:id="rId89"/>
    <p:sldId id="4833" r:id="rId90"/>
    <p:sldId id="4834" r:id="rId91"/>
    <p:sldId id="4835" r:id="rId92"/>
    <p:sldId id="5020" r:id="rId93"/>
    <p:sldId id="4836" r:id="rId94"/>
    <p:sldId id="4894" r:id="rId95"/>
    <p:sldId id="4895" r:id="rId96"/>
    <p:sldId id="4896" r:id="rId97"/>
    <p:sldId id="4897" r:id="rId98"/>
    <p:sldId id="4898" r:id="rId99"/>
    <p:sldId id="4714" r:id="rId100"/>
    <p:sldId id="2576" r:id="rId101"/>
    <p:sldId id="4594" r:id="rId102"/>
    <p:sldId id="4662" r:id="rId103"/>
    <p:sldId id="4597" r:id="rId104"/>
    <p:sldId id="4596" r:id="rId105"/>
    <p:sldId id="4006" r:id="rId106"/>
    <p:sldId id="5060" r:id="rId107"/>
    <p:sldId id="5061" r:id="rId108"/>
    <p:sldId id="5403" r:id="rId109"/>
    <p:sldId id="5062" r:id="rId110"/>
    <p:sldId id="5063" r:id="rId111"/>
    <p:sldId id="5064" r:id="rId112"/>
    <p:sldId id="5065" r:id="rId113"/>
    <p:sldId id="5464" r:id="rId114"/>
    <p:sldId id="5463" r:id="rId115"/>
    <p:sldId id="5534" r:id="rId116"/>
    <p:sldId id="5535" r:id="rId117"/>
    <p:sldId id="5536" r:id="rId118"/>
    <p:sldId id="5537" r:id="rId119"/>
    <p:sldId id="5538" r:id="rId120"/>
    <p:sldId id="5539" r:id="rId121"/>
    <p:sldId id="5542" r:id="rId122"/>
    <p:sldId id="5543" r:id="rId123"/>
    <p:sldId id="5544" r:id="rId124"/>
    <p:sldId id="5545" r:id="rId125"/>
    <p:sldId id="5546" r:id="rId126"/>
    <p:sldId id="5547" r:id="rId127"/>
    <p:sldId id="5548" r:id="rId128"/>
    <p:sldId id="5680" r:id="rId129"/>
    <p:sldId id="5692" r:id="rId130"/>
    <p:sldId id="5674" r:id="rId131"/>
    <p:sldId id="5549" r:id="rId132"/>
    <p:sldId id="5550" r:id="rId133"/>
    <p:sldId id="5551" r:id="rId134"/>
    <p:sldId id="5675" r:id="rId135"/>
    <p:sldId id="5552" r:id="rId136"/>
    <p:sldId id="5553" r:id="rId137"/>
    <p:sldId id="5676" r:id="rId138"/>
    <p:sldId id="5554" r:id="rId139"/>
    <p:sldId id="5555" r:id="rId140"/>
    <p:sldId id="5597" r:id="rId141"/>
    <p:sldId id="5681" r:id="rId142"/>
    <p:sldId id="5556" r:id="rId143"/>
    <p:sldId id="5557" r:id="rId144"/>
    <p:sldId id="5558" r:id="rId145"/>
    <p:sldId id="5677" r:id="rId146"/>
    <p:sldId id="5559" r:id="rId147"/>
    <p:sldId id="5727" r:id="rId148"/>
    <p:sldId id="5678" r:id="rId149"/>
    <p:sldId id="5562" r:id="rId150"/>
    <p:sldId id="5563" r:id="rId151"/>
    <p:sldId id="5067" r:id="rId152"/>
    <p:sldId id="5633" r:id="rId153"/>
    <p:sldId id="5634" r:id="rId154"/>
    <p:sldId id="5285" r:id="rId155"/>
    <p:sldId id="5738" r:id="rId156"/>
    <p:sldId id="5739" r:id="rId157"/>
    <p:sldId id="5694" r:id="rId158"/>
    <p:sldId id="5747" r:id="rId159"/>
    <p:sldId id="5728" r:id="rId160"/>
    <p:sldId id="5695" r:id="rId161"/>
    <p:sldId id="5748" r:id="rId162"/>
    <p:sldId id="5746" r:id="rId163"/>
    <p:sldId id="5730" r:id="rId164"/>
    <p:sldId id="5696" r:id="rId165"/>
    <p:sldId id="5732" r:id="rId166"/>
    <p:sldId id="5734" r:id="rId167"/>
    <p:sldId id="5733" r:id="rId168"/>
    <p:sldId id="5735" r:id="rId169"/>
    <p:sldId id="5736" r:id="rId170"/>
    <p:sldId id="5737" r:id="rId171"/>
    <p:sldId id="5740" r:id="rId17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sz="1600" i="1"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sz="1600" i="1"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sz="1600" i="1"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sz="1600" i="1"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000000"/>
    <a:srgbClr val="FAC090"/>
    <a:srgbClr val="455EC7"/>
    <a:srgbClr val="F79646"/>
    <a:srgbClr val="9BBB59"/>
    <a:srgbClr val="FFC000"/>
    <a:srgbClr val="FFFFFF"/>
    <a:srgbClr val="FF99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1" autoAdjust="0"/>
    <p:restoredTop sz="40237" autoAdjust="0"/>
  </p:normalViewPr>
  <p:slideViewPr>
    <p:cSldViewPr>
      <p:cViewPr>
        <p:scale>
          <a:sx n="75" d="100"/>
          <a:sy n="75" d="100"/>
        </p:scale>
        <p:origin x="-97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5" Type="http://schemas.openxmlformats.org/officeDocument/2006/relationships/viewProps" Target="viewProps.xml"/><Relationship Id="rId170" Type="http://schemas.openxmlformats.org/officeDocument/2006/relationships/slide" Target="slides/slide169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77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presProps" Target="pres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628" cy="461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183" y="0"/>
            <a:ext cx="3037628" cy="461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6B44A786-93D5-4B87-A6BE-EE81174D3FE7}" type="datetimeFigureOut">
              <a:rPr lang="en-US"/>
              <a:pPr>
                <a:defRPr/>
              </a:pPr>
              <a:t>6/22/2012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3738"/>
            <a:ext cx="4616450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9" y="4387452"/>
            <a:ext cx="5607684" cy="41552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3324"/>
            <a:ext cx="3037628" cy="461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183" y="8773324"/>
            <a:ext cx="3037628" cy="461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D2A43FC2-56B8-4CA7-891B-4FAB557BE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54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E38C1-752A-4C86-A97F-3EF30B0FD9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9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B388E-94A4-4AAF-AE12-2E06D3FE35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3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A3CBA-53EB-4949-9FEF-D7F2417005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1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93395B-039B-4AB5-9408-8727E1BB02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998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10EDF-BCDA-4897-95A9-DD054078D1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77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4ED95-959F-4C6C-8C00-F27BDC3A6C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9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F2FC39-C1CC-4302-9DB5-468ED34BE1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88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0A5C2-26E0-4AE7-8943-8189AB96B9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6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01EC7-6D84-4AAF-AF6C-DBE78A25ED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0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040645-5E71-41EB-B646-19A743F4DB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66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82DC41-BD80-4953-A966-089EFB19B0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02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A7FD0C-BE14-4928-963B-98C67AFAE0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838200"/>
            <a:ext cx="7848600" cy="2819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Simplicity, Truth, and Ockham’s Razors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9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267200"/>
            <a:ext cx="6400800" cy="1752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Kevin T. Kelly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/>
              <a:t>Hanti</a:t>
            </a:r>
            <a:r>
              <a:rPr lang="en-US" sz="2800" dirty="0" smtClean="0"/>
              <a:t> Lin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Department of Philosophy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Carnegie Mellon University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www.formalepistemology.org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6248400"/>
            <a:ext cx="5840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Currently supported by a 3 year  grant from the Templeton foundation.</a:t>
            </a:r>
            <a:endParaRPr lang="en-US" i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1. Simplicity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0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What Connects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Simplicity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with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Truth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2296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God?</a:t>
            </a:r>
          </a:p>
          <a:p>
            <a:pPr eaLnBrk="1" hangingPunct="1">
              <a:defRPr/>
            </a:pPr>
            <a:r>
              <a:rPr lang="en-US" dirty="0" smtClean="0"/>
              <a:t>Magic?</a:t>
            </a:r>
            <a:endParaRPr lang="en-US" dirty="0"/>
          </a:p>
          <a:p>
            <a:pPr eaLnBrk="1" hangingPunct="1">
              <a:defRPr/>
            </a:pPr>
            <a:r>
              <a:rPr lang="en-US" dirty="0" smtClean="0"/>
              <a:t>Evolution?</a:t>
            </a:r>
          </a:p>
          <a:p>
            <a:pPr eaLnBrk="1" hangingPunct="1">
              <a:defRPr/>
            </a:pPr>
            <a:r>
              <a:rPr lang="en-US" dirty="0" smtClean="0"/>
              <a:t>Idealism?</a:t>
            </a:r>
          </a:p>
          <a:p>
            <a:pPr eaLnBrk="1" hangingPunct="1">
              <a:defRPr/>
            </a:pPr>
            <a:r>
              <a:rPr lang="en-US" dirty="0" smtClean="0"/>
              <a:t>Prior bias?</a:t>
            </a:r>
          </a:p>
          <a:p>
            <a:pPr eaLnBrk="1" hangingPunct="1">
              <a:defRPr/>
            </a:pPr>
            <a:r>
              <a:rPr lang="en-US" dirty="0" smtClean="0"/>
              <a:t>Predictive accuracy?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Wishful thinking?</a:t>
            </a:r>
          </a:p>
          <a:p>
            <a:pPr eaLnBrk="1" hangingPunct="1">
              <a:defRPr/>
            </a:pPr>
            <a:endParaRPr lang="en-US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3955160" y="4851622"/>
            <a:ext cx="1143000" cy="1552958"/>
            <a:chOff x="3955160" y="4851622"/>
            <a:chExt cx="1143000" cy="1552958"/>
          </a:xfrm>
        </p:grpSpPr>
        <p:grpSp>
          <p:nvGrpSpPr>
            <p:cNvPr id="5" name="Group 311"/>
            <p:cNvGrpSpPr>
              <a:grpSpLocks/>
            </p:cNvGrpSpPr>
            <p:nvPr/>
          </p:nvGrpSpPr>
          <p:grpSpPr bwMode="auto">
            <a:xfrm>
              <a:off x="3955160" y="4851622"/>
              <a:ext cx="1143000" cy="1016000"/>
              <a:chOff x="2256" y="1584"/>
              <a:chExt cx="1059" cy="912"/>
            </a:xfrm>
            <a:solidFill>
              <a:schemeClr val="accent2"/>
            </a:solidFill>
          </p:grpSpPr>
          <p:sp>
            <p:nvSpPr>
              <p:cNvPr id="8" name="Freeform 312"/>
              <p:cNvSpPr>
                <a:spLocks/>
              </p:cNvSpPr>
              <p:nvPr/>
            </p:nvSpPr>
            <p:spPr bwMode="auto">
              <a:xfrm>
                <a:off x="2496" y="1824"/>
                <a:ext cx="144" cy="448"/>
              </a:xfrm>
              <a:custGeom>
                <a:avLst/>
                <a:gdLst>
                  <a:gd name="T0" fmla="*/ 1 w 528"/>
                  <a:gd name="T1" fmla="*/ 384 h 448"/>
                  <a:gd name="T2" fmla="*/ 0 w 528"/>
                  <a:gd name="T3" fmla="*/ 384 h 448"/>
                  <a:gd name="T4" fmla="*/ 0 w 528"/>
                  <a:gd name="T5" fmla="*/ 0 h 448"/>
                  <a:gd name="T6" fmla="*/ 0 60000 65536"/>
                  <a:gd name="T7" fmla="*/ 0 60000 65536"/>
                  <a:gd name="T8" fmla="*/ 0 60000 65536"/>
                  <a:gd name="T9" fmla="*/ 0 w 528"/>
                  <a:gd name="T10" fmla="*/ 0 h 448"/>
                  <a:gd name="T11" fmla="*/ 528 w 528"/>
                  <a:gd name="T12" fmla="*/ 448 h 4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28" h="448">
                    <a:moveTo>
                      <a:pt x="528" y="384"/>
                    </a:moveTo>
                    <a:cubicBezTo>
                      <a:pt x="356" y="416"/>
                      <a:pt x="184" y="448"/>
                      <a:pt x="96" y="384"/>
                    </a:cubicBezTo>
                    <a:cubicBezTo>
                      <a:pt x="8" y="320"/>
                      <a:pt x="4" y="160"/>
                      <a:pt x="0" y="0"/>
                    </a:cubicBezTo>
                  </a:path>
                </a:pathLst>
              </a:custGeom>
              <a:grpFill/>
              <a:ln w="57150" cmpd="sng">
                <a:solidFill>
                  <a:schemeClr val="tx1"/>
                </a:solidFill>
                <a:round/>
                <a:headEnd type="none" w="med" len="med"/>
                <a:tailEnd type="arrow" w="med" len="med"/>
              </a:ln>
              <a:ex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Rectangle 313"/>
              <p:cNvSpPr>
                <a:spLocks noChangeArrowheads="1"/>
              </p:cNvSpPr>
              <p:nvPr/>
            </p:nvSpPr>
            <p:spPr bwMode="auto">
              <a:xfrm rot="1879721">
                <a:off x="2304" y="1968"/>
                <a:ext cx="384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314"/>
              <p:cNvSpPr>
                <a:spLocks noChangeArrowheads="1"/>
              </p:cNvSpPr>
              <p:nvPr/>
            </p:nvSpPr>
            <p:spPr bwMode="auto">
              <a:xfrm rot="-2120236">
                <a:off x="2880" y="2016"/>
                <a:ext cx="384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315"/>
              <p:cNvSpPr>
                <a:spLocks noChangeArrowheads="1"/>
              </p:cNvSpPr>
              <p:nvPr/>
            </p:nvSpPr>
            <p:spPr bwMode="auto">
              <a:xfrm>
                <a:off x="2880" y="2208"/>
                <a:ext cx="48" cy="24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316"/>
              <p:cNvSpPr>
                <a:spLocks noChangeArrowheads="1"/>
              </p:cNvSpPr>
              <p:nvPr/>
            </p:nvSpPr>
            <p:spPr bwMode="auto">
              <a:xfrm>
                <a:off x="2640" y="2256"/>
                <a:ext cx="4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Oval 317"/>
              <p:cNvSpPr>
                <a:spLocks noChangeArrowheads="1"/>
              </p:cNvSpPr>
              <p:nvPr/>
            </p:nvSpPr>
            <p:spPr bwMode="auto">
              <a:xfrm>
                <a:off x="2544" y="2016"/>
                <a:ext cx="480" cy="288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utoShape 318"/>
              <p:cNvSpPr>
                <a:spLocks noChangeArrowheads="1"/>
              </p:cNvSpPr>
              <p:nvPr/>
            </p:nvSpPr>
            <p:spPr bwMode="auto">
              <a:xfrm rot="-2069312">
                <a:off x="2544" y="1584"/>
                <a:ext cx="192" cy="288"/>
              </a:xfrm>
              <a:prstGeom prst="moon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AutoShape 319"/>
              <p:cNvSpPr>
                <a:spLocks noChangeArrowheads="1"/>
              </p:cNvSpPr>
              <p:nvPr/>
            </p:nvSpPr>
            <p:spPr bwMode="auto">
              <a:xfrm rot="2069312" flipH="1">
                <a:off x="2832" y="1584"/>
                <a:ext cx="192" cy="288"/>
              </a:xfrm>
              <a:prstGeom prst="moon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Oval 320"/>
              <p:cNvSpPr>
                <a:spLocks noChangeArrowheads="1"/>
              </p:cNvSpPr>
              <p:nvPr/>
            </p:nvSpPr>
            <p:spPr bwMode="auto">
              <a:xfrm>
                <a:off x="2592" y="1680"/>
                <a:ext cx="384" cy="384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AutoShape 321"/>
              <p:cNvSpPr>
                <a:spLocks noChangeArrowheads="1"/>
              </p:cNvSpPr>
              <p:nvPr/>
            </p:nvSpPr>
            <p:spPr bwMode="auto">
              <a:xfrm rot="-5149774">
                <a:off x="2736" y="1872"/>
                <a:ext cx="96" cy="192"/>
              </a:xfrm>
              <a:prstGeom prst="moon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8" name="Group 322"/>
              <p:cNvGrpSpPr>
                <a:grpSpLocks/>
              </p:cNvGrpSpPr>
              <p:nvPr/>
            </p:nvGrpSpPr>
            <p:grpSpPr bwMode="auto">
              <a:xfrm>
                <a:off x="2640" y="1728"/>
                <a:ext cx="144" cy="144"/>
                <a:chOff x="3744" y="1776"/>
                <a:chExt cx="336" cy="336"/>
              </a:xfrm>
              <a:grpFill/>
            </p:grpSpPr>
            <p:sp>
              <p:nvSpPr>
                <p:cNvPr id="26" name="Oval 323"/>
                <p:cNvSpPr>
                  <a:spLocks noChangeArrowheads="1"/>
                </p:cNvSpPr>
                <p:nvPr/>
              </p:nvSpPr>
              <p:spPr bwMode="auto">
                <a:xfrm>
                  <a:off x="3744" y="1776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Oval 324"/>
                <p:cNvSpPr>
                  <a:spLocks noChangeArrowheads="1"/>
                </p:cNvSpPr>
                <p:nvPr/>
              </p:nvSpPr>
              <p:spPr bwMode="auto">
                <a:xfrm>
                  <a:off x="3840" y="1872"/>
                  <a:ext cx="192" cy="192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325"/>
              <p:cNvGrpSpPr>
                <a:grpSpLocks/>
              </p:cNvGrpSpPr>
              <p:nvPr/>
            </p:nvGrpSpPr>
            <p:grpSpPr bwMode="auto">
              <a:xfrm>
                <a:off x="2832" y="1728"/>
                <a:ext cx="144" cy="144"/>
                <a:chOff x="3744" y="1776"/>
                <a:chExt cx="336" cy="336"/>
              </a:xfrm>
              <a:grpFill/>
            </p:grpSpPr>
            <p:sp>
              <p:nvSpPr>
                <p:cNvPr id="24" name="Oval 326"/>
                <p:cNvSpPr>
                  <a:spLocks noChangeArrowheads="1"/>
                </p:cNvSpPr>
                <p:nvPr/>
              </p:nvSpPr>
              <p:spPr bwMode="auto">
                <a:xfrm>
                  <a:off x="3744" y="1776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Oval 327"/>
                <p:cNvSpPr>
                  <a:spLocks noChangeArrowheads="1"/>
                </p:cNvSpPr>
                <p:nvPr/>
              </p:nvSpPr>
              <p:spPr bwMode="auto">
                <a:xfrm>
                  <a:off x="3840" y="1872"/>
                  <a:ext cx="192" cy="192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" name="Oval 328"/>
              <p:cNvSpPr>
                <a:spLocks noChangeArrowheads="1"/>
              </p:cNvSpPr>
              <p:nvPr/>
            </p:nvSpPr>
            <p:spPr bwMode="auto">
              <a:xfrm rot="1722357">
                <a:off x="2448" y="2352"/>
                <a:ext cx="240" cy="9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Oval 329"/>
              <p:cNvSpPr>
                <a:spLocks noChangeArrowheads="1"/>
              </p:cNvSpPr>
              <p:nvPr/>
            </p:nvSpPr>
            <p:spPr bwMode="auto">
              <a:xfrm>
                <a:off x="2832" y="2400"/>
                <a:ext cx="240" cy="9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Oval 330"/>
              <p:cNvSpPr>
                <a:spLocks noChangeArrowheads="1"/>
              </p:cNvSpPr>
              <p:nvPr/>
            </p:nvSpPr>
            <p:spPr bwMode="auto">
              <a:xfrm rot="-1373433">
                <a:off x="3171" y="1890"/>
                <a:ext cx="144" cy="9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Oval 331"/>
              <p:cNvSpPr>
                <a:spLocks noChangeArrowheads="1"/>
              </p:cNvSpPr>
              <p:nvPr/>
            </p:nvSpPr>
            <p:spPr bwMode="auto">
              <a:xfrm rot="-1373433">
                <a:off x="2256" y="1824"/>
                <a:ext cx="144" cy="9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4193378" y="5881360"/>
              <a:ext cx="184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800" i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36336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82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82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824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824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824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2488" grpId="0" build="p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Scientific Realism Debate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2296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Realism:</a:t>
            </a:r>
            <a:r>
              <a:rPr lang="en-US" dirty="0" smtClean="0"/>
              <a:t>  Simplicity is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rhetorically compelling</a:t>
            </a:r>
            <a:r>
              <a:rPr lang="en-US" dirty="0" smtClean="0"/>
              <a:t>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074753" y="5064198"/>
            <a:ext cx="1406525" cy="1457325"/>
            <a:chOff x="4074753" y="5064198"/>
            <a:chExt cx="1406525" cy="145732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25" name="Group 161"/>
            <p:cNvGrpSpPr>
              <a:grpSpLocks/>
            </p:cNvGrpSpPr>
            <p:nvPr/>
          </p:nvGrpSpPr>
          <p:grpSpPr bwMode="auto">
            <a:xfrm rot="-2668339">
              <a:off x="4074753" y="5064198"/>
              <a:ext cx="141288" cy="671513"/>
              <a:chOff x="2916" y="3264"/>
              <a:chExt cx="89" cy="423"/>
            </a:xfrm>
          </p:grpSpPr>
          <p:sp>
            <p:nvSpPr>
              <p:cNvPr id="26" name="Rectangle 100"/>
              <p:cNvSpPr>
                <a:spLocks noChangeArrowheads="1"/>
              </p:cNvSpPr>
              <p:nvPr/>
            </p:nvSpPr>
            <p:spPr bwMode="auto">
              <a:xfrm rot="1447567">
                <a:off x="2935" y="3271"/>
                <a:ext cx="70" cy="295"/>
              </a:xfrm>
              <a:prstGeom prst="rect">
                <a:avLst/>
              </a:prstGeom>
              <a:solidFill>
                <a:srgbClr val="B4B2B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7" name="Group 160"/>
              <p:cNvGrpSpPr>
                <a:grpSpLocks/>
              </p:cNvGrpSpPr>
              <p:nvPr/>
            </p:nvGrpSpPr>
            <p:grpSpPr bwMode="auto">
              <a:xfrm>
                <a:off x="2916" y="3264"/>
                <a:ext cx="55" cy="423"/>
                <a:chOff x="2916" y="3264"/>
                <a:chExt cx="55" cy="423"/>
              </a:xfrm>
            </p:grpSpPr>
            <p:sp>
              <p:nvSpPr>
                <p:cNvPr id="28" name="Rectangle 101"/>
                <p:cNvSpPr>
                  <a:spLocks noChangeArrowheads="1"/>
                </p:cNvSpPr>
                <p:nvPr/>
              </p:nvSpPr>
              <p:spPr bwMode="auto">
                <a:xfrm rot="1447567">
                  <a:off x="2936" y="3264"/>
                  <a:ext cx="35" cy="29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02"/>
                <p:cNvSpPr>
                  <a:spLocks noChangeShapeType="1"/>
                </p:cNvSpPr>
                <p:nvPr/>
              </p:nvSpPr>
              <p:spPr bwMode="auto">
                <a:xfrm rot="1447567">
                  <a:off x="2916" y="3566"/>
                  <a:ext cx="18" cy="121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0" name="Rectangle 77"/>
            <p:cNvSpPr>
              <a:spLocks noChangeArrowheads="1"/>
            </p:cNvSpPr>
            <p:nvPr/>
          </p:nvSpPr>
          <p:spPr bwMode="auto">
            <a:xfrm rot="1879721">
              <a:off x="4282716" y="5770636"/>
              <a:ext cx="441325" cy="68262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78"/>
            <p:cNvSpPr>
              <a:spLocks noChangeArrowheads="1"/>
            </p:cNvSpPr>
            <p:nvPr/>
          </p:nvSpPr>
          <p:spPr bwMode="auto">
            <a:xfrm rot="-2120236">
              <a:off x="4946291" y="5838898"/>
              <a:ext cx="441325" cy="6985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79"/>
            <p:cNvSpPr>
              <a:spLocks noChangeArrowheads="1"/>
            </p:cNvSpPr>
            <p:nvPr/>
          </p:nvSpPr>
          <p:spPr bwMode="auto">
            <a:xfrm>
              <a:off x="4946291" y="6111948"/>
              <a:ext cx="53975" cy="3413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80"/>
            <p:cNvSpPr>
              <a:spLocks noChangeArrowheads="1"/>
            </p:cNvSpPr>
            <p:nvPr/>
          </p:nvSpPr>
          <p:spPr bwMode="auto">
            <a:xfrm>
              <a:off x="4668478" y="6180211"/>
              <a:ext cx="55563" cy="2730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81"/>
            <p:cNvSpPr>
              <a:spLocks noChangeArrowheads="1"/>
            </p:cNvSpPr>
            <p:nvPr/>
          </p:nvSpPr>
          <p:spPr bwMode="auto">
            <a:xfrm>
              <a:off x="4558941" y="5838898"/>
              <a:ext cx="552450" cy="42386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89"/>
            <p:cNvSpPr>
              <a:spLocks noChangeArrowheads="1"/>
            </p:cNvSpPr>
            <p:nvPr/>
          </p:nvSpPr>
          <p:spPr bwMode="auto">
            <a:xfrm rot="1722357">
              <a:off x="4447816" y="6316736"/>
              <a:ext cx="276225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90"/>
            <p:cNvSpPr>
              <a:spLocks noChangeArrowheads="1"/>
            </p:cNvSpPr>
            <p:nvPr/>
          </p:nvSpPr>
          <p:spPr bwMode="auto">
            <a:xfrm>
              <a:off x="4889141" y="6384998"/>
              <a:ext cx="277812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91"/>
            <p:cNvSpPr>
              <a:spLocks noChangeArrowheads="1"/>
            </p:cNvSpPr>
            <p:nvPr/>
          </p:nvSpPr>
          <p:spPr bwMode="auto">
            <a:xfrm rot="-1373433">
              <a:off x="5279666" y="5659511"/>
              <a:ext cx="166687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92"/>
            <p:cNvSpPr>
              <a:spLocks noChangeArrowheads="1"/>
            </p:cNvSpPr>
            <p:nvPr/>
          </p:nvSpPr>
          <p:spPr bwMode="auto">
            <a:xfrm rot="-1373433">
              <a:off x="4227153" y="5565848"/>
              <a:ext cx="166688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95"/>
            <p:cNvSpPr>
              <a:spLocks/>
            </p:cNvSpPr>
            <p:nvPr/>
          </p:nvSpPr>
          <p:spPr bwMode="auto">
            <a:xfrm>
              <a:off x="4414478" y="5602361"/>
              <a:ext cx="844550" cy="812800"/>
            </a:xfrm>
            <a:custGeom>
              <a:avLst/>
              <a:gdLst>
                <a:gd name="T0" fmla="*/ 0 w 864"/>
                <a:gd name="T1" fmla="*/ 2147483647 h 768"/>
                <a:gd name="T2" fmla="*/ 0 w 864"/>
                <a:gd name="T3" fmla="*/ 2147483647 h 768"/>
                <a:gd name="T4" fmla="*/ 2147483647 w 864"/>
                <a:gd name="T5" fmla="*/ 2147483647 h 768"/>
                <a:gd name="T6" fmla="*/ 2147483647 w 864"/>
                <a:gd name="T7" fmla="*/ 2147483647 h 768"/>
                <a:gd name="T8" fmla="*/ 2147483647 w 864"/>
                <a:gd name="T9" fmla="*/ 2147483647 h 768"/>
                <a:gd name="T10" fmla="*/ 2147483647 w 864"/>
                <a:gd name="T11" fmla="*/ 2147483647 h 768"/>
                <a:gd name="T12" fmla="*/ 2147483647 w 864"/>
                <a:gd name="T13" fmla="*/ 2147483647 h 768"/>
                <a:gd name="T14" fmla="*/ 2147483647 w 864"/>
                <a:gd name="T15" fmla="*/ 2147483647 h 768"/>
                <a:gd name="T16" fmla="*/ 2147483647 w 864"/>
                <a:gd name="T17" fmla="*/ 2147483647 h 768"/>
                <a:gd name="T18" fmla="*/ 2147483647 w 864"/>
                <a:gd name="T19" fmla="*/ 2147483647 h 768"/>
                <a:gd name="T20" fmla="*/ 2147483647 w 864"/>
                <a:gd name="T21" fmla="*/ 2147483647 h 768"/>
                <a:gd name="T22" fmla="*/ 2147483647 w 864"/>
                <a:gd name="T23" fmla="*/ 2147483647 h 768"/>
                <a:gd name="T24" fmla="*/ 2147483647 w 864"/>
                <a:gd name="T25" fmla="*/ 2147483647 h 768"/>
                <a:gd name="T26" fmla="*/ 2147483647 w 864"/>
                <a:gd name="T27" fmla="*/ 2147483647 h 768"/>
                <a:gd name="T28" fmla="*/ 2147483647 w 864"/>
                <a:gd name="T29" fmla="*/ 2147483647 h 768"/>
                <a:gd name="T30" fmla="*/ 2147483647 w 864"/>
                <a:gd name="T31" fmla="*/ 2147483647 h 768"/>
                <a:gd name="T32" fmla="*/ 2147483647 w 864"/>
                <a:gd name="T33" fmla="*/ 2147483647 h 768"/>
                <a:gd name="T34" fmla="*/ 2147483647 w 864"/>
                <a:gd name="T35" fmla="*/ 0 h 768"/>
                <a:gd name="T36" fmla="*/ 2147483647 w 864"/>
                <a:gd name="T37" fmla="*/ 2147483647 h 768"/>
                <a:gd name="T38" fmla="*/ 2147483647 w 864"/>
                <a:gd name="T39" fmla="*/ 2147483647 h 768"/>
                <a:gd name="T40" fmla="*/ 0 w 864"/>
                <a:gd name="T41" fmla="*/ 2147483647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Oval 82"/>
            <p:cNvSpPr>
              <a:spLocks noChangeArrowheads="1"/>
            </p:cNvSpPr>
            <p:nvPr/>
          </p:nvSpPr>
          <p:spPr bwMode="auto">
            <a:xfrm>
              <a:off x="4598628" y="5348361"/>
              <a:ext cx="442913" cy="547687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" name="Group 83"/>
            <p:cNvGrpSpPr>
              <a:grpSpLocks/>
            </p:cNvGrpSpPr>
            <p:nvPr/>
          </p:nvGrpSpPr>
          <p:grpSpPr bwMode="auto">
            <a:xfrm>
              <a:off x="4651016" y="5472186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42" name="Oval 8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Oval 8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" name="Group 86"/>
            <p:cNvGrpSpPr>
              <a:grpSpLocks/>
            </p:cNvGrpSpPr>
            <p:nvPr/>
          </p:nvGrpSpPr>
          <p:grpSpPr bwMode="auto">
            <a:xfrm>
              <a:off x="4863741" y="5472186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45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" name="Freeform 94"/>
            <p:cNvSpPr>
              <a:spLocks/>
            </p:cNvSpPr>
            <p:nvPr/>
          </p:nvSpPr>
          <p:spPr bwMode="auto">
            <a:xfrm>
              <a:off x="4789128" y="5805561"/>
              <a:ext cx="95250" cy="50800"/>
            </a:xfrm>
            <a:custGeom>
              <a:avLst/>
              <a:gdLst>
                <a:gd name="T0" fmla="*/ 0 w 336"/>
                <a:gd name="T1" fmla="*/ 0 h 96"/>
                <a:gd name="T2" fmla="*/ 2147483647 w 336"/>
                <a:gd name="T3" fmla="*/ 2147483647 h 96"/>
                <a:gd name="T4" fmla="*/ 2147483647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Rectangle 98"/>
            <p:cNvSpPr>
              <a:spLocks noChangeArrowheads="1"/>
            </p:cNvSpPr>
            <p:nvPr/>
          </p:nvSpPr>
          <p:spPr bwMode="auto">
            <a:xfrm>
              <a:off x="4555766" y="6110361"/>
              <a:ext cx="515937" cy="101600"/>
            </a:xfrm>
            <a:prstGeom prst="rect">
              <a:avLst/>
            </a:pr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96"/>
            <p:cNvSpPr>
              <a:spLocks noChangeShapeType="1"/>
            </p:cNvSpPr>
            <p:nvPr/>
          </p:nvSpPr>
          <p:spPr bwMode="auto">
            <a:xfrm>
              <a:off x="4884378" y="6059561"/>
              <a:ext cx="93663" cy="203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97"/>
            <p:cNvSpPr>
              <a:spLocks noChangeShapeType="1"/>
            </p:cNvSpPr>
            <p:nvPr/>
          </p:nvSpPr>
          <p:spPr bwMode="auto">
            <a:xfrm flipV="1">
              <a:off x="4836753" y="6110361"/>
              <a:ext cx="141288" cy="50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Oval 153"/>
            <p:cNvSpPr>
              <a:spLocks noChangeArrowheads="1"/>
            </p:cNvSpPr>
            <p:nvPr/>
          </p:nvSpPr>
          <p:spPr bwMode="auto">
            <a:xfrm rot="-1373433">
              <a:off x="5293953" y="5670623"/>
              <a:ext cx="187325" cy="14128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" name="Group 39"/>
          <p:cNvGrpSpPr>
            <a:grpSpLocks/>
          </p:cNvGrpSpPr>
          <p:nvPr/>
        </p:nvGrpSpPr>
        <p:grpSpPr bwMode="auto">
          <a:xfrm>
            <a:off x="5293953" y="5445198"/>
            <a:ext cx="1371600" cy="1219200"/>
            <a:chOff x="3504" y="3216"/>
            <a:chExt cx="864" cy="768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53" name="Rectangle 40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41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42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43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44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45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9" name="Group 46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67" name="Oval 47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Oval 48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0" name="Group 49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65" name="Oval 50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Oval 51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" name="Oval 52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Oval 53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54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55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" name="Freeform 94"/>
          <p:cNvSpPr>
            <a:spLocks/>
          </p:cNvSpPr>
          <p:nvPr/>
        </p:nvSpPr>
        <p:spPr bwMode="auto">
          <a:xfrm>
            <a:off x="5884229" y="5842779"/>
            <a:ext cx="110678" cy="69011"/>
          </a:xfrm>
          <a:custGeom>
            <a:avLst/>
            <a:gdLst>
              <a:gd name="T0" fmla="*/ 0 w 336"/>
              <a:gd name="T1" fmla="*/ 0 h 96"/>
              <a:gd name="T2" fmla="*/ 2147483647 w 336"/>
              <a:gd name="T3" fmla="*/ 2147483647 h 96"/>
              <a:gd name="T4" fmla="*/ 2147483647 w 336"/>
              <a:gd name="T5" fmla="*/ 0 h 96"/>
              <a:gd name="T6" fmla="*/ 0 60000 65536"/>
              <a:gd name="T7" fmla="*/ 0 60000 65536"/>
              <a:gd name="T8" fmla="*/ 0 60000 65536"/>
              <a:gd name="T9" fmla="*/ 0 w 336"/>
              <a:gd name="T10" fmla="*/ 0 h 96"/>
              <a:gd name="T11" fmla="*/ 336 w 336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4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Scientific Realism Debate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2296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Realism:</a:t>
            </a:r>
            <a:r>
              <a:rPr lang="en-US" dirty="0" smtClean="0"/>
              <a:t>  Simplicity is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rhetorically compelling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Anti-realism:  </a:t>
            </a:r>
            <a:r>
              <a:rPr lang="en-US" dirty="0" smtClean="0"/>
              <a:t>But how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could</a:t>
            </a:r>
            <a:r>
              <a:rPr lang="en-US" dirty="0" smtClean="0"/>
              <a:t> it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help</a:t>
            </a:r>
            <a:r>
              <a:rPr lang="en-US" dirty="0" smtClean="0"/>
              <a:t> us find the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true</a:t>
            </a:r>
            <a:r>
              <a:rPr lang="en-US" dirty="0" smtClean="0"/>
              <a:t> theory?</a:t>
            </a:r>
          </a:p>
        </p:txBody>
      </p:sp>
      <p:grpSp>
        <p:nvGrpSpPr>
          <p:cNvPr id="4" name="Group 311"/>
          <p:cNvGrpSpPr>
            <a:grpSpLocks/>
          </p:cNvGrpSpPr>
          <p:nvPr/>
        </p:nvGrpSpPr>
        <p:grpSpPr bwMode="auto">
          <a:xfrm rot="1833914">
            <a:off x="2544121" y="5369284"/>
            <a:ext cx="1143000" cy="1016000"/>
            <a:chOff x="2256" y="1584"/>
            <a:chExt cx="1059" cy="912"/>
          </a:xfrm>
          <a:solidFill>
            <a:schemeClr val="accent2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5" name="Freeform 312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1 w 528"/>
                <a:gd name="T1" fmla="*/ 384 h 448"/>
                <a:gd name="T2" fmla="*/ 0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grpFill/>
            <a:ln w="5715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Rectangle 313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314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315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316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317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318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AutoShape 319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320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AutoShape 321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322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  <a:grpFill/>
          </p:grpSpPr>
          <p:sp>
            <p:nvSpPr>
              <p:cNvPr id="23" name="Oval 32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Oval 32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325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  <a:grpFill/>
          </p:grpSpPr>
          <p:sp>
            <p:nvSpPr>
              <p:cNvPr id="21" name="Oval 32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Oval 32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" name="Oval 328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329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330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331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074753" y="5064198"/>
            <a:ext cx="1406525" cy="1457325"/>
            <a:chOff x="4074753" y="5064198"/>
            <a:chExt cx="1406525" cy="145732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72" name="Group 161"/>
            <p:cNvGrpSpPr>
              <a:grpSpLocks/>
            </p:cNvGrpSpPr>
            <p:nvPr/>
          </p:nvGrpSpPr>
          <p:grpSpPr bwMode="auto">
            <a:xfrm rot="-2668339">
              <a:off x="4074753" y="5064198"/>
              <a:ext cx="141288" cy="671513"/>
              <a:chOff x="2916" y="3264"/>
              <a:chExt cx="89" cy="423"/>
            </a:xfrm>
          </p:grpSpPr>
          <p:sp>
            <p:nvSpPr>
              <p:cNvPr id="95" name="Rectangle 100"/>
              <p:cNvSpPr>
                <a:spLocks noChangeArrowheads="1"/>
              </p:cNvSpPr>
              <p:nvPr/>
            </p:nvSpPr>
            <p:spPr bwMode="auto">
              <a:xfrm rot="1447567">
                <a:off x="2935" y="3271"/>
                <a:ext cx="70" cy="295"/>
              </a:xfrm>
              <a:prstGeom prst="rect">
                <a:avLst/>
              </a:prstGeom>
              <a:solidFill>
                <a:srgbClr val="B4B2B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6" name="Group 160"/>
              <p:cNvGrpSpPr>
                <a:grpSpLocks/>
              </p:cNvGrpSpPr>
              <p:nvPr/>
            </p:nvGrpSpPr>
            <p:grpSpPr bwMode="auto">
              <a:xfrm>
                <a:off x="2916" y="3264"/>
                <a:ext cx="55" cy="423"/>
                <a:chOff x="2916" y="3264"/>
                <a:chExt cx="55" cy="423"/>
              </a:xfrm>
            </p:grpSpPr>
            <p:sp>
              <p:nvSpPr>
                <p:cNvPr id="97" name="Rectangle 101"/>
                <p:cNvSpPr>
                  <a:spLocks noChangeArrowheads="1"/>
                </p:cNvSpPr>
                <p:nvPr/>
              </p:nvSpPr>
              <p:spPr bwMode="auto">
                <a:xfrm rot="1447567">
                  <a:off x="2936" y="3264"/>
                  <a:ext cx="35" cy="29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" name="Line 102"/>
                <p:cNvSpPr>
                  <a:spLocks noChangeShapeType="1"/>
                </p:cNvSpPr>
                <p:nvPr/>
              </p:nvSpPr>
              <p:spPr bwMode="auto">
                <a:xfrm rot="1447567">
                  <a:off x="2916" y="3566"/>
                  <a:ext cx="18" cy="121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73" name="Rectangle 77"/>
            <p:cNvSpPr>
              <a:spLocks noChangeArrowheads="1"/>
            </p:cNvSpPr>
            <p:nvPr/>
          </p:nvSpPr>
          <p:spPr bwMode="auto">
            <a:xfrm rot="1879721">
              <a:off x="4282716" y="5770636"/>
              <a:ext cx="441325" cy="68262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Rectangle 78"/>
            <p:cNvSpPr>
              <a:spLocks noChangeArrowheads="1"/>
            </p:cNvSpPr>
            <p:nvPr/>
          </p:nvSpPr>
          <p:spPr bwMode="auto">
            <a:xfrm rot="-2120236">
              <a:off x="4946291" y="5838898"/>
              <a:ext cx="441325" cy="6985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79"/>
            <p:cNvSpPr>
              <a:spLocks noChangeArrowheads="1"/>
            </p:cNvSpPr>
            <p:nvPr/>
          </p:nvSpPr>
          <p:spPr bwMode="auto">
            <a:xfrm>
              <a:off x="4946291" y="6111948"/>
              <a:ext cx="53975" cy="3413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Rectangle 80"/>
            <p:cNvSpPr>
              <a:spLocks noChangeArrowheads="1"/>
            </p:cNvSpPr>
            <p:nvPr/>
          </p:nvSpPr>
          <p:spPr bwMode="auto">
            <a:xfrm>
              <a:off x="4668478" y="6180211"/>
              <a:ext cx="55563" cy="2730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Oval 81"/>
            <p:cNvSpPr>
              <a:spLocks noChangeArrowheads="1"/>
            </p:cNvSpPr>
            <p:nvPr/>
          </p:nvSpPr>
          <p:spPr bwMode="auto">
            <a:xfrm>
              <a:off x="4558941" y="5838898"/>
              <a:ext cx="552450" cy="42386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Oval 89"/>
            <p:cNvSpPr>
              <a:spLocks noChangeArrowheads="1"/>
            </p:cNvSpPr>
            <p:nvPr/>
          </p:nvSpPr>
          <p:spPr bwMode="auto">
            <a:xfrm rot="1722357">
              <a:off x="4447816" y="6316736"/>
              <a:ext cx="276225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Oval 90"/>
            <p:cNvSpPr>
              <a:spLocks noChangeArrowheads="1"/>
            </p:cNvSpPr>
            <p:nvPr/>
          </p:nvSpPr>
          <p:spPr bwMode="auto">
            <a:xfrm>
              <a:off x="4889141" y="6384998"/>
              <a:ext cx="277812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Oval 91"/>
            <p:cNvSpPr>
              <a:spLocks noChangeArrowheads="1"/>
            </p:cNvSpPr>
            <p:nvPr/>
          </p:nvSpPr>
          <p:spPr bwMode="auto">
            <a:xfrm rot="-1373433">
              <a:off x="5279666" y="5659511"/>
              <a:ext cx="166687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Oval 92"/>
            <p:cNvSpPr>
              <a:spLocks noChangeArrowheads="1"/>
            </p:cNvSpPr>
            <p:nvPr/>
          </p:nvSpPr>
          <p:spPr bwMode="auto">
            <a:xfrm rot="-1373433">
              <a:off x="4227153" y="5565848"/>
              <a:ext cx="166688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Freeform 95"/>
            <p:cNvSpPr>
              <a:spLocks/>
            </p:cNvSpPr>
            <p:nvPr/>
          </p:nvSpPr>
          <p:spPr bwMode="auto">
            <a:xfrm>
              <a:off x="4414478" y="5602361"/>
              <a:ext cx="844550" cy="812800"/>
            </a:xfrm>
            <a:custGeom>
              <a:avLst/>
              <a:gdLst>
                <a:gd name="T0" fmla="*/ 0 w 864"/>
                <a:gd name="T1" fmla="*/ 2147483647 h 768"/>
                <a:gd name="T2" fmla="*/ 0 w 864"/>
                <a:gd name="T3" fmla="*/ 2147483647 h 768"/>
                <a:gd name="T4" fmla="*/ 2147483647 w 864"/>
                <a:gd name="T5" fmla="*/ 2147483647 h 768"/>
                <a:gd name="T6" fmla="*/ 2147483647 w 864"/>
                <a:gd name="T7" fmla="*/ 2147483647 h 768"/>
                <a:gd name="T8" fmla="*/ 2147483647 w 864"/>
                <a:gd name="T9" fmla="*/ 2147483647 h 768"/>
                <a:gd name="T10" fmla="*/ 2147483647 w 864"/>
                <a:gd name="T11" fmla="*/ 2147483647 h 768"/>
                <a:gd name="T12" fmla="*/ 2147483647 w 864"/>
                <a:gd name="T13" fmla="*/ 2147483647 h 768"/>
                <a:gd name="T14" fmla="*/ 2147483647 w 864"/>
                <a:gd name="T15" fmla="*/ 2147483647 h 768"/>
                <a:gd name="T16" fmla="*/ 2147483647 w 864"/>
                <a:gd name="T17" fmla="*/ 2147483647 h 768"/>
                <a:gd name="T18" fmla="*/ 2147483647 w 864"/>
                <a:gd name="T19" fmla="*/ 2147483647 h 768"/>
                <a:gd name="T20" fmla="*/ 2147483647 w 864"/>
                <a:gd name="T21" fmla="*/ 2147483647 h 768"/>
                <a:gd name="T22" fmla="*/ 2147483647 w 864"/>
                <a:gd name="T23" fmla="*/ 2147483647 h 768"/>
                <a:gd name="T24" fmla="*/ 2147483647 w 864"/>
                <a:gd name="T25" fmla="*/ 2147483647 h 768"/>
                <a:gd name="T26" fmla="*/ 2147483647 w 864"/>
                <a:gd name="T27" fmla="*/ 2147483647 h 768"/>
                <a:gd name="T28" fmla="*/ 2147483647 w 864"/>
                <a:gd name="T29" fmla="*/ 2147483647 h 768"/>
                <a:gd name="T30" fmla="*/ 2147483647 w 864"/>
                <a:gd name="T31" fmla="*/ 2147483647 h 768"/>
                <a:gd name="T32" fmla="*/ 2147483647 w 864"/>
                <a:gd name="T33" fmla="*/ 2147483647 h 768"/>
                <a:gd name="T34" fmla="*/ 2147483647 w 864"/>
                <a:gd name="T35" fmla="*/ 0 h 768"/>
                <a:gd name="T36" fmla="*/ 2147483647 w 864"/>
                <a:gd name="T37" fmla="*/ 2147483647 h 768"/>
                <a:gd name="T38" fmla="*/ 2147483647 w 864"/>
                <a:gd name="T39" fmla="*/ 2147483647 h 768"/>
                <a:gd name="T40" fmla="*/ 0 w 864"/>
                <a:gd name="T41" fmla="*/ 2147483647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Oval 82"/>
            <p:cNvSpPr>
              <a:spLocks noChangeArrowheads="1"/>
            </p:cNvSpPr>
            <p:nvPr/>
          </p:nvSpPr>
          <p:spPr bwMode="auto">
            <a:xfrm>
              <a:off x="4598628" y="5348361"/>
              <a:ext cx="442913" cy="547687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4" name="Group 83"/>
            <p:cNvGrpSpPr>
              <a:grpSpLocks/>
            </p:cNvGrpSpPr>
            <p:nvPr/>
          </p:nvGrpSpPr>
          <p:grpSpPr bwMode="auto">
            <a:xfrm>
              <a:off x="4651016" y="5472186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93" name="Oval 8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Oval 8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5" name="Group 86"/>
            <p:cNvGrpSpPr>
              <a:grpSpLocks/>
            </p:cNvGrpSpPr>
            <p:nvPr/>
          </p:nvGrpSpPr>
          <p:grpSpPr bwMode="auto">
            <a:xfrm>
              <a:off x="4863741" y="5472186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91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6" name="Freeform 94"/>
            <p:cNvSpPr>
              <a:spLocks/>
            </p:cNvSpPr>
            <p:nvPr/>
          </p:nvSpPr>
          <p:spPr bwMode="auto">
            <a:xfrm flipV="1">
              <a:off x="4789128" y="5805561"/>
              <a:ext cx="95250" cy="50800"/>
            </a:xfrm>
            <a:custGeom>
              <a:avLst/>
              <a:gdLst>
                <a:gd name="T0" fmla="*/ 0 w 336"/>
                <a:gd name="T1" fmla="*/ 0 h 96"/>
                <a:gd name="T2" fmla="*/ 2147483647 w 336"/>
                <a:gd name="T3" fmla="*/ 2147483647 h 96"/>
                <a:gd name="T4" fmla="*/ 2147483647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Rectangle 98"/>
            <p:cNvSpPr>
              <a:spLocks noChangeArrowheads="1"/>
            </p:cNvSpPr>
            <p:nvPr/>
          </p:nvSpPr>
          <p:spPr bwMode="auto">
            <a:xfrm>
              <a:off x="4555766" y="6110361"/>
              <a:ext cx="515937" cy="101600"/>
            </a:xfrm>
            <a:prstGeom prst="rect">
              <a:avLst/>
            </a:pr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96"/>
            <p:cNvSpPr>
              <a:spLocks noChangeShapeType="1"/>
            </p:cNvSpPr>
            <p:nvPr/>
          </p:nvSpPr>
          <p:spPr bwMode="auto">
            <a:xfrm>
              <a:off x="4884378" y="6059561"/>
              <a:ext cx="93663" cy="203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97"/>
            <p:cNvSpPr>
              <a:spLocks noChangeShapeType="1"/>
            </p:cNvSpPr>
            <p:nvPr/>
          </p:nvSpPr>
          <p:spPr bwMode="auto">
            <a:xfrm flipV="1">
              <a:off x="4836753" y="6110361"/>
              <a:ext cx="141288" cy="50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Oval 153"/>
            <p:cNvSpPr>
              <a:spLocks noChangeArrowheads="1"/>
            </p:cNvSpPr>
            <p:nvPr/>
          </p:nvSpPr>
          <p:spPr bwMode="auto">
            <a:xfrm rot="-1373433">
              <a:off x="5293953" y="5670623"/>
              <a:ext cx="187325" cy="14128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" name="Group 39"/>
          <p:cNvGrpSpPr>
            <a:grpSpLocks/>
          </p:cNvGrpSpPr>
          <p:nvPr/>
        </p:nvGrpSpPr>
        <p:grpSpPr bwMode="auto">
          <a:xfrm>
            <a:off x="5293953" y="5445198"/>
            <a:ext cx="1371600" cy="1219200"/>
            <a:chOff x="3504" y="3216"/>
            <a:chExt cx="864" cy="768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00" name="Rectangle 40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Rectangle 41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Rectangle 42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Rectangle 43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Oval 44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Oval 45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6" name="Group 46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14" name="Oval 47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Oval 48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7" name="Group 49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12" name="Oval 50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Oval 51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" name="Oval 52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Oval 53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Oval 54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Oval 55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" name="Freeform 94"/>
          <p:cNvSpPr>
            <a:spLocks/>
          </p:cNvSpPr>
          <p:nvPr/>
        </p:nvSpPr>
        <p:spPr bwMode="auto">
          <a:xfrm flipV="1">
            <a:off x="5884229" y="5842779"/>
            <a:ext cx="110678" cy="69011"/>
          </a:xfrm>
          <a:custGeom>
            <a:avLst/>
            <a:gdLst>
              <a:gd name="T0" fmla="*/ 0 w 336"/>
              <a:gd name="T1" fmla="*/ 0 h 96"/>
              <a:gd name="T2" fmla="*/ 2147483647 w 336"/>
              <a:gd name="T3" fmla="*/ 2147483647 h 96"/>
              <a:gd name="T4" fmla="*/ 2147483647 w 336"/>
              <a:gd name="T5" fmla="*/ 0 h 96"/>
              <a:gd name="T6" fmla="*/ 0 60000 65536"/>
              <a:gd name="T7" fmla="*/ 0 60000 65536"/>
              <a:gd name="T8" fmla="*/ 0 60000 65536"/>
              <a:gd name="T9" fmla="*/ 0 w 336"/>
              <a:gd name="T10" fmla="*/ 0 h 96"/>
              <a:gd name="T11" fmla="*/ 336 w 336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31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Platonic Dilemma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229600" cy="4876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/>
              <a:t>If you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know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already</a:t>
            </a:r>
            <a:r>
              <a:rPr lang="en-US" sz="2800" dirty="0" smtClean="0"/>
              <a:t> that the true theory is simple, you don’t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need </a:t>
            </a:r>
            <a:r>
              <a:rPr lang="en-US" sz="2800" dirty="0" smtClean="0"/>
              <a:t>Ockham’s razor.</a:t>
            </a:r>
          </a:p>
          <a:p>
            <a:pPr eaLnBrk="1" hangingPunct="1">
              <a:defRPr/>
            </a:pPr>
            <a:r>
              <a:rPr lang="en-US" sz="2800" dirty="0" smtClean="0"/>
              <a:t>If you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don’t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know already </a:t>
            </a:r>
            <a:r>
              <a:rPr lang="en-US" sz="2800" dirty="0" smtClean="0"/>
              <a:t>that the true theory is simple, how could a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fixed</a:t>
            </a:r>
            <a:r>
              <a:rPr lang="en-US" sz="2800" dirty="0" smtClean="0"/>
              <a:t> bias toward </a:t>
            </a:r>
            <a:r>
              <a:rPr lang="en-US" sz="2800" dirty="0" err="1" smtClean="0"/>
              <a:t>simpicity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help</a:t>
            </a:r>
            <a:r>
              <a:rPr lang="en-US" sz="2800" dirty="0" smtClean="0"/>
              <a:t> you find it?</a:t>
            </a:r>
          </a:p>
        </p:txBody>
      </p:sp>
      <p:grpSp>
        <p:nvGrpSpPr>
          <p:cNvPr id="70" name="Group 311"/>
          <p:cNvGrpSpPr>
            <a:grpSpLocks/>
          </p:cNvGrpSpPr>
          <p:nvPr/>
        </p:nvGrpSpPr>
        <p:grpSpPr bwMode="auto">
          <a:xfrm rot="1833914">
            <a:off x="2544121" y="5369284"/>
            <a:ext cx="1143000" cy="1016000"/>
            <a:chOff x="2256" y="1584"/>
            <a:chExt cx="1059" cy="912"/>
          </a:xfrm>
          <a:solidFill>
            <a:schemeClr val="accent2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71" name="Freeform 312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1 w 528"/>
                <a:gd name="T1" fmla="*/ 384 h 448"/>
                <a:gd name="T2" fmla="*/ 0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grpFill/>
            <a:ln w="5715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313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Rectangle 314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Rectangle 315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316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Oval 317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AutoShape 318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AutoShape 319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Oval 320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AutoShape 321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1" name="Group 322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  <a:grpFill/>
          </p:grpSpPr>
          <p:sp>
            <p:nvSpPr>
              <p:cNvPr id="89" name="Oval 32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Oval 32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" name="Group 325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  <a:grpFill/>
          </p:grpSpPr>
          <p:sp>
            <p:nvSpPr>
              <p:cNvPr id="87" name="Oval 32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Oval 32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3" name="Oval 328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Oval 329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330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Oval 331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074753" y="5064198"/>
            <a:ext cx="1406525" cy="1457325"/>
            <a:chOff x="4074753" y="5064198"/>
            <a:chExt cx="1406525" cy="145732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92" name="Group 161"/>
            <p:cNvGrpSpPr>
              <a:grpSpLocks/>
            </p:cNvGrpSpPr>
            <p:nvPr/>
          </p:nvGrpSpPr>
          <p:grpSpPr bwMode="auto">
            <a:xfrm rot="-2668339">
              <a:off x="4074753" y="5064198"/>
              <a:ext cx="141288" cy="671513"/>
              <a:chOff x="2916" y="3264"/>
              <a:chExt cx="89" cy="423"/>
            </a:xfrm>
          </p:grpSpPr>
          <p:sp>
            <p:nvSpPr>
              <p:cNvPr id="115" name="Rectangle 100"/>
              <p:cNvSpPr>
                <a:spLocks noChangeArrowheads="1"/>
              </p:cNvSpPr>
              <p:nvPr/>
            </p:nvSpPr>
            <p:spPr bwMode="auto">
              <a:xfrm rot="1447567">
                <a:off x="2935" y="3271"/>
                <a:ext cx="70" cy="295"/>
              </a:xfrm>
              <a:prstGeom prst="rect">
                <a:avLst/>
              </a:prstGeom>
              <a:solidFill>
                <a:srgbClr val="B4B2B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6" name="Group 160"/>
              <p:cNvGrpSpPr>
                <a:grpSpLocks/>
              </p:cNvGrpSpPr>
              <p:nvPr/>
            </p:nvGrpSpPr>
            <p:grpSpPr bwMode="auto">
              <a:xfrm>
                <a:off x="2916" y="3264"/>
                <a:ext cx="55" cy="423"/>
                <a:chOff x="2916" y="3264"/>
                <a:chExt cx="55" cy="423"/>
              </a:xfrm>
            </p:grpSpPr>
            <p:sp>
              <p:nvSpPr>
                <p:cNvPr id="117" name="Rectangle 101"/>
                <p:cNvSpPr>
                  <a:spLocks noChangeArrowheads="1"/>
                </p:cNvSpPr>
                <p:nvPr/>
              </p:nvSpPr>
              <p:spPr bwMode="auto">
                <a:xfrm rot="1447567">
                  <a:off x="2936" y="3264"/>
                  <a:ext cx="35" cy="29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Line 102"/>
                <p:cNvSpPr>
                  <a:spLocks noChangeShapeType="1"/>
                </p:cNvSpPr>
                <p:nvPr/>
              </p:nvSpPr>
              <p:spPr bwMode="auto">
                <a:xfrm rot="1447567">
                  <a:off x="2916" y="3566"/>
                  <a:ext cx="18" cy="121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93" name="Rectangle 77"/>
            <p:cNvSpPr>
              <a:spLocks noChangeArrowheads="1"/>
            </p:cNvSpPr>
            <p:nvPr/>
          </p:nvSpPr>
          <p:spPr bwMode="auto">
            <a:xfrm rot="1879721">
              <a:off x="4282716" y="5770636"/>
              <a:ext cx="441325" cy="68262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Rectangle 78"/>
            <p:cNvSpPr>
              <a:spLocks noChangeArrowheads="1"/>
            </p:cNvSpPr>
            <p:nvPr/>
          </p:nvSpPr>
          <p:spPr bwMode="auto">
            <a:xfrm rot="-2120236">
              <a:off x="4946291" y="5838898"/>
              <a:ext cx="441325" cy="6985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Rectangle 79"/>
            <p:cNvSpPr>
              <a:spLocks noChangeArrowheads="1"/>
            </p:cNvSpPr>
            <p:nvPr/>
          </p:nvSpPr>
          <p:spPr bwMode="auto">
            <a:xfrm>
              <a:off x="4946291" y="6111948"/>
              <a:ext cx="53975" cy="3413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Rectangle 80"/>
            <p:cNvSpPr>
              <a:spLocks noChangeArrowheads="1"/>
            </p:cNvSpPr>
            <p:nvPr/>
          </p:nvSpPr>
          <p:spPr bwMode="auto">
            <a:xfrm>
              <a:off x="4668478" y="6180211"/>
              <a:ext cx="55563" cy="2730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Oval 81"/>
            <p:cNvSpPr>
              <a:spLocks noChangeArrowheads="1"/>
            </p:cNvSpPr>
            <p:nvPr/>
          </p:nvSpPr>
          <p:spPr bwMode="auto">
            <a:xfrm>
              <a:off x="4558941" y="5838898"/>
              <a:ext cx="552450" cy="42386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Oval 89"/>
            <p:cNvSpPr>
              <a:spLocks noChangeArrowheads="1"/>
            </p:cNvSpPr>
            <p:nvPr/>
          </p:nvSpPr>
          <p:spPr bwMode="auto">
            <a:xfrm rot="1722357">
              <a:off x="4447816" y="6316736"/>
              <a:ext cx="276225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Oval 90"/>
            <p:cNvSpPr>
              <a:spLocks noChangeArrowheads="1"/>
            </p:cNvSpPr>
            <p:nvPr/>
          </p:nvSpPr>
          <p:spPr bwMode="auto">
            <a:xfrm>
              <a:off x="4889141" y="6384998"/>
              <a:ext cx="277812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Oval 91"/>
            <p:cNvSpPr>
              <a:spLocks noChangeArrowheads="1"/>
            </p:cNvSpPr>
            <p:nvPr/>
          </p:nvSpPr>
          <p:spPr bwMode="auto">
            <a:xfrm rot="-1373433">
              <a:off x="5279666" y="5659511"/>
              <a:ext cx="166687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Oval 92"/>
            <p:cNvSpPr>
              <a:spLocks noChangeArrowheads="1"/>
            </p:cNvSpPr>
            <p:nvPr/>
          </p:nvSpPr>
          <p:spPr bwMode="auto">
            <a:xfrm rot="-1373433">
              <a:off x="4227153" y="5565848"/>
              <a:ext cx="166688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Freeform 95"/>
            <p:cNvSpPr>
              <a:spLocks/>
            </p:cNvSpPr>
            <p:nvPr/>
          </p:nvSpPr>
          <p:spPr bwMode="auto">
            <a:xfrm>
              <a:off x="4414478" y="5602361"/>
              <a:ext cx="844550" cy="812800"/>
            </a:xfrm>
            <a:custGeom>
              <a:avLst/>
              <a:gdLst>
                <a:gd name="T0" fmla="*/ 0 w 864"/>
                <a:gd name="T1" fmla="*/ 2147483647 h 768"/>
                <a:gd name="T2" fmla="*/ 0 w 864"/>
                <a:gd name="T3" fmla="*/ 2147483647 h 768"/>
                <a:gd name="T4" fmla="*/ 2147483647 w 864"/>
                <a:gd name="T5" fmla="*/ 2147483647 h 768"/>
                <a:gd name="T6" fmla="*/ 2147483647 w 864"/>
                <a:gd name="T7" fmla="*/ 2147483647 h 768"/>
                <a:gd name="T8" fmla="*/ 2147483647 w 864"/>
                <a:gd name="T9" fmla="*/ 2147483647 h 768"/>
                <a:gd name="T10" fmla="*/ 2147483647 w 864"/>
                <a:gd name="T11" fmla="*/ 2147483647 h 768"/>
                <a:gd name="T12" fmla="*/ 2147483647 w 864"/>
                <a:gd name="T13" fmla="*/ 2147483647 h 768"/>
                <a:gd name="T14" fmla="*/ 2147483647 w 864"/>
                <a:gd name="T15" fmla="*/ 2147483647 h 768"/>
                <a:gd name="T16" fmla="*/ 2147483647 w 864"/>
                <a:gd name="T17" fmla="*/ 2147483647 h 768"/>
                <a:gd name="T18" fmla="*/ 2147483647 w 864"/>
                <a:gd name="T19" fmla="*/ 2147483647 h 768"/>
                <a:gd name="T20" fmla="*/ 2147483647 w 864"/>
                <a:gd name="T21" fmla="*/ 2147483647 h 768"/>
                <a:gd name="T22" fmla="*/ 2147483647 w 864"/>
                <a:gd name="T23" fmla="*/ 2147483647 h 768"/>
                <a:gd name="T24" fmla="*/ 2147483647 w 864"/>
                <a:gd name="T25" fmla="*/ 2147483647 h 768"/>
                <a:gd name="T26" fmla="*/ 2147483647 w 864"/>
                <a:gd name="T27" fmla="*/ 2147483647 h 768"/>
                <a:gd name="T28" fmla="*/ 2147483647 w 864"/>
                <a:gd name="T29" fmla="*/ 2147483647 h 768"/>
                <a:gd name="T30" fmla="*/ 2147483647 w 864"/>
                <a:gd name="T31" fmla="*/ 2147483647 h 768"/>
                <a:gd name="T32" fmla="*/ 2147483647 w 864"/>
                <a:gd name="T33" fmla="*/ 2147483647 h 768"/>
                <a:gd name="T34" fmla="*/ 2147483647 w 864"/>
                <a:gd name="T35" fmla="*/ 0 h 768"/>
                <a:gd name="T36" fmla="*/ 2147483647 w 864"/>
                <a:gd name="T37" fmla="*/ 2147483647 h 768"/>
                <a:gd name="T38" fmla="*/ 2147483647 w 864"/>
                <a:gd name="T39" fmla="*/ 2147483647 h 768"/>
                <a:gd name="T40" fmla="*/ 0 w 864"/>
                <a:gd name="T41" fmla="*/ 2147483647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Oval 82"/>
            <p:cNvSpPr>
              <a:spLocks noChangeArrowheads="1"/>
            </p:cNvSpPr>
            <p:nvPr/>
          </p:nvSpPr>
          <p:spPr bwMode="auto">
            <a:xfrm>
              <a:off x="4598628" y="5348361"/>
              <a:ext cx="442913" cy="547687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4" name="Group 83"/>
            <p:cNvGrpSpPr>
              <a:grpSpLocks/>
            </p:cNvGrpSpPr>
            <p:nvPr/>
          </p:nvGrpSpPr>
          <p:grpSpPr bwMode="auto">
            <a:xfrm>
              <a:off x="4651016" y="5472186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113" name="Oval 8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Oval 8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" name="Group 86"/>
            <p:cNvGrpSpPr>
              <a:grpSpLocks/>
            </p:cNvGrpSpPr>
            <p:nvPr/>
          </p:nvGrpSpPr>
          <p:grpSpPr bwMode="auto">
            <a:xfrm>
              <a:off x="4863741" y="5472186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111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6" name="Freeform 94"/>
            <p:cNvSpPr>
              <a:spLocks/>
            </p:cNvSpPr>
            <p:nvPr/>
          </p:nvSpPr>
          <p:spPr bwMode="auto">
            <a:xfrm flipV="1">
              <a:off x="4789128" y="5805561"/>
              <a:ext cx="95250" cy="50800"/>
            </a:xfrm>
            <a:custGeom>
              <a:avLst/>
              <a:gdLst>
                <a:gd name="T0" fmla="*/ 0 w 336"/>
                <a:gd name="T1" fmla="*/ 0 h 96"/>
                <a:gd name="T2" fmla="*/ 2147483647 w 336"/>
                <a:gd name="T3" fmla="*/ 2147483647 h 96"/>
                <a:gd name="T4" fmla="*/ 2147483647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98"/>
            <p:cNvSpPr>
              <a:spLocks noChangeArrowheads="1"/>
            </p:cNvSpPr>
            <p:nvPr/>
          </p:nvSpPr>
          <p:spPr bwMode="auto">
            <a:xfrm>
              <a:off x="4555766" y="6110361"/>
              <a:ext cx="515937" cy="101600"/>
            </a:xfrm>
            <a:prstGeom prst="rect">
              <a:avLst/>
            </a:pr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96"/>
            <p:cNvSpPr>
              <a:spLocks noChangeShapeType="1"/>
            </p:cNvSpPr>
            <p:nvPr/>
          </p:nvSpPr>
          <p:spPr bwMode="auto">
            <a:xfrm>
              <a:off x="4884378" y="6059561"/>
              <a:ext cx="93663" cy="203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97"/>
            <p:cNvSpPr>
              <a:spLocks noChangeShapeType="1"/>
            </p:cNvSpPr>
            <p:nvPr/>
          </p:nvSpPr>
          <p:spPr bwMode="auto">
            <a:xfrm flipV="1">
              <a:off x="4836753" y="6110361"/>
              <a:ext cx="141288" cy="50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Oval 153"/>
            <p:cNvSpPr>
              <a:spLocks noChangeArrowheads="1"/>
            </p:cNvSpPr>
            <p:nvPr/>
          </p:nvSpPr>
          <p:spPr bwMode="auto">
            <a:xfrm rot="-1373433">
              <a:off x="5293953" y="5670623"/>
              <a:ext cx="187325" cy="14128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9" name="Group 39"/>
          <p:cNvGrpSpPr>
            <a:grpSpLocks/>
          </p:cNvGrpSpPr>
          <p:nvPr/>
        </p:nvGrpSpPr>
        <p:grpSpPr bwMode="auto">
          <a:xfrm>
            <a:off x="5293953" y="5445198"/>
            <a:ext cx="1371600" cy="1219200"/>
            <a:chOff x="3504" y="3216"/>
            <a:chExt cx="864" cy="768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20" name="Rectangle 40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Rectangle 41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Rectangle 42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Rectangle 43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Oval 44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Oval 45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6" name="Group 46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34" name="Oval 47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Oval 48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7" name="Group 49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32" name="Oval 50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Oval 51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8" name="Oval 52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Oval 53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Oval 54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Oval 55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6" name="Freeform 94"/>
          <p:cNvSpPr>
            <a:spLocks/>
          </p:cNvSpPr>
          <p:nvPr/>
        </p:nvSpPr>
        <p:spPr bwMode="auto">
          <a:xfrm flipV="1">
            <a:off x="5884229" y="5842779"/>
            <a:ext cx="110678" cy="69011"/>
          </a:xfrm>
          <a:custGeom>
            <a:avLst/>
            <a:gdLst>
              <a:gd name="T0" fmla="*/ 0 w 336"/>
              <a:gd name="T1" fmla="*/ 0 h 96"/>
              <a:gd name="T2" fmla="*/ 2147483647 w 336"/>
              <a:gd name="T3" fmla="*/ 2147483647 h 96"/>
              <a:gd name="T4" fmla="*/ 2147483647 w 336"/>
              <a:gd name="T5" fmla="*/ 0 h 96"/>
              <a:gd name="T6" fmla="*/ 0 60000 65536"/>
              <a:gd name="T7" fmla="*/ 0 60000 65536"/>
              <a:gd name="T8" fmla="*/ 0 60000 65536"/>
              <a:gd name="T9" fmla="*/ 0 w 336"/>
              <a:gd name="T10" fmla="*/ 0 h 96"/>
              <a:gd name="T11" fmla="*/ 336 w 336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9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2488" grpId="0" build="p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Non-Responses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229600" cy="48768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Give up </a:t>
            </a:r>
            <a:r>
              <a:rPr lang="en-US" dirty="0" smtClean="0"/>
              <a:t>on </a:t>
            </a:r>
            <a:r>
              <a:rPr lang="en-US" dirty="0" smtClean="0"/>
              <a:t>true theories </a:t>
            </a:r>
            <a:r>
              <a:rPr lang="en-US" sz="2000" dirty="0" smtClean="0"/>
              <a:t>(a.k.a. counterfactual predictions from non-experimental data)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Fail to show how Ockham is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better</a:t>
            </a:r>
            <a:r>
              <a:rPr lang="en-US" dirty="0"/>
              <a:t> </a:t>
            </a:r>
            <a:r>
              <a:rPr lang="en-US" dirty="0" smtClean="0"/>
              <a:t>at finding </a:t>
            </a:r>
            <a:r>
              <a:rPr lang="en-US" dirty="0" smtClean="0"/>
              <a:t>true theories.</a:t>
            </a:r>
            <a:endParaRPr lang="en-US" dirty="0"/>
          </a:p>
          <a:p>
            <a:pPr>
              <a:defRPr/>
            </a:pPr>
            <a:r>
              <a:rPr lang="en-US" dirty="0" smtClean="0"/>
              <a:t>Assume a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(circular)</a:t>
            </a:r>
            <a:r>
              <a:rPr lang="en-US" dirty="0" smtClean="0"/>
              <a:t> bias toward simplicity.</a:t>
            </a:r>
            <a:endParaRPr lang="en-US" dirty="0"/>
          </a:p>
          <a:p>
            <a:pPr marL="0" indent="0"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grpSp>
        <p:nvGrpSpPr>
          <p:cNvPr id="70" name="Group 311"/>
          <p:cNvGrpSpPr>
            <a:grpSpLocks/>
          </p:cNvGrpSpPr>
          <p:nvPr/>
        </p:nvGrpSpPr>
        <p:grpSpPr bwMode="auto">
          <a:xfrm rot="1833914">
            <a:off x="2544121" y="5369284"/>
            <a:ext cx="1143000" cy="1016000"/>
            <a:chOff x="2256" y="1584"/>
            <a:chExt cx="1059" cy="912"/>
          </a:xfrm>
          <a:solidFill>
            <a:schemeClr val="accent2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71" name="Freeform 312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1 w 528"/>
                <a:gd name="T1" fmla="*/ 384 h 448"/>
                <a:gd name="T2" fmla="*/ 0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grpFill/>
            <a:ln w="5715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313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Rectangle 314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Rectangle 315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316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Oval 317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AutoShape 318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AutoShape 319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Oval 320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AutoShape 321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1" name="Group 322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  <a:grpFill/>
          </p:grpSpPr>
          <p:sp>
            <p:nvSpPr>
              <p:cNvPr id="89" name="Oval 32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Oval 32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" name="Group 325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  <a:grpFill/>
          </p:grpSpPr>
          <p:sp>
            <p:nvSpPr>
              <p:cNvPr id="87" name="Oval 32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Oval 32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3" name="Oval 328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Oval 329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330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Oval 331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074753" y="5064198"/>
            <a:ext cx="1406525" cy="1457325"/>
            <a:chOff x="4074753" y="5064198"/>
            <a:chExt cx="1406525" cy="145732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92" name="Group 161"/>
            <p:cNvGrpSpPr>
              <a:grpSpLocks/>
            </p:cNvGrpSpPr>
            <p:nvPr/>
          </p:nvGrpSpPr>
          <p:grpSpPr bwMode="auto">
            <a:xfrm rot="-2668339">
              <a:off x="4074753" y="5064198"/>
              <a:ext cx="141288" cy="671513"/>
              <a:chOff x="2916" y="3264"/>
              <a:chExt cx="89" cy="423"/>
            </a:xfrm>
          </p:grpSpPr>
          <p:sp>
            <p:nvSpPr>
              <p:cNvPr id="115" name="Rectangle 100"/>
              <p:cNvSpPr>
                <a:spLocks noChangeArrowheads="1"/>
              </p:cNvSpPr>
              <p:nvPr/>
            </p:nvSpPr>
            <p:spPr bwMode="auto">
              <a:xfrm rot="1447567">
                <a:off x="2935" y="3271"/>
                <a:ext cx="70" cy="295"/>
              </a:xfrm>
              <a:prstGeom prst="rect">
                <a:avLst/>
              </a:prstGeom>
              <a:solidFill>
                <a:srgbClr val="B4B2B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6" name="Group 160"/>
              <p:cNvGrpSpPr>
                <a:grpSpLocks/>
              </p:cNvGrpSpPr>
              <p:nvPr/>
            </p:nvGrpSpPr>
            <p:grpSpPr bwMode="auto">
              <a:xfrm>
                <a:off x="2916" y="3264"/>
                <a:ext cx="55" cy="423"/>
                <a:chOff x="2916" y="3264"/>
                <a:chExt cx="55" cy="423"/>
              </a:xfrm>
            </p:grpSpPr>
            <p:sp>
              <p:nvSpPr>
                <p:cNvPr id="117" name="Rectangle 101"/>
                <p:cNvSpPr>
                  <a:spLocks noChangeArrowheads="1"/>
                </p:cNvSpPr>
                <p:nvPr/>
              </p:nvSpPr>
              <p:spPr bwMode="auto">
                <a:xfrm rot="1447567">
                  <a:off x="2936" y="3264"/>
                  <a:ext cx="35" cy="29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Line 102"/>
                <p:cNvSpPr>
                  <a:spLocks noChangeShapeType="1"/>
                </p:cNvSpPr>
                <p:nvPr/>
              </p:nvSpPr>
              <p:spPr bwMode="auto">
                <a:xfrm rot="1447567">
                  <a:off x="2916" y="3566"/>
                  <a:ext cx="18" cy="121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93" name="Rectangle 77"/>
            <p:cNvSpPr>
              <a:spLocks noChangeArrowheads="1"/>
            </p:cNvSpPr>
            <p:nvPr/>
          </p:nvSpPr>
          <p:spPr bwMode="auto">
            <a:xfrm rot="1879721">
              <a:off x="4282716" y="5770636"/>
              <a:ext cx="441325" cy="68262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Rectangle 78"/>
            <p:cNvSpPr>
              <a:spLocks noChangeArrowheads="1"/>
            </p:cNvSpPr>
            <p:nvPr/>
          </p:nvSpPr>
          <p:spPr bwMode="auto">
            <a:xfrm rot="-2120236">
              <a:off x="4946291" y="5838898"/>
              <a:ext cx="441325" cy="6985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Rectangle 79"/>
            <p:cNvSpPr>
              <a:spLocks noChangeArrowheads="1"/>
            </p:cNvSpPr>
            <p:nvPr/>
          </p:nvSpPr>
          <p:spPr bwMode="auto">
            <a:xfrm>
              <a:off x="4946291" y="6111948"/>
              <a:ext cx="53975" cy="3413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Rectangle 80"/>
            <p:cNvSpPr>
              <a:spLocks noChangeArrowheads="1"/>
            </p:cNvSpPr>
            <p:nvPr/>
          </p:nvSpPr>
          <p:spPr bwMode="auto">
            <a:xfrm>
              <a:off x="4668478" y="6180211"/>
              <a:ext cx="55563" cy="2730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Oval 81"/>
            <p:cNvSpPr>
              <a:spLocks noChangeArrowheads="1"/>
            </p:cNvSpPr>
            <p:nvPr/>
          </p:nvSpPr>
          <p:spPr bwMode="auto">
            <a:xfrm>
              <a:off x="4558941" y="5838898"/>
              <a:ext cx="552450" cy="42386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Oval 89"/>
            <p:cNvSpPr>
              <a:spLocks noChangeArrowheads="1"/>
            </p:cNvSpPr>
            <p:nvPr/>
          </p:nvSpPr>
          <p:spPr bwMode="auto">
            <a:xfrm rot="1722357">
              <a:off x="4447816" y="6316736"/>
              <a:ext cx="276225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Oval 90"/>
            <p:cNvSpPr>
              <a:spLocks noChangeArrowheads="1"/>
            </p:cNvSpPr>
            <p:nvPr/>
          </p:nvSpPr>
          <p:spPr bwMode="auto">
            <a:xfrm>
              <a:off x="4889141" y="6384998"/>
              <a:ext cx="277812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Oval 91"/>
            <p:cNvSpPr>
              <a:spLocks noChangeArrowheads="1"/>
            </p:cNvSpPr>
            <p:nvPr/>
          </p:nvSpPr>
          <p:spPr bwMode="auto">
            <a:xfrm rot="-1373433">
              <a:off x="5279666" y="5659511"/>
              <a:ext cx="166687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Oval 92"/>
            <p:cNvSpPr>
              <a:spLocks noChangeArrowheads="1"/>
            </p:cNvSpPr>
            <p:nvPr/>
          </p:nvSpPr>
          <p:spPr bwMode="auto">
            <a:xfrm rot="-1373433">
              <a:off x="4227153" y="5565848"/>
              <a:ext cx="166688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Freeform 95"/>
            <p:cNvSpPr>
              <a:spLocks/>
            </p:cNvSpPr>
            <p:nvPr/>
          </p:nvSpPr>
          <p:spPr bwMode="auto">
            <a:xfrm>
              <a:off x="4414478" y="5602361"/>
              <a:ext cx="844550" cy="812800"/>
            </a:xfrm>
            <a:custGeom>
              <a:avLst/>
              <a:gdLst>
                <a:gd name="T0" fmla="*/ 0 w 864"/>
                <a:gd name="T1" fmla="*/ 2147483647 h 768"/>
                <a:gd name="T2" fmla="*/ 0 w 864"/>
                <a:gd name="T3" fmla="*/ 2147483647 h 768"/>
                <a:gd name="T4" fmla="*/ 2147483647 w 864"/>
                <a:gd name="T5" fmla="*/ 2147483647 h 768"/>
                <a:gd name="T6" fmla="*/ 2147483647 w 864"/>
                <a:gd name="T7" fmla="*/ 2147483647 h 768"/>
                <a:gd name="T8" fmla="*/ 2147483647 w 864"/>
                <a:gd name="T9" fmla="*/ 2147483647 h 768"/>
                <a:gd name="T10" fmla="*/ 2147483647 w 864"/>
                <a:gd name="T11" fmla="*/ 2147483647 h 768"/>
                <a:gd name="T12" fmla="*/ 2147483647 w 864"/>
                <a:gd name="T13" fmla="*/ 2147483647 h 768"/>
                <a:gd name="T14" fmla="*/ 2147483647 w 864"/>
                <a:gd name="T15" fmla="*/ 2147483647 h 768"/>
                <a:gd name="T16" fmla="*/ 2147483647 w 864"/>
                <a:gd name="T17" fmla="*/ 2147483647 h 768"/>
                <a:gd name="T18" fmla="*/ 2147483647 w 864"/>
                <a:gd name="T19" fmla="*/ 2147483647 h 768"/>
                <a:gd name="T20" fmla="*/ 2147483647 w 864"/>
                <a:gd name="T21" fmla="*/ 2147483647 h 768"/>
                <a:gd name="T22" fmla="*/ 2147483647 w 864"/>
                <a:gd name="T23" fmla="*/ 2147483647 h 768"/>
                <a:gd name="T24" fmla="*/ 2147483647 w 864"/>
                <a:gd name="T25" fmla="*/ 2147483647 h 768"/>
                <a:gd name="T26" fmla="*/ 2147483647 w 864"/>
                <a:gd name="T27" fmla="*/ 2147483647 h 768"/>
                <a:gd name="T28" fmla="*/ 2147483647 w 864"/>
                <a:gd name="T29" fmla="*/ 2147483647 h 768"/>
                <a:gd name="T30" fmla="*/ 2147483647 w 864"/>
                <a:gd name="T31" fmla="*/ 2147483647 h 768"/>
                <a:gd name="T32" fmla="*/ 2147483647 w 864"/>
                <a:gd name="T33" fmla="*/ 2147483647 h 768"/>
                <a:gd name="T34" fmla="*/ 2147483647 w 864"/>
                <a:gd name="T35" fmla="*/ 0 h 768"/>
                <a:gd name="T36" fmla="*/ 2147483647 w 864"/>
                <a:gd name="T37" fmla="*/ 2147483647 h 768"/>
                <a:gd name="T38" fmla="*/ 2147483647 w 864"/>
                <a:gd name="T39" fmla="*/ 2147483647 h 768"/>
                <a:gd name="T40" fmla="*/ 0 w 864"/>
                <a:gd name="T41" fmla="*/ 2147483647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Oval 82"/>
            <p:cNvSpPr>
              <a:spLocks noChangeArrowheads="1"/>
            </p:cNvSpPr>
            <p:nvPr/>
          </p:nvSpPr>
          <p:spPr bwMode="auto">
            <a:xfrm>
              <a:off x="4598628" y="5348361"/>
              <a:ext cx="442913" cy="547687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4" name="Group 83"/>
            <p:cNvGrpSpPr>
              <a:grpSpLocks/>
            </p:cNvGrpSpPr>
            <p:nvPr/>
          </p:nvGrpSpPr>
          <p:grpSpPr bwMode="auto">
            <a:xfrm>
              <a:off x="4651016" y="5472186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113" name="Oval 8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Oval 8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" name="Group 86"/>
            <p:cNvGrpSpPr>
              <a:grpSpLocks/>
            </p:cNvGrpSpPr>
            <p:nvPr/>
          </p:nvGrpSpPr>
          <p:grpSpPr bwMode="auto">
            <a:xfrm>
              <a:off x="4863741" y="5472186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111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6" name="Freeform 94"/>
            <p:cNvSpPr>
              <a:spLocks/>
            </p:cNvSpPr>
            <p:nvPr/>
          </p:nvSpPr>
          <p:spPr bwMode="auto">
            <a:xfrm flipV="1">
              <a:off x="4789128" y="5805561"/>
              <a:ext cx="95250" cy="50800"/>
            </a:xfrm>
            <a:custGeom>
              <a:avLst/>
              <a:gdLst>
                <a:gd name="T0" fmla="*/ 0 w 336"/>
                <a:gd name="T1" fmla="*/ 0 h 96"/>
                <a:gd name="T2" fmla="*/ 2147483647 w 336"/>
                <a:gd name="T3" fmla="*/ 2147483647 h 96"/>
                <a:gd name="T4" fmla="*/ 2147483647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98"/>
            <p:cNvSpPr>
              <a:spLocks noChangeArrowheads="1"/>
            </p:cNvSpPr>
            <p:nvPr/>
          </p:nvSpPr>
          <p:spPr bwMode="auto">
            <a:xfrm>
              <a:off x="4555766" y="6110361"/>
              <a:ext cx="515937" cy="101600"/>
            </a:xfrm>
            <a:prstGeom prst="rect">
              <a:avLst/>
            </a:pr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96"/>
            <p:cNvSpPr>
              <a:spLocks noChangeShapeType="1"/>
            </p:cNvSpPr>
            <p:nvPr/>
          </p:nvSpPr>
          <p:spPr bwMode="auto">
            <a:xfrm>
              <a:off x="4884378" y="6059561"/>
              <a:ext cx="93663" cy="203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97"/>
            <p:cNvSpPr>
              <a:spLocks noChangeShapeType="1"/>
            </p:cNvSpPr>
            <p:nvPr/>
          </p:nvSpPr>
          <p:spPr bwMode="auto">
            <a:xfrm flipV="1">
              <a:off x="4836753" y="6110361"/>
              <a:ext cx="141288" cy="50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Oval 153"/>
            <p:cNvSpPr>
              <a:spLocks noChangeArrowheads="1"/>
            </p:cNvSpPr>
            <p:nvPr/>
          </p:nvSpPr>
          <p:spPr bwMode="auto">
            <a:xfrm rot="-1373433">
              <a:off x="5293953" y="5670623"/>
              <a:ext cx="187325" cy="14128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9" name="Group 39"/>
          <p:cNvGrpSpPr>
            <a:grpSpLocks/>
          </p:cNvGrpSpPr>
          <p:nvPr/>
        </p:nvGrpSpPr>
        <p:grpSpPr bwMode="auto">
          <a:xfrm>
            <a:off x="5293953" y="5445198"/>
            <a:ext cx="1371600" cy="1219200"/>
            <a:chOff x="3504" y="3216"/>
            <a:chExt cx="864" cy="768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20" name="Rectangle 40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Rectangle 41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Rectangle 42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Rectangle 43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Oval 44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Oval 45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6" name="Group 46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34" name="Oval 47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Oval 48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7" name="Group 49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32" name="Oval 50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Oval 51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8" name="Oval 52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Oval 53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Oval 54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Oval 55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6" name="Freeform 94"/>
          <p:cNvSpPr>
            <a:spLocks/>
          </p:cNvSpPr>
          <p:nvPr/>
        </p:nvSpPr>
        <p:spPr bwMode="auto">
          <a:xfrm flipV="1">
            <a:off x="5884229" y="5842779"/>
            <a:ext cx="110678" cy="69011"/>
          </a:xfrm>
          <a:custGeom>
            <a:avLst/>
            <a:gdLst>
              <a:gd name="T0" fmla="*/ 0 w 336"/>
              <a:gd name="T1" fmla="*/ 0 h 96"/>
              <a:gd name="T2" fmla="*/ 2147483647 w 336"/>
              <a:gd name="T3" fmla="*/ 2147483647 h 96"/>
              <a:gd name="T4" fmla="*/ 2147483647 w 336"/>
              <a:gd name="T5" fmla="*/ 0 h 96"/>
              <a:gd name="T6" fmla="*/ 0 60000 65536"/>
              <a:gd name="T7" fmla="*/ 0 60000 65536"/>
              <a:gd name="T8" fmla="*/ 0 60000 65536"/>
              <a:gd name="T9" fmla="*/ 0 w 336"/>
              <a:gd name="T10" fmla="*/ 0 h 96"/>
              <a:gd name="T11" fmla="*/ 336 w 336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8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82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2488" grpId="0" build="p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Proposal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763000" cy="183197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Prove,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without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assuming a </a:t>
            </a:r>
            <a:r>
              <a:rPr lang="en-US" dirty="0"/>
              <a:t>prior bias toward </a:t>
            </a:r>
            <a:r>
              <a:rPr lang="en-US" dirty="0" smtClean="0"/>
              <a:t>simplicity, that various senses of Ockham’s razor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optimize</a:t>
            </a:r>
            <a:r>
              <a:rPr lang="en-US" dirty="0" smtClean="0"/>
              <a:t> various senses of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truth-conduciveness.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2" name="Cube 71"/>
          <p:cNvSpPr/>
          <p:nvPr/>
        </p:nvSpPr>
        <p:spPr>
          <a:xfrm>
            <a:off x="2057400" y="4277431"/>
            <a:ext cx="1930925" cy="2111374"/>
          </a:xfrm>
          <a:prstGeom prst="cube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Avoids</a:t>
            </a:r>
          </a:p>
          <a:p>
            <a:pPr algn="ctr"/>
            <a:r>
              <a:rPr lang="en-US" sz="2800" dirty="0" smtClean="0"/>
              <a:t>error</a:t>
            </a:r>
          </a:p>
          <a:p>
            <a:pPr algn="ctr"/>
            <a:r>
              <a:rPr lang="en-US" sz="2800" dirty="0" smtClean="0"/>
              <a:t>fastest!</a:t>
            </a:r>
            <a:endParaRPr lang="en-US" sz="2800" dirty="0"/>
          </a:p>
        </p:txBody>
      </p:sp>
      <p:grpSp>
        <p:nvGrpSpPr>
          <p:cNvPr id="73" name="Group 72"/>
          <p:cNvGrpSpPr/>
          <p:nvPr/>
        </p:nvGrpSpPr>
        <p:grpSpPr>
          <a:xfrm>
            <a:off x="2308164" y="3166093"/>
            <a:ext cx="1406525" cy="1457325"/>
            <a:chOff x="4114800" y="4648200"/>
            <a:chExt cx="1406525" cy="145732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74" name="Group 161"/>
            <p:cNvGrpSpPr>
              <a:grpSpLocks/>
            </p:cNvGrpSpPr>
            <p:nvPr/>
          </p:nvGrpSpPr>
          <p:grpSpPr bwMode="auto">
            <a:xfrm rot="-2668339">
              <a:off x="4114800" y="4648200"/>
              <a:ext cx="141288" cy="671513"/>
              <a:chOff x="2916" y="3264"/>
              <a:chExt cx="89" cy="423"/>
            </a:xfrm>
          </p:grpSpPr>
          <p:sp>
            <p:nvSpPr>
              <p:cNvPr id="135" name="Rectangle 100"/>
              <p:cNvSpPr>
                <a:spLocks noChangeArrowheads="1"/>
              </p:cNvSpPr>
              <p:nvPr/>
            </p:nvSpPr>
            <p:spPr bwMode="auto">
              <a:xfrm rot="1447567">
                <a:off x="2935" y="3271"/>
                <a:ext cx="70" cy="295"/>
              </a:xfrm>
              <a:prstGeom prst="rect">
                <a:avLst/>
              </a:prstGeom>
              <a:solidFill>
                <a:srgbClr val="B4B2B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6" name="Group 160"/>
              <p:cNvGrpSpPr>
                <a:grpSpLocks/>
              </p:cNvGrpSpPr>
              <p:nvPr/>
            </p:nvGrpSpPr>
            <p:grpSpPr bwMode="auto">
              <a:xfrm>
                <a:off x="2916" y="3264"/>
                <a:ext cx="55" cy="423"/>
                <a:chOff x="2916" y="3264"/>
                <a:chExt cx="55" cy="423"/>
              </a:xfrm>
            </p:grpSpPr>
            <p:sp>
              <p:nvSpPr>
                <p:cNvPr id="137" name="Rectangle 101"/>
                <p:cNvSpPr>
                  <a:spLocks noChangeArrowheads="1"/>
                </p:cNvSpPr>
                <p:nvPr/>
              </p:nvSpPr>
              <p:spPr bwMode="auto">
                <a:xfrm rot="1447567">
                  <a:off x="2936" y="3264"/>
                  <a:ext cx="35" cy="29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" name="Line 102"/>
                <p:cNvSpPr>
                  <a:spLocks noChangeShapeType="1"/>
                </p:cNvSpPr>
                <p:nvPr/>
              </p:nvSpPr>
              <p:spPr bwMode="auto">
                <a:xfrm rot="1447567">
                  <a:off x="2916" y="3566"/>
                  <a:ext cx="18" cy="121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4" name="Rectangle 77"/>
            <p:cNvSpPr>
              <a:spLocks noChangeArrowheads="1"/>
            </p:cNvSpPr>
            <p:nvPr/>
          </p:nvSpPr>
          <p:spPr bwMode="auto">
            <a:xfrm rot="1879721">
              <a:off x="4322763" y="5354638"/>
              <a:ext cx="441325" cy="68262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Rectangle 78"/>
            <p:cNvSpPr>
              <a:spLocks noChangeArrowheads="1"/>
            </p:cNvSpPr>
            <p:nvPr/>
          </p:nvSpPr>
          <p:spPr bwMode="auto">
            <a:xfrm rot="-2120236">
              <a:off x="4986338" y="5422900"/>
              <a:ext cx="441325" cy="6985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Rectangle 79"/>
            <p:cNvSpPr>
              <a:spLocks noChangeArrowheads="1"/>
            </p:cNvSpPr>
            <p:nvPr/>
          </p:nvSpPr>
          <p:spPr bwMode="auto">
            <a:xfrm>
              <a:off x="4986338" y="5695950"/>
              <a:ext cx="53975" cy="3413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Rectangle 80"/>
            <p:cNvSpPr>
              <a:spLocks noChangeArrowheads="1"/>
            </p:cNvSpPr>
            <p:nvPr/>
          </p:nvSpPr>
          <p:spPr bwMode="auto">
            <a:xfrm>
              <a:off x="4708525" y="5764213"/>
              <a:ext cx="55563" cy="2730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Oval 81"/>
            <p:cNvSpPr>
              <a:spLocks noChangeArrowheads="1"/>
            </p:cNvSpPr>
            <p:nvPr/>
          </p:nvSpPr>
          <p:spPr bwMode="auto">
            <a:xfrm>
              <a:off x="4598988" y="5422900"/>
              <a:ext cx="552450" cy="42386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Oval 89"/>
            <p:cNvSpPr>
              <a:spLocks noChangeArrowheads="1"/>
            </p:cNvSpPr>
            <p:nvPr/>
          </p:nvSpPr>
          <p:spPr bwMode="auto">
            <a:xfrm rot="1722357">
              <a:off x="4487863" y="5900738"/>
              <a:ext cx="276225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Oval 90"/>
            <p:cNvSpPr>
              <a:spLocks noChangeArrowheads="1"/>
            </p:cNvSpPr>
            <p:nvPr/>
          </p:nvSpPr>
          <p:spPr bwMode="auto">
            <a:xfrm>
              <a:off x="4929188" y="5969000"/>
              <a:ext cx="277812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Oval 92"/>
            <p:cNvSpPr>
              <a:spLocks noChangeArrowheads="1"/>
            </p:cNvSpPr>
            <p:nvPr/>
          </p:nvSpPr>
          <p:spPr bwMode="auto">
            <a:xfrm rot="-1373433">
              <a:off x="4267200" y="5149850"/>
              <a:ext cx="166688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Freeform 95"/>
            <p:cNvSpPr>
              <a:spLocks/>
            </p:cNvSpPr>
            <p:nvPr/>
          </p:nvSpPr>
          <p:spPr bwMode="auto">
            <a:xfrm>
              <a:off x="4454525" y="5186363"/>
              <a:ext cx="844550" cy="812800"/>
            </a:xfrm>
            <a:custGeom>
              <a:avLst/>
              <a:gdLst>
                <a:gd name="T0" fmla="*/ 0 w 864"/>
                <a:gd name="T1" fmla="*/ 2147483647 h 768"/>
                <a:gd name="T2" fmla="*/ 0 w 864"/>
                <a:gd name="T3" fmla="*/ 2147483647 h 768"/>
                <a:gd name="T4" fmla="*/ 2147483647 w 864"/>
                <a:gd name="T5" fmla="*/ 2147483647 h 768"/>
                <a:gd name="T6" fmla="*/ 2147483647 w 864"/>
                <a:gd name="T7" fmla="*/ 2147483647 h 768"/>
                <a:gd name="T8" fmla="*/ 2147483647 w 864"/>
                <a:gd name="T9" fmla="*/ 2147483647 h 768"/>
                <a:gd name="T10" fmla="*/ 2147483647 w 864"/>
                <a:gd name="T11" fmla="*/ 2147483647 h 768"/>
                <a:gd name="T12" fmla="*/ 2147483647 w 864"/>
                <a:gd name="T13" fmla="*/ 2147483647 h 768"/>
                <a:gd name="T14" fmla="*/ 2147483647 w 864"/>
                <a:gd name="T15" fmla="*/ 2147483647 h 768"/>
                <a:gd name="T16" fmla="*/ 2147483647 w 864"/>
                <a:gd name="T17" fmla="*/ 2147483647 h 768"/>
                <a:gd name="T18" fmla="*/ 2147483647 w 864"/>
                <a:gd name="T19" fmla="*/ 2147483647 h 768"/>
                <a:gd name="T20" fmla="*/ 2147483647 w 864"/>
                <a:gd name="T21" fmla="*/ 2147483647 h 768"/>
                <a:gd name="T22" fmla="*/ 2147483647 w 864"/>
                <a:gd name="T23" fmla="*/ 2147483647 h 768"/>
                <a:gd name="T24" fmla="*/ 2147483647 w 864"/>
                <a:gd name="T25" fmla="*/ 2147483647 h 768"/>
                <a:gd name="T26" fmla="*/ 2147483647 w 864"/>
                <a:gd name="T27" fmla="*/ 2147483647 h 768"/>
                <a:gd name="T28" fmla="*/ 2147483647 w 864"/>
                <a:gd name="T29" fmla="*/ 2147483647 h 768"/>
                <a:gd name="T30" fmla="*/ 2147483647 w 864"/>
                <a:gd name="T31" fmla="*/ 2147483647 h 768"/>
                <a:gd name="T32" fmla="*/ 2147483647 w 864"/>
                <a:gd name="T33" fmla="*/ 2147483647 h 768"/>
                <a:gd name="T34" fmla="*/ 2147483647 w 864"/>
                <a:gd name="T35" fmla="*/ 0 h 768"/>
                <a:gd name="T36" fmla="*/ 2147483647 w 864"/>
                <a:gd name="T37" fmla="*/ 2147483647 h 768"/>
                <a:gd name="T38" fmla="*/ 2147483647 w 864"/>
                <a:gd name="T39" fmla="*/ 2147483647 h 768"/>
                <a:gd name="T40" fmla="*/ 0 w 864"/>
                <a:gd name="T41" fmla="*/ 2147483647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Oval 82"/>
            <p:cNvSpPr>
              <a:spLocks noChangeArrowheads="1"/>
            </p:cNvSpPr>
            <p:nvPr/>
          </p:nvSpPr>
          <p:spPr bwMode="auto">
            <a:xfrm>
              <a:off x="4638675" y="4932363"/>
              <a:ext cx="442913" cy="547687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4" name="Group 83"/>
            <p:cNvGrpSpPr>
              <a:grpSpLocks/>
            </p:cNvGrpSpPr>
            <p:nvPr/>
          </p:nvGrpSpPr>
          <p:grpSpPr bwMode="auto">
            <a:xfrm>
              <a:off x="4691063" y="5056188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133" name="Oval 8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Oval 8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" name="Group 86"/>
            <p:cNvGrpSpPr>
              <a:grpSpLocks/>
            </p:cNvGrpSpPr>
            <p:nvPr/>
          </p:nvGrpSpPr>
          <p:grpSpPr bwMode="auto">
            <a:xfrm>
              <a:off x="4903788" y="5056188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131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6" name="Freeform 94"/>
            <p:cNvSpPr>
              <a:spLocks/>
            </p:cNvSpPr>
            <p:nvPr/>
          </p:nvSpPr>
          <p:spPr bwMode="auto">
            <a:xfrm>
              <a:off x="4829175" y="5389563"/>
              <a:ext cx="95250" cy="50800"/>
            </a:xfrm>
            <a:custGeom>
              <a:avLst/>
              <a:gdLst>
                <a:gd name="T0" fmla="*/ 0 w 336"/>
                <a:gd name="T1" fmla="*/ 0 h 96"/>
                <a:gd name="T2" fmla="*/ 2147483647 w 336"/>
                <a:gd name="T3" fmla="*/ 2147483647 h 96"/>
                <a:gd name="T4" fmla="*/ 2147483647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Rectangle 98"/>
            <p:cNvSpPr>
              <a:spLocks noChangeArrowheads="1"/>
            </p:cNvSpPr>
            <p:nvPr/>
          </p:nvSpPr>
          <p:spPr bwMode="auto">
            <a:xfrm>
              <a:off x="4595813" y="5694363"/>
              <a:ext cx="515937" cy="101600"/>
            </a:xfrm>
            <a:prstGeom prst="rect">
              <a:avLst/>
            </a:pr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Line 96"/>
            <p:cNvSpPr>
              <a:spLocks noChangeShapeType="1"/>
            </p:cNvSpPr>
            <p:nvPr/>
          </p:nvSpPr>
          <p:spPr bwMode="auto">
            <a:xfrm>
              <a:off x="4924425" y="5643563"/>
              <a:ext cx="93663" cy="203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Line 97"/>
            <p:cNvSpPr>
              <a:spLocks noChangeShapeType="1"/>
            </p:cNvSpPr>
            <p:nvPr/>
          </p:nvSpPr>
          <p:spPr bwMode="auto">
            <a:xfrm flipV="1">
              <a:off x="4876800" y="5694363"/>
              <a:ext cx="141288" cy="50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Oval 153"/>
            <p:cNvSpPr>
              <a:spLocks noChangeArrowheads="1"/>
            </p:cNvSpPr>
            <p:nvPr/>
          </p:nvSpPr>
          <p:spPr bwMode="auto">
            <a:xfrm rot="-1373433">
              <a:off x="5334000" y="5254625"/>
              <a:ext cx="187325" cy="14128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9" name="Cube 168"/>
          <p:cNvSpPr/>
          <p:nvPr/>
        </p:nvSpPr>
        <p:spPr>
          <a:xfrm>
            <a:off x="3858307" y="4261976"/>
            <a:ext cx="1989113" cy="2111374"/>
          </a:xfrm>
          <a:prstGeom prst="cube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Nobody knows more faster!</a:t>
            </a:r>
            <a:endParaRPr lang="en-US" sz="2400" dirty="0"/>
          </a:p>
        </p:txBody>
      </p:sp>
      <p:grpSp>
        <p:nvGrpSpPr>
          <p:cNvPr id="170" name="Group 169"/>
          <p:cNvGrpSpPr/>
          <p:nvPr/>
        </p:nvGrpSpPr>
        <p:grpSpPr>
          <a:xfrm>
            <a:off x="4138245" y="3132614"/>
            <a:ext cx="1406525" cy="1457325"/>
            <a:chOff x="4114800" y="4648200"/>
            <a:chExt cx="1406525" cy="145732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171" name="Group 161"/>
            <p:cNvGrpSpPr>
              <a:grpSpLocks/>
            </p:cNvGrpSpPr>
            <p:nvPr/>
          </p:nvGrpSpPr>
          <p:grpSpPr bwMode="auto">
            <a:xfrm rot="-2668339">
              <a:off x="4114800" y="4648200"/>
              <a:ext cx="141288" cy="671513"/>
              <a:chOff x="2916" y="3264"/>
              <a:chExt cx="89" cy="423"/>
            </a:xfrm>
          </p:grpSpPr>
          <p:sp>
            <p:nvSpPr>
              <p:cNvPr id="193" name="Rectangle 100"/>
              <p:cNvSpPr>
                <a:spLocks noChangeArrowheads="1"/>
              </p:cNvSpPr>
              <p:nvPr/>
            </p:nvSpPr>
            <p:spPr bwMode="auto">
              <a:xfrm rot="1447567">
                <a:off x="2935" y="3271"/>
                <a:ext cx="70" cy="295"/>
              </a:xfrm>
              <a:prstGeom prst="rect">
                <a:avLst/>
              </a:prstGeom>
              <a:solidFill>
                <a:srgbClr val="B4B2B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4" name="Group 160"/>
              <p:cNvGrpSpPr>
                <a:grpSpLocks/>
              </p:cNvGrpSpPr>
              <p:nvPr/>
            </p:nvGrpSpPr>
            <p:grpSpPr bwMode="auto">
              <a:xfrm>
                <a:off x="2916" y="3264"/>
                <a:ext cx="55" cy="423"/>
                <a:chOff x="2916" y="3264"/>
                <a:chExt cx="55" cy="423"/>
              </a:xfrm>
            </p:grpSpPr>
            <p:sp>
              <p:nvSpPr>
                <p:cNvPr id="195" name="Rectangle 101"/>
                <p:cNvSpPr>
                  <a:spLocks noChangeArrowheads="1"/>
                </p:cNvSpPr>
                <p:nvPr/>
              </p:nvSpPr>
              <p:spPr bwMode="auto">
                <a:xfrm rot="1447567">
                  <a:off x="2936" y="3264"/>
                  <a:ext cx="35" cy="29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6" name="Line 102"/>
                <p:cNvSpPr>
                  <a:spLocks noChangeShapeType="1"/>
                </p:cNvSpPr>
                <p:nvPr/>
              </p:nvSpPr>
              <p:spPr bwMode="auto">
                <a:xfrm rot="1447567">
                  <a:off x="2916" y="3566"/>
                  <a:ext cx="18" cy="121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72" name="Rectangle 77"/>
            <p:cNvSpPr>
              <a:spLocks noChangeArrowheads="1"/>
            </p:cNvSpPr>
            <p:nvPr/>
          </p:nvSpPr>
          <p:spPr bwMode="auto">
            <a:xfrm rot="1879721">
              <a:off x="4322763" y="5354638"/>
              <a:ext cx="441325" cy="68262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Rectangle 78"/>
            <p:cNvSpPr>
              <a:spLocks noChangeArrowheads="1"/>
            </p:cNvSpPr>
            <p:nvPr/>
          </p:nvSpPr>
          <p:spPr bwMode="auto">
            <a:xfrm rot="-2120236">
              <a:off x="4986338" y="5422900"/>
              <a:ext cx="441325" cy="6985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Rectangle 79"/>
            <p:cNvSpPr>
              <a:spLocks noChangeArrowheads="1"/>
            </p:cNvSpPr>
            <p:nvPr/>
          </p:nvSpPr>
          <p:spPr bwMode="auto">
            <a:xfrm>
              <a:off x="4986338" y="5695950"/>
              <a:ext cx="53975" cy="3413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" name="Rectangle 80"/>
            <p:cNvSpPr>
              <a:spLocks noChangeArrowheads="1"/>
            </p:cNvSpPr>
            <p:nvPr/>
          </p:nvSpPr>
          <p:spPr bwMode="auto">
            <a:xfrm>
              <a:off x="4708525" y="5764213"/>
              <a:ext cx="55563" cy="2730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" name="Oval 81"/>
            <p:cNvSpPr>
              <a:spLocks noChangeArrowheads="1"/>
            </p:cNvSpPr>
            <p:nvPr/>
          </p:nvSpPr>
          <p:spPr bwMode="auto">
            <a:xfrm>
              <a:off x="4598988" y="5422900"/>
              <a:ext cx="552450" cy="42386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" name="Oval 89"/>
            <p:cNvSpPr>
              <a:spLocks noChangeArrowheads="1"/>
            </p:cNvSpPr>
            <p:nvPr/>
          </p:nvSpPr>
          <p:spPr bwMode="auto">
            <a:xfrm rot="1722357">
              <a:off x="4487863" y="5900738"/>
              <a:ext cx="276225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" name="Oval 90"/>
            <p:cNvSpPr>
              <a:spLocks noChangeArrowheads="1"/>
            </p:cNvSpPr>
            <p:nvPr/>
          </p:nvSpPr>
          <p:spPr bwMode="auto">
            <a:xfrm>
              <a:off x="4929188" y="5969000"/>
              <a:ext cx="277812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" name="Oval 92"/>
            <p:cNvSpPr>
              <a:spLocks noChangeArrowheads="1"/>
            </p:cNvSpPr>
            <p:nvPr/>
          </p:nvSpPr>
          <p:spPr bwMode="auto">
            <a:xfrm rot="-1373433">
              <a:off x="4267200" y="5149850"/>
              <a:ext cx="166688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" name="Freeform 95"/>
            <p:cNvSpPr>
              <a:spLocks/>
            </p:cNvSpPr>
            <p:nvPr/>
          </p:nvSpPr>
          <p:spPr bwMode="auto">
            <a:xfrm>
              <a:off x="4454525" y="5186363"/>
              <a:ext cx="844550" cy="812800"/>
            </a:xfrm>
            <a:custGeom>
              <a:avLst/>
              <a:gdLst>
                <a:gd name="T0" fmla="*/ 0 w 864"/>
                <a:gd name="T1" fmla="*/ 2147483647 h 768"/>
                <a:gd name="T2" fmla="*/ 0 w 864"/>
                <a:gd name="T3" fmla="*/ 2147483647 h 768"/>
                <a:gd name="T4" fmla="*/ 2147483647 w 864"/>
                <a:gd name="T5" fmla="*/ 2147483647 h 768"/>
                <a:gd name="T6" fmla="*/ 2147483647 w 864"/>
                <a:gd name="T7" fmla="*/ 2147483647 h 768"/>
                <a:gd name="T8" fmla="*/ 2147483647 w 864"/>
                <a:gd name="T9" fmla="*/ 2147483647 h 768"/>
                <a:gd name="T10" fmla="*/ 2147483647 w 864"/>
                <a:gd name="T11" fmla="*/ 2147483647 h 768"/>
                <a:gd name="T12" fmla="*/ 2147483647 w 864"/>
                <a:gd name="T13" fmla="*/ 2147483647 h 768"/>
                <a:gd name="T14" fmla="*/ 2147483647 w 864"/>
                <a:gd name="T15" fmla="*/ 2147483647 h 768"/>
                <a:gd name="T16" fmla="*/ 2147483647 w 864"/>
                <a:gd name="T17" fmla="*/ 2147483647 h 768"/>
                <a:gd name="T18" fmla="*/ 2147483647 w 864"/>
                <a:gd name="T19" fmla="*/ 2147483647 h 768"/>
                <a:gd name="T20" fmla="*/ 2147483647 w 864"/>
                <a:gd name="T21" fmla="*/ 2147483647 h 768"/>
                <a:gd name="T22" fmla="*/ 2147483647 w 864"/>
                <a:gd name="T23" fmla="*/ 2147483647 h 768"/>
                <a:gd name="T24" fmla="*/ 2147483647 w 864"/>
                <a:gd name="T25" fmla="*/ 2147483647 h 768"/>
                <a:gd name="T26" fmla="*/ 2147483647 w 864"/>
                <a:gd name="T27" fmla="*/ 2147483647 h 768"/>
                <a:gd name="T28" fmla="*/ 2147483647 w 864"/>
                <a:gd name="T29" fmla="*/ 2147483647 h 768"/>
                <a:gd name="T30" fmla="*/ 2147483647 w 864"/>
                <a:gd name="T31" fmla="*/ 2147483647 h 768"/>
                <a:gd name="T32" fmla="*/ 2147483647 w 864"/>
                <a:gd name="T33" fmla="*/ 2147483647 h 768"/>
                <a:gd name="T34" fmla="*/ 2147483647 w 864"/>
                <a:gd name="T35" fmla="*/ 0 h 768"/>
                <a:gd name="T36" fmla="*/ 2147483647 w 864"/>
                <a:gd name="T37" fmla="*/ 2147483647 h 768"/>
                <a:gd name="T38" fmla="*/ 2147483647 w 864"/>
                <a:gd name="T39" fmla="*/ 2147483647 h 768"/>
                <a:gd name="T40" fmla="*/ 0 w 864"/>
                <a:gd name="T41" fmla="*/ 2147483647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Oval 82"/>
            <p:cNvSpPr>
              <a:spLocks noChangeArrowheads="1"/>
            </p:cNvSpPr>
            <p:nvPr/>
          </p:nvSpPr>
          <p:spPr bwMode="auto">
            <a:xfrm>
              <a:off x="4638675" y="4932363"/>
              <a:ext cx="442913" cy="547687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2" name="Group 83"/>
            <p:cNvGrpSpPr>
              <a:grpSpLocks/>
            </p:cNvGrpSpPr>
            <p:nvPr/>
          </p:nvGrpSpPr>
          <p:grpSpPr bwMode="auto">
            <a:xfrm>
              <a:off x="4691063" y="5056188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191" name="Oval 8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" name="Oval 8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3" name="Group 86"/>
            <p:cNvGrpSpPr>
              <a:grpSpLocks/>
            </p:cNvGrpSpPr>
            <p:nvPr/>
          </p:nvGrpSpPr>
          <p:grpSpPr bwMode="auto">
            <a:xfrm>
              <a:off x="4903788" y="5056188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189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0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4" name="Freeform 94"/>
            <p:cNvSpPr>
              <a:spLocks/>
            </p:cNvSpPr>
            <p:nvPr/>
          </p:nvSpPr>
          <p:spPr bwMode="auto">
            <a:xfrm>
              <a:off x="4829175" y="5389563"/>
              <a:ext cx="95250" cy="50800"/>
            </a:xfrm>
            <a:custGeom>
              <a:avLst/>
              <a:gdLst>
                <a:gd name="T0" fmla="*/ 0 w 336"/>
                <a:gd name="T1" fmla="*/ 0 h 96"/>
                <a:gd name="T2" fmla="*/ 2147483647 w 336"/>
                <a:gd name="T3" fmla="*/ 2147483647 h 96"/>
                <a:gd name="T4" fmla="*/ 2147483647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Rectangle 98"/>
            <p:cNvSpPr>
              <a:spLocks noChangeArrowheads="1"/>
            </p:cNvSpPr>
            <p:nvPr/>
          </p:nvSpPr>
          <p:spPr bwMode="auto">
            <a:xfrm>
              <a:off x="4595813" y="5694363"/>
              <a:ext cx="515937" cy="101600"/>
            </a:xfrm>
            <a:prstGeom prst="rect">
              <a:avLst/>
            </a:pr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Line 96"/>
            <p:cNvSpPr>
              <a:spLocks noChangeShapeType="1"/>
            </p:cNvSpPr>
            <p:nvPr/>
          </p:nvSpPr>
          <p:spPr bwMode="auto">
            <a:xfrm>
              <a:off x="4924425" y="5643563"/>
              <a:ext cx="93663" cy="203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Line 97"/>
            <p:cNvSpPr>
              <a:spLocks noChangeShapeType="1"/>
            </p:cNvSpPr>
            <p:nvPr/>
          </p:nvSpPr>
          <p:spPr bwMode="auto">
            <a:xfrm flipV="1">
              <a:off x="4876800" y="5694363"/>
              <a:ext cx="141288" cy="50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Oval 153"/>
            <p:cNvSpPr>
              <a:spLocks noChangeArrowheads="1"/>
            </p:cNvSpPr>
            <p:nvPr/>
          </p:nvSpPr>
          <p:spPr bwMode="auto">
            <a:xfrm rot="-1373433">
              <a:off x="5334000" y="5254625"/>
              <a:ext cx="187325" cy="14128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7" name="Cube 196"/>
          <p:cNvSpPr/>
          <p:nvPr/>
        </p:nvSpPr>
        <p:spPr>
          <a:xfrm>
            <a:off x="5724626" y="4292269"/>
            <a:ext cx="1920773" cy="2111374"/>
          </a:xfrm>
          <a:prstGeom prst="cube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Retracts</a:t>
            </a:r>
          </a:p>
          <a:p>
            <a:pPr algn="ctr"/>
            <a:r>
              <a:rPr lang="en-US" sz="2800" dirty="0" smtClean="0"/>
              <a:t>least!</a:t>
            </a:r>
          </a:p>
        </p:txBody>
      </p:sp>
      <p:grpSp>
        <p:nvGrpSpPr>
          <p:cNvPr id="198" name="Group 197"/>
          <p:cNvGrpSpPr/>
          <p:nvPr/>
        </p:nvGrpSpPr>
        <p:grpSpPr>
          <a:xfrm>
            <a:off x="5994634" y="3143830"/>
            <a:ext cx="1406525" cy="1457325"/>
            <a:chOff x="4114800" y="4648200"/>
            <a:chExt cx="1406525" cy="145732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199" name="Group 161"/>
            <p:cNvGrpSpPr>
              <a:grpSpLocks/>
            </p:cNvGrpSpPr>
            <p:nvPr/>
          </p:nvGrpSpPr>
          <p:grpSpPr bwMode="auto">
            <a:xfrm rot="-2668339">
              <a:off x="4114800" y="4648200"/>
              <a:ext cx="141288" cy="671513"/>
              <a:chOff x="2916" y="3264"/>
              <a:chExt cx="89" cy="423"/>
            </a:xfrm>
          </p:grpSpPr>
          <p:sp>
            <p:nvSpPr>
              <p:cNvPr id="221" name="Rectangle 100"/>
              <p:cNvSpPr>
                <a:spLocks noChangeArrowheads="1"/>
              </p:cNvSpPr>
              <p:nvPr/>
            </p:nvSpPr>
            <p:spPr bwMode="auto">
              <a:xfrm rot="1447567">
                <a:off x="2935" y="3271"/>
                <a:ext cx="70" cy="295"/>
              </a:xfrm>
              <a:prstGeom prst="rect">
                <a:avLst/>
              </a:prstGeom>
              <a:solidFill>
                <a:srgbClr val="B4B2B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2" name="Group 160"/>
              <p:cNvGrpSpPr>
                <a:grpSpLocks/>
              </p:cNvGrpSpPr>
              <p:nvPr/>
            </p:nvGrpSpPr>
            <p:grpSpPr bwMode="auto">
              <a:xfrm>
                <a:off x="2916" y="3264"/>
                <a:ext cx="55" cy="423"/>
                <a:chOff x="2916" y="3264"/>
                <a:chExt cx="55" cy="423"/>
              </a:xfrm>
            </p:grpSpPr>
            <p:sp>
              <p:nvSpPr>
                <p:cNvPr id="223" name="Rectangle 101"/>
                <p:cNvSpPr>
                  <a:spLocks noChangeArrowheads="1"/>
                </p:cNvSpPr>
                <p:nvPr/>
              </p:nvSpPr>
              <p:spPr bwMode="auto">
                <a:xfrm rot="1447567">
                  <a:off x="2936" y="3264"/>
                  <a:ext cx="35" cy="29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" name="Line 102"/>
                <p:cNvSpPr>
                  <a:spLocks noChangeShapeType="1"/>
                </p:cNvSpPr>
                <p:nvPr/>
              </p:nvSpPr>
              <p:spPr bwMode="auto">
                <a:xfrm rot="1447567">
                  <a:off x="2916" y="3566"/>
                  <a:ext cx="18" cy="121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0" name="Rectangle 77"/>
            <p:cNvSpPr>
              <a:spLocks noChangeArrowheads="1"/>
            </p:cNvSpPr>
            <p:nvPr/>
          </p:nvSpPr>
          <p:spPr bwMode="auto">
            <a:xfrm rot="1879721">
              <a:off x="4322763" y="5354638"/>
              <a:ext cx="441325" cy="68262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" name="Rectangle 78"/>
            <p:cNvSpPr>
              <a:spLocks noChangeArrowheads="1"/>
            </p:cNvSpPr>
            <p:nvPr/>
          </p:nvSpPr>
          <p:spPr bwMode="auto">
            <a:xfrm rot="-2120236">
              <a:off x="4986338" y="5422900"/>
              <a:ext cx="441325" cy="6985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" name="Rectangle 79"/>
            <p:cNvSpPr>
              <a:spLocks noChangeArrowheads="1"/>
            </p:cNvSpPr>
            <p:nvPr/>
          </p:nvSpPr>
          <p:spPr bwMode="auto">
            <a:xfrm>
              <a:off x="4986338" y="5695950"/>
              <a:ext cx="53975" cy="3413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" name="Rectangle 80"/>
            <p:cNvSpPr>
              <a:spLocks noChangeArrowheads="1"/>
            </p:cNvSpPr>
            <p:nvPr/>
          </p:nvSpPr>
          <p:spPr bwMode="auto">
            <a:xfrm>
              <a:off x="4708525" y="5764213"/>
              <a:ext cx="55563" cy="2730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Oval 81"/>
            <p:cNvSpPr>
              <a:spLocks noChangeArrowheads="1"/>
            </p:cNvSpPr>
            <p:nvPr/>
          </p:nvSpPr>
          <p:spPr bwMode="auto">
            <a:xfrm>
              <a:off x="4598988" y="5422900"/>
              <a:ext cx="552450" cy="42386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" name="Oval 89"/>
            <p:cNvSpPr>
              <a:spLocks noChangeArrowheads="1"/>
            </p:cNvSpPr>
            <p:nvPr/>
          </p:nvSpPr>
          <p:spPr bwMode="auto">
            <a:xfrm rot="1722357">
              <a:off x="4487863" y="5900738"/>
              <a:ext cx="276225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Oval 90"/>
            <p:cNvSpPr>
              <a:spLocks noChangeArrowheads="1"/>
            </p:cNvSpPr>
            <p:nvPr/>
          </p:nvSpPr>
          <p:spPr bwMode="auto">
            <a:xfrm>
              <a:off x="4929188" y="5969000"/>
              <a:ext cx="277812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Oval 92"/>
            <p:cNvSpPr>
              <a:spLocks noChangeArrowheads="1"/>
            </p:cNvSpPr>
            <p:nvPr/>
          </p:nvSpPr>
          <p:spPr bwMode="auto">
            <a:xfrm rot="-1373433">
              <a:off x="4267200" y="5149850"/>
              <a:ext cx="166688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Freeform 95"/>
            <p:cNvSpPr>
              <a:spLocks/>
            </p:cNvSpPr>
            <p:nvPr/>
          </p:nvSpPr>
          <p:spPr bwMode="auto">
            <a:xfrm>
              <a:off x="4454525" y="5186363"/>
              <a:ext cx="844550" cy="812800"/>
            </a:xfrm>
            <a:custGeom>
              <a:avLst/>
              <a:gdLst>
                <a:gd name="T0" fmla="*/ 0 w 864"/>
                <a:gd name="T1" fmla="*/ 2147483647 h 768"/>
                <a:gd name="T2" fmla="*/ 0 w 864"/>
                <a:gd name="T3" fmla="*/ 2147483647 h 768"/>
                <a:gd name="T4" fmla="*/ 2147483647 w 864"/>
                <a:gd name="T5" fmla="*/ 2147483647 h 768"/>
                <a:gd name="T6" fmla="*/ 2147483647 w 864"/>
                <a:gd name="T7" fmla="*/ 2147483647 h 768"/>
                <a:gd name="T8" fmla="*/ 2147483647 w 864"/>
                <a:gd name="T9" fmla="*/ 2147483647 h 768"/>
                <a:gd name="T10" fmla="*/ 2147483647 w 864"/>
                <a:gd name="T11" fmla="*/ 2147483647 h 768"/>
                <a:gd name="T12" fmla="*/ 2147483647 w 864"/>
                <a:gd name="T13" fmla="*/ 2147483647 h 768"/>
                <a:gd name="T14" fmla="*/ 2147483647 w 864"/>
                <a:gd name="T15" fmla="*/ 2147483647 h 768"/>
                <a:gd name="T16" fmla="*/ 2147483647 w 864"/>
                <a:gd name="T17" fmla="*/ 2147483647 h 768"/>
                <a:gd name="T18" fmla="*/ 2147483647 w 864"/>
                <a:gd name="T19" fmla="*/ 2147483647 h 768"/>
                <a:gd name="T20" fmla="*/ 2147483647 w 864"/>
                <a:gd name="T21" fmla="*/ 2147483647 h 768"/>
                <a:gd name="T22" fmla="*/ 2147483647 w 864"/>
                <a:gd name="T23" fmla="*/ 2147483647 h 768"/>
                <a:gd name="T24" fmla="*/ 2147483647 w 864"/>
                <a:gd name="T25" fmla="*/ 2147483647 h 768"/>
                <a:gd name="T26" fmla="*/ 2147483647 w 864"/>
                <a:gd name="T27" fmla="*/ 2147483647 h 768"/>
                <a:gd name="T28" fmla="*/ 2147483647 w 864"/>
                <a:gd name="T29" fmla="*/ 2147483647 h 768"/>
                <a:gd name="T30" fmla="*/ 2147483647 w 864"/>
                <a:gd name="T31" fmla="*/ 2147483647 h 768"/>
                <a:gd name="T32" fmla="*/ 2147483647 w 864"/>
                <a:gd name="T33" fmla="*/ 2147483647 h 768"/>
                <a:gd name="T34" fmla="*/ 2147483647 w 864"/>
                <a:gd name="T35" fmla="*/ 0 h 768"/>
                <a:gd name="T36" fmla="*/ 2147483647 w 864"/>
                <a:gd name="T37" fmla="*/ 2147483647 h 768"/>
                <a:gd name="T38" fmla="*/ 2147483647 w 864"/>
                <a:gd name="T39" fmla="*/ 2147483647 h 768"/>
                <a:gd name="T40" fmla="*/ 0 w 864"/>
                <a:gd name="T41" fmla="*/ 2147483647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Oval 82"/>
            <p:cNvSpPr>
              <a:spLocks noChangeArrowheads="1"/>
            </p:cNvSpPr>
            <p:nvPr/>
          </p:nvSpPr>
          <p:spPr bwMode="auto">
            <a:xfrm>
              <a:off x="4638675" y="4932363"/>
              <a:ext cx="442913" cy="547687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0" name="Group 83"/>
            <p:cNvGrpSpPr>
              <a:grpSpLocks/>
            </p:cNvGrpSpPr>
            <p:nvPr/>
          </p:nvGrpSpPr>
          <p:grpSpPr bwMode="auto">
            <a:xfrm>
              <a:off x="4691063" y="5056188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219" name="Oval 8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" name="Oval 8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1" name="Group 86"/>
            <p:cNvGrpSpPr>
              <a:grpSpLocks/>
            </p:cNvGrpSpPr>
            <p:nvPr/>
          </p:nvGrpSpPr>
          <p:grpSpPr bwMode="auto">
            <a:xfrm>
              <a:off x="4903788" y="5056188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217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2" name="Freeform 94"/>
            <p:cNvSpPr>
              <a:spLocks/>
            </p:cNvSpPr>
            <p:nvPr/>
          </p:nvSpPr>
          <p:spPr bwMode="auto">
            <a:xfrm>
              <a:off x="4829175" y="5389563"/>
              <a:ext cx="95250" cy="50800"/>
            </a:xfrm>
            <a:custGeom>
              <a:avLst/>
              <a:gdLst>
                <a:gd name="T0" fmla="*/ 0 w 336"/>
                <a:gd name="T1" fmla="*/ 0 h 96"/>
                <a:gd name="T2" fmla="*/ 2147483647 w 336"/>
                <a:gd name="T3" fmla="*/ 2147483647 h 96"/>
                <a:gd name="T4" fmla="*/ 2147483647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Rectangle 98"/>
            <p:cNvSpPr>
              <a:spLocks noChangeArrowheads="1"/>
            </p:cNvSpPr>
            <p:nvPr/>
          </p:nvSpPr>
          <p:spPr bwMode="auto">
            <a:xfrm>
              <a:off x="4595813" y="5694363"/>
              <a:ext cx="515937" cy="101600"/>
            </a:xfrm>
            <a:prstGeom prst="rect">
              <a:avLst/>
            </a:pr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" name="Line 96"/>
            <p:cNvSpPr>
              <a:spLocks noChangeShapeType="1"/>
            </p:cNvSpPr>
            <p:nvPr/>
          </p:nvSpPr>
          <p:spPr bwMode="auto">
            <a:xfrm>
              <a:off x="4924425" y="5643563"/>
              <a:ext cx="93663" cy="203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Line 97"/>
            <p:cNvSpPr>
              <a:spLocks noChangeShapeType="1"/>
            </p:cNvSpPr>
            <p:nvPr/>
          </p:nvSpPr>
          <p:spPr bwMode="auto">
            <a:xfrm flipV="1">
              <a:off x="4876800" y="5694363"/>
              <a:ext cx="141288" cy="50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Oval 153"/>
            <p:cNvSpPr>
              <a:spLocks noChangeArrowheads="1"/>
            </p:cNvSpPr>
            <p:nvPr/>
          </p:nvSpPr>
          <p:spPr bwMode="auto">
            <a:xfrm rot="-1373433">
              <a:off x="5334000" y="5254625"/>
              <a:ext cx="187325" cy="14128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2967770" y="6313916"/>
            <a:ext cx="32845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Methodology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Awards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663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Methods and inquiry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8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Information Streams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4572000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sz="3600" dirty="0" smtClean="0"/>
              <a:t>An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information stream </a:t>
            </a:r>
            <a:r>
              <a:rPr lang="en-US" sz="3600" i="1" dirty="0" smtClean="0">
                <a:latin typeface="Symbol" pitchFamily="18" charset="2"/>
              </a:rPr>
              <a:t>e</a:t>
            </a:r>
            <a:r>
              <a:rPr lang="en-US" sz="3600" dirty="0" smtClean="0"/>
              <a:t> for </a:t>
            </a:r>
            <a:r>
              <a:rPr lang="en-US" sz="3600" i="1" dirty="0" smtClean="0"/>
              <a:t>w</a:t>
            </a:r>
            <a:r>
              <a:rPr lang="en-US" sz="3600" dirty="0" smtClean="0"/>
              <a:t> is an infinite sequence of information states for </a:t>
            </a:r>
            <a:r>
              <a:rPr lang="en-US" sz="3600" i="1" dirty="0" smtClean="0"/>
              <a:t>w such that: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en-US" sz="3600" i="1" dirty="0" smtClean="0">
                <a:latin typeface="Symbol" pitchFamily="18" charset="2"/>
              </a:rPr>
              <a:t>e</a:t>
            </a:r>
            <a:r>
              <a:rPr lang="en-US" sz="3600" i="1" dirty="0" smtClean="0"/>
              <a:t> </a:t>
            </a:r>
            <a:r>
              <a:rPr lang="en-US" sz="3600" dirty="0" smtClean="0"/>
              <a:t>is ordered by  </a:t>
            </a:r>
            <a:r>
              <a:rPr lang="en-US" sz="3600" dirty="0" smtClean="0">
                <a:sym typeface="Symbol"/>
              </a:rPr>
              <a:t></a:t>
            </a:r>
            <a:r>
              <a:rPr lang="en-US" sz="3600" dirty="0" smtClean="0"/>
              <a:t>;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en-US" sz="3600" dirty="0" smtClean="0"/>
              <a:t>each information state for </a:t>
            </a:r>
            <a:r>
              <a:rPr lang="en-US" sz="3600" i="1" dirty="0" smtClean="0"/>
              <a:t>w</a:t>
            </a:r>
            <a:r>
              <a:rPr lang="en-US" sz="3600" dirty="0" smtClean="0"/>
              <a:t> is entailed by some state in </a:t>
            </a:r>
            <a:r>
              <a:rPr lang="en-US" sz="3600" i="1" dirty="0" smtClean="0">
                <a:latin typeface="Symbol" pitchFamily="18" charset="2"/>
              </a:rPr>
              <a:t>e</a:t>
            </a:r>
            <a:r>
              <a:rPr lang="en-US" sz="3600" dirty="0" smtClean="0"/>
              <a:t>.  </a:t>
            </a:r>
            <a:endParaRPr lang="en-US" sz="2800" dirty="0"/>
          </a:p>
          <a:p>
            <a:pPr marL="0" indent="0">
              <a:buNone/>
              <a:defRPr/>
            </a:pPr>
            <a:endParaRPr lang="en-US" sz="2800" dirty="0" smtClean="0"/>
          </a:p>
          <a:p>
            <a:pPr marL="0" indent="0">
              <a:buNone/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3755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Information Streams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82488" name="Rectangle 24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304800" y="1752600"/>
                <a:ext cx="8686800" cy="45720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  <a:defRPr/>
                </a:pPr>
                <a:r>
                  <a:rPr lang="en-US" sz="28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Strm(</a:t>
                </a:r>
                <a:r>
                  <a:rPr lang="en-US" sz="2800" i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w, e</a:t>
                </a:r>
                <a:r>
                  <a:rPr lang="en-US" sz="28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)</a:t>
                </a:r>
                <a:r>
                  <a:rPr lang="en-US" sz="2800" dirty="0" smtClean="0"/>
                  <a:t> = the set of all information streams for </a:t>
                </a:r>
                <a:r>
                  <a:rPr lang="en-US" sz="2800" i="1" dirty="0" smtClean="0"/>
                  <a:t>w</a:t>
                </a:r>
                <a:r>
                  <a:rPr lang="en-US" sz="2800" dirty="0"/>
                  <a:t> </a:t>
                </a:r>
                <a:r>
                  <a:rPr lang="en-US" sz="2800" dirty="0" smtClean="0"/>
                  <a:t>that extend finite information sequence </a:t>
                </a:r>
                <a:r>
                  <a:rPr lang="en-US" sz="2800" i="1" dirty="0" smtClean="0"/>
                  <a:t>e</a:t>
                </a:r>
                <a:r>
                  <a:rPr lang="en-US" sz="2800" dirty="0" smtClean="0"/>
                  <a:t>. </a:t>
                </a:r>
              </a:p>
              <a:p>
                <a:pPr marL="0" indent="0">
                  <a:buNone/>
                  <a:defRPr/>
                </a:pPr>
                <a:r>
                  <a:rPr lang="en-US" sz="2800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Strm</a:t>
                </a:r>
                <a:r>
                  <a:rPr lang="en-US" sz="28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(</a:t>
                </a:r>
                <a:r>
                  <a:rPr lang="en-US" sz="2800" i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sz="28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, </a:t>
                </a:r>
                <a:r>
                  <a:rPr lang="en-US" sz="2800" i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e</a:t>
                </a:r>
                <a:r>
                  <a:rPr lang="en-US" sz="28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)</a:t>
                </a:r>
                <a:r>
                  <a:rPr lang="en-US" sz="2800" dirty="0" smtClean="0"/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subSup"/>
                        <m:supHide m:val="on"/>
                        <m:ctrlPr>
                          <a:rPr lang="en-US" sz="28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sz="2800" b="0" i="1" smtClean="0">
                            <a:latin typeface="Cambria Math"/>
                          </a:rPr>
                          <m:t>𝑤</m:t>
                        </m:r>
                        <m:r>
                          <a:rPr lang="en-US" sz="2800" b="0" i="1" smtClean="0">
                            <a:latin typeface="Cambria Math"/>
                          </a:rPr>
                          <m:t> ∈ 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𝐷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en-US" sz="2800" dirty="0"/>
                          <m:t>Strm</m:t>
                        </m:r>
                        <m:r>
                          <m:rPr>
                            <m:nor/>
                          </m:rPr>
                          <a:rPr lang="en-US" sz="2800" dirty="0"/>
                          <m:t>(</m:t>
                        </m:r>
                        <m:r>
                          <m:rPr>
                            <m:nor/>
                          </m:rPr>
                          <a:rPr lang="en-US" sz="2800" b="0" i="1" dirty="0" smtClean="0"/>
                          <m:t>w</m:t>
                        </m:r>
                        <m:r>
                          <m:rPr>
                            <m:nor/>
                          </m:rPr>
                          <a:rPr lang="en-US" sz="2800" dirty="0"/>
                          <m:t>, </m:t>
                        </m:r>
                        <m:r>
                          <m:rPr>
                            <m:nor/>
                          </m:rPr>
                          <a:rPr lang="en-US" sz="2800" i="1" dirty="0"/>
                          <m:t>e</m:t>
                        </m:r>
                        <m:r>
                          <m:rPr>
                            <m:nor/>
                          </m:rPr>
                          <a:rPr lang="en-US" sz="2800" dirty="0"/>
                          <m:t>)</m:t>
                        </m:r>
                      </m:e>
                    </m:nary>
                  </m:oMath>
                </a14:m>
                <a:r>
                  <a:rPr lang="en-US" sz="2800" dirty="0" smtClean="0"/>
                  <a:t>.</a:t>
                </a:r>
              </a:p>
              <a:p>
                <a:pPr marL="0" indent="0">
                  <a:buNone/>
                  <a:defRPr/>
                </a:pPr>
                <a:r>
                  <a:rPr lang="en-US" sz="2800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Strm</a:t>
                </a:r>
                <a:r>
                  <a:rPr lang="en-US" sz="28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(</a:t>
                </a:r>
                <a:r>
                  <a:rPr lang="en-US" sz="2800" i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e</a:t>
                </a:r>
                <a:r>
                  <a:rPr lang="en-US" sz="28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)</a:t>
                </a:r>
                <a:r>
                  <a:rPr lang="en-US" sz="2800" dirty="0" smtClean="0"/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subSup"/>
                        <m:supHide m:val="on"/>
                        <m:ctrlPr>
                          <a:rPr lang="en-US" sz="28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sz="2800" i="1">
                            <a:latin typeface="Cambria Math"/>
                          </a:rPr>
                          <m:t>𝑤</m:t>
                        </m:r>
                        <m:r>
                          <a:rPr lang="en-US" sz="2800" i="1">
                            <a:latin typeface="Cambria Math"/>
                          </a:rPr>
                          <m:t> ∈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𝑊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en-US" sz="2800" dirty="0"/>
                          <m:t>Strm</m:t>
                        </m:r>
                        <m:r>
                          <m:rPr>
                            <m:nor/>
                          </m:rPr>
                          <a:rPr lang="en-US" sz="2800" dirty="0"/>
                          <m:t>(</m:t>
                        </m:r>
                        <m:r>
                          <m:rPr>
                            <m:nor/>
                          </m:rPr>
                          <a:rPr lang="en-US" sz="2800" b="0" i="1" dirty="0" smtClean="0"/>
                          <m:t>w</m:t>
                        </m:r>
                        <m:r>
                          <m:rPr>
                            <m:nor/>
                          </m:rPr>
                          <a:rPr lang="en-US" sz="2800" dirty="0"/>
                          <m:t>, </m:t>
                        </m:r>
                        <m:r>
                          <m:rPr>
                            <m:nor/>
                          </m:rPr>
                          <a:rPr lang="en-US" sz="2800" i="1" dirty="0"/>
                          <m:t>e</m:t>
                        </m:r>
                        <m:r>
                          <m:rPr>
                            <m:nor/>
                          </m:rPr>
                          <a:rPr lang="en-US" sz="2800" dirty="0"/>
                          <m:t>)</m:t>
                        </m:r>
                      </m:e>
                    </m:nary>
                  </m:oMath>
                </a14:m>
                <a:r>
                  <a:rPr lang="en-US" sz="2800" dirty="0"/>
                  <a:t>.</a:t>
                </a:r>
                <a:endParaRPr lang="en-US" sz="2000" dirty="0" smtClean="0"/>
              </a:p>
              <a:p>
                <a:pPr marL="0" indent="0">
                  <a:buNone/>
                  <a:defRPr/>
                </a:pPr>
                <a:endParaRPr lang="en-US" sz="2000" dirty="0" smtClean="0"/>
              </a:p>
            </p:txBody>
          </p:sp>
        </mc:Choice>
        <mc:Fallback xmlns="">
          <p:sp>
            <p:nvSpPr>
              <p:cNvPr id="1982488" name="Rectangle 2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752600"/>
                <a:ext cx="8686800" cy="4572000"/>
              </a:xfrm>
              <a:blipFill rotWithShape="1">
                <a:blip r:embed="rId2"/>
                <a:stretch>
                  <a:fillRect l="-1404" t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061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Initial Segments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4572000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sz="3600" i="1" dirty="0" err="1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e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</a:rPr>
              <a:t>|</a:t>
            </a:r>
            <a:r>
              <a:rPr lang="en-US" sz="3600" i="1" dirty="0" err="1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en-US" sz="3600" dirty="0" smtClean="0"/>
              <a:t> = the initial segment of </a:t>
            </a:r>
            <a:r>
              <a:rPr lang="en-US" sz="3600" i="1" dirty="0" smtClean="0"/>
              <a:t>e</a:t>
            </a:r>
            <a:r>
              <a:rPr lang="en-US" sz="3600" dirty="0" smtClean="0"/>
              <a:t> of length </a:t>
            </a:r>
            <a:r>
              <a:rPr lang="en-US" sz="3600" i="1" dirty="0" smtClean="0"/>
              <a:t>n</a:t>
            </a:r>
            <a:r>
              <a:rPr lang="en-US" sz="3600" dirty="0" smtClean="0"/>
              <a:t>.  </a:t>
            </a:r>
          </a:p>
          <a:p>
            <a:pPr marL="0" indent="0">
              <a:buNone/>
              <a:defRPr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Seq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/>
              <a:t>= {</a:t>
            </a:r>
            <a:r>
              <a:rPr lang="en-US" i="1" dirty="0" err="1" smtClean="0">
                <a:latin typeface="Symbol" pitchFamily="18" charset="2"/>
              </a:rPr>
              <a:t>e</a:t>
            </a:r>
            <a:r>
              <a:rPr lang="en-US" dirty="0" err="1" smtClean="0"/>
              <a:t>|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:  </a:t>
            </a:r>
            <a:r>
              <a:rPr lang="en-US" i="1" dirty="0">
                <a:latin typeface="Symbol" pitchFamily="18" charset="2"/>
              </a:rPr>
              <a:t>e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dirty="0" err="1"/>
              <a:t>Strm</a:t>
            </a:r>
            <a:r>
              <a:rPr lang="en-US" dirty="0"/>
              <a:t>(</a:t>
            </a:r>
            <a:r>
              <a:rPr lang="en-US" i="1" dirty="0"/>
              <a:t>w, e</a:t>
            </a:r>
            <a:r>
              <a:rPr lang="en-US" dirty="0"/>
              <a:t>)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&lt; </a:t>
            </a:r>
            <a:r>
              <a:rPr lang="en-US" i="1" dirty="0" smtClean="0">
                <a:sym typeface="Symbol"/>
              </a:rPr>
              <a:t></a:t>
            </a:r>
            <a:r>
              <a:rPr lang="en-US" dirty="0" smtClean="0">
                <a:sym typeface="Symbol"/>
              </a:rPr>
              <a:t> }.</a:t>
            </a:r>
            <a:endParaRPr lang="en-US" dirty="0"/>
          </a:p>
          <a:p>
            <a:pPr marL="0" indent="0">
              <a:buNone/>
              <a:defRPr/>
            </a:pPr>
            <a:endParaRPr lang="en-US" sz="2800" dirty="0" smtClean="0"/>
          </a:p>
          <a:p>
            <a:pPr marL="0" indent="0">
              <a:buNone/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25488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What is Simplicity?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229600" cy="4876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Brevity?</a:t>
            </a:r>
          </a:p>
          <a:p>
            <a:pPr eaLnBrk="1" hangingPunct="1">
              <a:defRPr/>
            </a:pPr>
            <a:r>
              <a:rPr lang="en-US" dirty="0" smtClean="0"/>
              <a:t>Parsimony</a:t>
            </a:r>
          </a:p>
          <a:p>
            <a:pPr eaLnBrk="1" hangingPunct="1">
              <a:defRPr/>
            </a:pPr>
            <a:r>
              <a:rPr lang="en-US" dirty="0" smtClean="0"/>
              <a:t>Computational compressibility?</a:t>
            </a:r>
          </a:p>
          <a:p>
            <a:pPr eaLnBrk="1" hangingPunct="1">
              <a:defRPr/>
            </a:pPr>
            <a:r>
              <a:rPr lang="en-US" dirty="0" smtClean="0"/>
              <a:t>Unity?</a:t>
            </a:r>
          </a:p>
          <a:p>
            <a:pPr eaLnBrk="1" hangingPunct="1">
              <a:defRPr/>
            </a:pPr>
            <a:r>
              <a:rPr lang="en-US" dirty="0" smtClean="0"/>
              <a:t>Explanatory power (likelihood)?</a:t>
            </a:r>
          </a:p>
          <a:p>
            <a:pPr eaLnBrk="1" hangingPunct="1">
              <a:defRPr/>
            </a:pPr>
            <a:r>
              <a:rPr lang="en-US" dirty="0" smtClean="0"/>
              <a:t>Testability?</a:t>
            </a:r>
          </a:p>
          <a:p>
            <a:pPr eaLnBrk="1" hangingPunct="1">
              <a:defRPr/>
            </a:pPr>
            <a:r>
              <a:rPr lang="en-US" dirty="0" smtClean="0"/>
              <a:t>Low dimensionality?</a:t>
            </a:r>
          </a:p>
          <a:p>
            <a:pPr eaLnBrk="1" hangingPunct="1">
              <a:defRPr/>
            </a:pPr>
            <a:r>
              <a:rPr lang="en-US" dirty="0" smtClean="0"/>
              <a:t>Fewer causes or entities?</a:t>
            </a:r>
          </a:p>
          <a:p>
            <a:pPr eaLnBrk="1" hangingPunct="1">
              <a:defRPr/>
            </a:pPr>
            <a:r>
              <a:rPr lang="en-US" dirty="0" smtClean="0"/>
              <a:t>Contextual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mess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9227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82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82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824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824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824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824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824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2488" grpId="0" build="p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Information Conten</a:t>
            </a:r>
            <a:r>
              <a:rPr lang="en-US" dirty="0">
                <a:latin typeface="Arial" pitchFamily="34" charset="0"/>
                <a:cs typeface="Arial" pitchFamily="34" charset="0"/>
              </a:rPr>
              <a:t>t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4572000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] </a:t>
            </a:r>
            <a:r>
              <a:rPr lang="en-US" dirty="0" smtClean="0"/>
              <a:t>= </a:t>
            </a:r>
            <a:r>
              <a:rPr lang="en-US" dirty="0" smtClean="0">
                <a:sym typeface="Symbol"/>
              </a:rPr>
              <a:t>{</a:t>
            </a:r>
            <a:r>
              <a:rPr lang="en-US" i="1" dirty="0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  </a:t>
            </a:r>
            <a:r>
              <a:rPr lang="en-US" i="1" dirty="0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 : </a:t>
            </a:r>
            <a:r>
              <a:rPr lang="en-US" i="1" dirty="0" smtClean="0">
                <a:latin typeface="Symbol" pitchFamily="18" charset="2"/>
              </a:rPr>
              <a:t>e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dirty="0" err="1" smtClean="0"/>
              <a:t>Strm</a:t>
            </a:r>
            <a:r>
              <a:rPr lang="en-US" dirty="0" smtClean="0"/>
              <a:t>(</a:t>
            </a:r>
            <a:r>
              <a:rPr lang="en-US" i="1" dirty="0" smtClean="0"/>
              <a:t>w</a:t>
            </a:r>
            <a:r>
              <a:rPr lang="en-US" dirty="0" smtClean="0"/>
              <a:t>)}.</a:t>
            </a:r>
          </a:p>
          <a:p>
            <a:pPr marL="0" indent="0">
              <a:buNone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] </a:t>
            </a:r>
            <a:r>
              <a:rPr lang="en-US" dirty="0"/>
              <a:t>= </a:t>
            </a:r>
            <a:r>
              <a:rPr lang="en-US" dirty="0" smtClean="0">
                <a:sym typeface="Symbol"/>
              </a:rPr>
              <a:t>the last entry in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.  </a:t>
            </a:r>
          </a:p>
          <a:p>
            <a:pPr marL="0" indent="0">
              <a:buNone/>
              <a:defRPr/>
            </a:pPr>
            <a:endParaRPr lang="en-US" dirty="0" smtClean="0">
              <a:sym typeface="Symbol"/>
            </a:endParaRPr>
          </a:p>
          <a:p>
            <a:pPr marL="0" indent="0">
              <a:buNone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Prop.</a:t>
            </a:r>
            <a:r>
              <a:rPr lang="en-US" dirty="0" smtClean="0">
                <a:sym typeface="Symbol"/>
              </a:rPr>
              <a:t> </a:t>
            </a:r>
            <a:r>
              <a:rPr lang="en-US" dirty="0"/>
              <a:t>[</a:t>
            </a:r>
            <a:r>
              <a:rPr lang="en-US" i="1" dirty="0">
                <a:latin typeface="Symbol" pitchFamily="18" charset="2"/>
              </a:rPr>
              <a:t>e</a:t>
            </a:r>
            <a:r>
              <a:rPr lang="en-US" dirty="0" smtClean="0"/>
              <a:t>] </a:t>
            </a:r>
            <a:r>
              <a:rPr lang="en-US" dirty="0" smtClean="0">
                <a:sym typeface="Symbol"/>
              </a:rPr>
              <a:t> </a:t>
            </a:r>
            <a:r>
              <a:rPr lang="en-US" dirty="0" smtClean="0"/>
              <a:t>[</a:t>
            </a:r>
            <a:r>
              <a:rPr lang="en-US" i="1" dirty="0" err="1" smtClean="0">
                <a:latin typeface="Symbol" pitchFamily="18" charset="2"/>
              </a:rPr>
              <a:t>e</a:t>
            </a:r>
            <a:r>
              <a:rPr lang="en-US" dirty="0" err="1" smtClean="0">
                <a:sym typeface="Symbol"/>
              </a:rPr>
              <a:t>|</a:t>
            </a:r>
            <a:r>
              <a:rPr lang="en-US" i="1" dirty="0" err="1" smtClean="0">
                <a:sym typeface="Symbol"/>
              </a:rPr>
              <a:t>n</a:t>
            </a:r>
            <a:r>
              <a:rPr lang="en-US" dirty="0" smtClean="0"/>
              <a:t>].</a:t>
            </a:r>
          </a:p>
          <a:p>
            <a:pPr marL="0" indent="0">
              <a:buNone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Proof.</a:t>
            </a:r>
            <a:r>
              <a:rPr lang="en-US" dirty="0" smtClean="0"/>
              <a:t>  By soundness of information streams.</a:t>
            </a:r>
          </a:p>
          <a:p>
            <a:pPr marL="0" indent="0">
              <a:buNone/>
              <a:defRPr/>
            </a:pPr>
            <a:endParaRPr lang="en-US" dirty="0">
              <a:sym typeface="Symbol"/>
            </a:endParaRPr>
          </a:p>
          <a:p>
            <a:pPr marL="0" indent="0">
              <a:buNone/>
              <a:defRPr/>
            </a:pPr>
            <a:endParaRPr lang="en-US" dirty="0">
              <a:sym typeface="Symbol"/>
            </a:endParaRPr>
          </a:p>
          <a:p>
            <a:pPr marL="0" indent="0">
              <a:buNone/>
              <a:defRPr/>
            </a:pPr>
            <a:endParaRPr lang="en-US" sz="3600" dirty="0" smtClean="0">
              <a:sym typeface="Symbol"/>
            </a:endParaRPr>
          </a:p>
          <a:p>
            <a:pPr marL="0" indent="0">
              <a:buNone/>
              <a:defRPr/>
            </a:pPr>
            <a:endParaRPr lang="en-US" sz="2800" dirty="0" smtClean="0"/>
          </a:p>
          <a:p>
            <a:pPr marL="0" indent="0">
              <a:buNone/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60758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Forward and Back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4572000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Concatenation:</a:t>
            </a:r>
            <a:r>
              <a:rPr lang="en-US" sz="3600" dirty="0" smtClean="0"/>
              <a:t>  </a:t>
            </a:r>
          </a:p>
          <a:p>
            <a:pPr marL="0" indent="0">
              <a:buNone/>
              <a:defRPr/>
            </a:pP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sz="3600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,…,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sz="3600" i="1" baseline="-25000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)*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600" dirty="0" smtClean="0"/>
              <a:t>= (</a:t>
            </a:r>
            <a:r>
              <a:rPr lang="en-US" sz="3600" i="1" dirty="0"/>
              <a:t>E</a:t>
            </a:r>
            <a:r>
              <a:rPr lang="en-US" sz="3600" baseline="-25000" dirty="0"/>
              <a:t>1</a:t>
            </a:r>
            <a:r>
              <a:rPr lang="en-US" sz="3600" dirty="0"/>
              <a:t>,…,</a:t>
            </a:r>
            <a:r>
              <a:rPr lang="en-US" sz="3600" i="1" dirty="0"/>
              <a:t>E</a:t>
            </a:r>
            <a:r>
              <a:rPr lang="en-US" sz="3600" i="1" baseline="-25000" dirty="0"/>
              <a:t>n</a:t>
            </a:r>
            <a:r>
              <a:rPr lang="en-US" sz="3600" dirty="0" smtClean="0"/>
              <a:t>, </a:t>
            </a:r>
            <a:r>
              <a:rPr lang="en-US" sz="3600" i="1" dirty="0" smtClean="0"/>
              <a:t>E</a:t>
            </a:r>
            <a:r>
              <a:rPr lang="en-US" sz="3600" dirty="0" smtClean="0"/>
              <a:t>). </a:t>
            </a:r>
          </a:p>
          <a:p>
            <a:pPr marL="0" indent="0">
              <a:buNone/>
              <a:defRPr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Decrement: 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()- </a:t>
            </a: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= ().  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)- </a:t>
            </a:r>
            <a:r>
              <a:rPr lang="en-US" sz="3600" dirty="0" smtClean="0"/>
              <a:t>= </a:t>
            </a:r>
            <a:r>
              <a:rPr lang="en-US" sz="3600" i="1" dirty="0" smtClean="0"/>
              <a:t>e</a:t>
            </a:r>
            <a:r>
              <a:rPr lang="en-US" sz="3600" dirty="0" smtClean="0"/>
              <a:t>.</a:t>
            </a:r>
            <a:endParaRPr lang="en-US" sz="3600" dirty="0"/>
          </a:p>
          <a:p>
            <a:pPr>
              <a:defRPr/>
            </a:pPr>
            <a:endParaRPr lang="en-US" sz="3600" dirty="0" smtClean="0"/>
          </a:p>
          <a:p>
            <a:pPr marL="0" indent="0">
              <a:buNone/>
              <a:defRPr/>
            </a:pPr>
            <a:endParaRPr lang="en-US" sz="2800" dirty="0" smtClean="0"/>
          </a:p>
          <a:p>
            <a:pPr marL="0" indent="0">
              <a:buNone/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78357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irect Access Storage 6"/>
          <p:cNvSpPr/>
          <p:nvPr/>
        </p:nvSpPr>
        <p:spPr>
          <a:xfrm>
            <a:off x="4038600" y="4942780"/>
            <a:ext cx="609600" cy="762000"/>
          </a:xfrm>
          <a:prstGeom prst="flowChartMagneticDrum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Methods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3581400"/>
          </a:xfrm>
        </p:spPr>
        <p:txBody>
          <a:bodyPr>
            <a:normAutofit/>
          </a:bodyPr>
          <a:lstStyle/>
          <a:p>
            <a:pPr marL="57150" indent="0">
              <a:buNone/>
              <a:defRPr/>
            </a:pPr>
            <a:r>
              <a:rPr lang="en-US" dirty="0" smtClean="0"/>
              <a:t>A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method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in </a:t>
            </a:r>
            <a:r>
              <a:rPr lang="en-US" i="1" dirty="0" smtClean="0"/>
              <a:t>F</a:t>
            </a:r>
            <a:r>
              <a:rPr lang="en-US" dirty="0" smtClean="0"/>
              <a:t> takes each finite information sequence </a:t>
            </a:r>
            <a:r>
              <a:rPr lang="en-US" i="1" dirty="0" smtClean="0"/>
              <a:t>e </a:t>
            </a:r>
            <a:r>
              <a:rPr lang="en-US" dirty="0" smtClean="0"/>
              <a:t>to a disjunction of possibilities in </a:t>
            </a:r>
            <a:r>
              <a:rPr lang="en-US" i="1" dirty="0" err="1" smtClean="0"/>
              <a:t>F</a:t>
            </a:r>
            <a:r>
              <a:rPr lang="en-US" dirty="0" err="1" smtClean="0"/>
              <a:t>|</a:t>
            </a:r>
            <a:r>
              <a:rPr lang="en-US" i="1" baseline="-25000" dirty="0" err="1" smtClean="0"/>
              <a:t>e</a:t>
            </a:r>
            <a:r>
              <a:rPr lang="en-US" dirty="0" smtClean="0"/>
              <a:t>.  </a:t>
            </a:r>
          </a:p>
          <a:p>
            <a:pPr marL="57150" indent="0">
              <a:buNone/>
              <a:defRPr/>
            </a:pPr>
            <a:endParaRPr lang="en-US" dirty="0"/>
          </a:p>
          <a:p>
            <a:pPr marL="57150" indent="0">
              <a:buNone/>
              <a:defRPr/>
            </a:pPr>
            <a:endParaRPr lang="en-US" dirty="0"/>
          </a:p>
        </p:txBody>
      </p:sp>
      <p:sp>
        <p:nvSpPr>
          <p:cNvPr id="2" name="Cube 1"/>
          <p:cNvSpPr/>
          <p:nvPr/>
        </p:nvSpPr>
        <p:spPr>
          <a:xfrm>
            <a:off x="4343400" y="4599880"/>
            <a:ext cx="1447800" cy="1447800"/>
          </a:xfrm>
          <a:prstGeom prst="cube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B</a:t>
            </a:r>
            <a:endParaRPr lang="en-US" sz="4000" dirty="0"/>
          </a:p>
        </p:txBody>
      </p:sp>
      <p:sp>
        <p:nvSpPr>
          <p:cNvPr id="4" name="Flowchart: Direct Access Storage 3"/>
          <p:cNvSpPr/>
          <p:nvPr/>
        </p:nvSpPr>
        <p:spPr>
          <a:xfrm>
            <a:off x="5562600" y="4942780"/>
            <a:ext cx="609600" cy="762000"/>
          </a:xfrm>
          <a:prstGeom prst="flowChartMagneticDrum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162800" y="4932558"/>
            <a:ext cx="503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+mj-lt"/>
              </a:rPr>
              <a:t>H</a:t>
            </a:r>
            <a:endParaRPr lang="en-US" sz="4000" dirty="0">
              <a:latin typeface="+mj-lt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352800" y="5133280"/>
            <a:ext cx="497624" cy="381000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6400800" y="5133280"/>
            <a:ext cx="497624" cy="381000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219200" y="4996894"/>
            <a:ext cx="19485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+mj-lt"/>
              </a:rPr>
              <a:t>E</a:t>
            </a:r>
            <a:r>
              <a:rPr lang="en-US" sz="4000" i="0" baseline="-25000" dirty="0" smtClean="0">
                <a:latin typeface="+mj-lt"/>
              </a:rPr>
              <a:t>1</a:t>
            </a:r>
            <a:r>
              <a:rPr lang="en-US" sz="4000" dirty="0" smtClean="0">
                <a:latin typeface="+mj-lt"/>
              </a:rPr>
              <a:t>, …, E</a:t>
            </a:r>
            <a:r>
              <a:rPr lang="en-US" sz="4000" baseline="-25000" dirty="0" smtClean="0">
                <a:latin typeface="+mj-lt"/>
              </a:rPr>
              <a:t>n</a:t>
            </a:r>
            <a:r>
              <a:rPr lang="en-US" sz="4000" i="0" baseline="-25000" dirty="0" smtClean="0">
                <a:latin typeface="+mj-lt"/>
              </a:rPr>
              <a:t> </a:t>
            </a:r>
            <a:endParaRPr lang="en-US" sz="4000" i="0" baseline="-25000" dirty="0"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5943600" y="4942780"/>
            <a:ext cx="228600" cy="762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4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Simplicity Implies Global Determination</a:t>
            </a:r>
            <a:endParaRPr lang="en-US" b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724401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Prop.</a:t>
            </a:r>
            <a:r>
              <a:rPr lang="en-US" dirty="0" smtClean="0"/>
              <a:t>  Let </a:t>
            </a:r>
            <a:r>
              <a:rPr lang="en-US" i="1" dirty="0">
                <a:latin typeface="Symbol" pitchFamily="18" charset="2"/>
              </a:rPr>
              <a:t>e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 </a:t>
            </a:r>
            <a:r>
              <a:rPr lang="en-US" dirty="0" err="1" smtClean="0"/>
              <a:t>Strm</a:t>
            </a:r>
            <a:r>
              <a:rPr lang="en-US" dirty="0" smtClean="0"/>
              <a:t>(</a:t>
            </a:r>
            <a:r>
              <a:rPr lang="en-US" i="1" dirty="0" smtClean="0"/>
              <a:t>e</a:t>
            </a:r>
            <a:r>
              <a:rPr lang="en-US" dirty="0" smtClean="0"/>
              <a:t>) and let </a:t>
            </a:r>
            <a:r>
              <a:rPr lang="en-US" i="1" dirty="0" smtClean="0"/>
              <a:t>F</a:t>
            </a:r>
            <a:r>
              <a:rPr lang="en-US" dirty="0" smtClean="0"/>
              <a:t> factor </a:t>
            </a:r>
            <a:r>
              <a:rPr lang="en-US" i="1" dirty="0" smtClean="0"/>
              <a:t>P</a:t>
            </a:r>
            <a:r>
              <a:rPr lang="en-US" dirty="0" smtClean="0"/>
              <a:t>.  Then there is a unique </a:t>
            </a:r>
            <a:r>
              <a:rPr lang="en-US" i="1" dirty="0"/>
              <a:t>D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 smtClean="0"/>
              <a:t> such that </a:t>
            </a:r>
            <a:r>
              <a:rPr lang="en-US" dirty="0"/>
              <a:t>[</a:t>
            </a:r>
            <a:r>
              <a:rPr lang="en-US" i="1" dirty="0">
                <a:latin typeface="Symbol" pitchFamily="18" charset="2"/>
              </a:rPr>
              <a:t>e</a:t>
            </a:r>
            <a:r>
              <a:rPr lang="en-US" dirty="0"/>
              <a:t>]</a:t>
            </a:r>
            <a:r>
              <a:rPr lang="en-US" i="1" dirty="0"/>
              <a:t> </a:t>
            </a:r>
            <a:r>
              <a:rPr lang="en-US" dirty="0">
                <a:sym typeface="Symbol"/>
              </a:rPr>
              <a:t></a:t>
            </a:r>
            <a:r>
              <a:rPr lang="en-US" i="1" dirty="0"/>
              <a:t> </a:t>
            </a:r>
            <a:r>
              <a:rPr lang="en-US" i="1" dirty="0" smtClean="0"/>
              <a:t>D</a:t>
            </a:r>
            <a:r>
              <a:rPr lang="en-US" dirty="0" smtClean="0"/>
              <a:t>.</a:t>
            </a:r>
          </a:p>
          <a:p>
            <a:pPr marL="0" indent="0">
              <a:buNone/>
              <a:defRPr/>
            </a:pPr>
            <a:r>
              <a:rPr lang="en-US" dirty="0">
                <a:sym typeface="Symbol"/>
              </a:rPr>
              <a:t>So </a:t>
            </a:r>
            <a:r>
              <a:rPr lang="en-US" dirty="0" smtClean="0">
                <a:sym typeface="Symbol"/>
              </a:rPr>
              <a:t>define:</a:t>
            </a:r>
          </a:p>
          <a:p>
            <a:pPr marL="0" indent="0">
              <a:buNone/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D</a:t>
            </a:r>
            <a:r>
              <a:rPr lang="en-US" i="1" baseline="-250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e</a:t>
            </a:r>
            <a:r>
              <a:rPr lang="en-US" dirty="0" smtClean="0">
                <a:sym typeface="Symbol"/>
              </a:rPr>
              <a:t>  = the </a:t>
            </a:r>
            <a:r>
              <a:rPr lang="en-US" dirty="0">
                <a:sym typeface="Symbol"/>
              </a:rPr>
              <a:t>unique </a:t>
            </a:r>
            <a:r>
              <a:rPr lang="en-US" i="1" dirty="0"/>
              <a:t>D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/>
              <a:t> such that [</a:t>
            </a:r>
            <a:r>
              <a:rPr lang="en-US" i="1" dirty="0">
                <a:latin typeface="Symbol" pitchFamily="18" charset="2"/>
              </a:rPr>
              <a:t>e</a:t>
            </a:r>
            <a:r>
              <a:rPr lang="en-US" dirty="0"/>
              <a:t>]</a:t>
            </a:r>
            <a:r>
              <a:rPr lang="en-US" i="1" dirty="0"/>
              <a:t> </a:t>
            </a:r>
            <a:r>
              <a:rPr lang="en-US" dirty="0">
                <a:sym typeface="Symbol"/>
              </a:rPr>
              <a:t></a:t>
            </a:r>
            <a:r>
              <a:rPr lang="en-US" i="1" dirty="0"/>
              <a:t> D</a:t>
            </a:r>
            <a:r>
              <a:rPr lang="en-US" dirty="0" smtClean="0"/>
              <a:t>.</a:t>
            </a:r>
          </a:p>
          <a:p>
            <a:pPr marL="0" indent="0">
              <a:buNone/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Proof.  </a:t>
            </a:r>
            <a:r>
              <a:rPr lang="en-US" sz="2400" dirty="0" smtClean="0"/>
              <a:t>Since </a:t>
            </a:r>
            <a:r>
              <a:rPr lang="en-US" sz="2400" i="1" dirty="0" smtClean="0"/>
              <a:t>F</a:t>
            </a:r>
            <a:r>
              <a:rPr lang="en-US" sz="2400" dirty="0" smtClean="0"/>
              <a:t> is a partition and </a:t>
            </a:r>
            <a:r>
              <a:rPr lang="en-US" sz="2400" dirty="0"/>
              <a:t>[</a:t>
            </a:r>
            <a:r>
              <a:rPr lang="en-US" sz="2400" i="1" dirty="0">
                <a:latin typeface="Symbol" pitchFamily="18" charset="2"/>
              </a:rPr>
              <a:t>e</a:t>
            </a:r>
            <a:r>
              <a:rPr lang="en-US" sz="2400" dirty="0" smtClean="0"/>
              <a:t>] </a:t>
            </a:r>
            <a:r>
              <a:rPr lang="en-US" sz="2400" dirty="0" smtClean="0">
                <a:sym typeface="Symbol"/>
              </a:rPr>
              <a:t>  by definition</a:t>
            </a:r>
            <a:r>
              <a:rPr lang="en-US" sz="2400" dirty="0" smtClean="0"/>
              <a:t>, there is at most one </a:t>
            </a:r>
            <a:r>
              <a:rPr lang="en-US" sz="2400" i="1" dirty="0"/>
              <a:t>D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</a:t>
            </a:r>
            <a:r>
              <a:rPr lang="en-US" sz="2400" dirty="0"/>
              <a:t> </a:t>
            </a:r>
            <a:r>
              <a:rPr lang="en-US" sz="2400" i="1" dirty="0"/>
              <a:t>F</a:t>
            </a:r>
            <a:r>
              <a:rPr lang="en-US" sz="2400" dirty="0"/>
              <a:t> such that [</a:t>
            </a:r>
            <a:r>
              <a:rPr lang="en-US" sz="2400" i="1" dirty="0">
                <a:latin typeface="Symbol" pitchFamily="18" charset="2"/>
              </a:rPr>
              <a:t>e</a:t>
            </a:r>
            <a:r>
              <a:rPr lang="en-US" sz="2400" dirty="0"/>
              <a:t>]</a:t>
            </a:r>
            <a:r>
              <a:rPr lang="en-US" sz="2400" i="1" dirty="0"/>
              <a:t> </a:t>
            </a:r>
            <a:r>
              <a:rPr lang="en-US" sz="2400" dirty="0">
                <a:sym typeface="Symbol"/>
              </a:rPr>
              <a:t></a:t>
            </a:r>
            <a:r>
              <a:rPr lang="en-US" sz="2400" i="1" dirty="0"/>
              <a:t> D</a:t>
            </a:r>
            <a:r>
              <a:rPr lang="en-US" sz="2400" dirty="0" smtClean="0"/>
              <a:t>.  Suppose  that there is no </a:t>
            </a:r>
            <a:r>
              <a:rPr lang="en-US" sz="2400" i="1" dirty="0"/>
              <a:t>D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</a:t>
            </a:r>
            <a:r>
              <a:rPr lang="en-US" sz="2400" dirty="0"/>
              <a:t> </a:t>
            </a:r>
            <a:r>
              <a:rPr lang="en-US" sz="2400" i="1" dirty="0" smtClean="0"/>
              <a:t>F</a:t>
            </a:r>
            <a:r>
              <a:rPr lang="en-US" sz="2400" dirty="0"/>
              <a:t> such that [</a:t>
            </a:r>
            <a:r>
              <a:rPr lang="en-US" sz="2400" i="1" dirty="0">
                <a:latin typeface="Symbol" pitchFamily="18" charset="2"/>
              </a:rPr>
              <a:t>e</a:t>
            </a:r>
            <a:r>
              <a:rPr lang="en-US" sz="2400" dirty="0"/>
              <a:t>]</a:t>
            </a:r>
            <a:r>
              <a:rPr lang="en-US" sz="2400" i="1" dirty="0"/>
              <a:t> </a:t>
            </a:r>
            <a:r>
              <a:rPr lang="en-US" sz="2400" dirty="0">
                <a:sym typeface="Symbol"/>
              </a:rPr>
              <a:t></a:t>
            </a:r>
            <a:r>
              <a:rPr lang="en-US" sz="2400" i="1" dirty="0"/>
              <a:t> D</a:t>
            </a:r>
            <a:r>
              <a:rPr lang="en-US" sz="2400" dirty="0"/>
              <a:t>. </a:t>
            </a:r>
            <a:r>
              <a:rPr lang="en-US" sz="2400" dirty="0" smtClean="0"/>
              <a:t>Then there exist distinct </a:t>
            </a:r>
            <a:r>
              <a:rPr lang="en-US" sz="2400" i="1" dirty="0" smtClean="0"/>
              <a:t>D, D’ </a:t>
            </a:r>
            <a:r>
              <a:rPr lang="en-US" sz="2400" dirty="0" smtClean="0"/>
              <a:t>and distinct</a:t>
            </a:r>
            <a:r>
              <a:rPr lang="en-US" sz="2400" i="1" dirty="0" smtClean="0"/>
              <a:t> </a:t>
            </a:r>
            <a:r>
              <a:rPr lang="en-US" sz="2400" i="1" dirty="0"/>
              <a:t>w, w’</a:t>
            </a:r>
            <a:r>
              <a:rPr lang="en-US" sz="2400" i="1" dirty="0" smtClean="0"/>
              <a:t> </a:t>
            </a:r>
            <a:r>
              <a:rPr lang="en-US" sz="2400" dirty="0" smtClean="0"/>
              <a:t>such that </a:t>
            </a:r>
            <a:r>
              <a:rPr lang="en-US" sz="2400" i="1" dirty="0"/>
              <a:t>w </a:t>
            </a:r>
            <a:r>
              <a:rPr lang="en-US" sz="2400" dirty="0" smtClean="0">
                <a:sym typeface="Symbol"/>
              </a:rPr>
              <a:t></a:t>
            </a:r>
            <a:r>
              <a:rPr lang="en-US" sz="2400" i="1" dirty="0"/>
              <a:t> </a:t>
            </a:r>
            <a:r>
              <a:rPr lang="en-US" sz="2400" i="1" dirty="0" smtClean="0"/>
              <a:t>D</a:t>
            </a:r>
            <a:r>
              <a:rPr lang="en-US" sz="2400" dirty="0"/>
              <a:t> </a:t>
            </a:r>
            <a:r>
              <a:rPr lang="en-US" sz="2400" dirty="0" smtClean="0"/>
              <a:t>and </a:t>
            </a:r>
            <a:r>
              <a:rPr lang="en-US" sz="2400" i="1" dirty="0" smtClean="0"/>
              <a:t>w’ </a:t>
            </a:r>
            <a:r>
              <a:rPr lang="en-US" sz="2400" dirty="0">
                <a:sym typeface="Symbol"/>
              </a:rPr>
              <a:t></a:t>
            </a:r>
            <a:r>
              <a:rPr lang="en-US" sz="2400" i="1" dirty="0"/>
              <a:t> </a:t>
            </a:r>
            <a:r>
              <a:rPr lang="en-US" sz="2400" i="1" dirty="0" smtClean="0"/>
              <a:t>D’</a:t>
            </a:r>
            <a:r>
              <a:rPr lang="en-US" sz="2400" dirty="0"/>
              <a:t> </a:t>
            </a:r>
            <a:r>
              <a:rPr lang="en-US" sz="2400" dirty="0" smtClean="0"/>
              <a:t>and </a:t>
            </a:r>
            <a:r>
              <a:rPr lang="en-US" sz="2400" i="1" dirty="0" smtClean="0"/>
              <a:t>w</a:t>
            </a:r>
            <a:r>
              <a:rPr lang="en-US" sz="2400" dirty="0" smtClean="0"/>
              <a:t>, </a:t>
            </a:r>
            <a:r>
              <a:rPr lang="en-US" sz="2400" i="1" dirty="0" smtClean="0"/>
              <a:t>w</a:t>
            </a:r>
            <a:r>
              <a:rPr lang="en-US" sz="2400" dirty="0" smtClean="0"/>
              <a:t>’ </a:t>
            </a:r>
            <a:r>
              <a:rPr lang="en-US" sz="2400" dirty="0" smtClean="0">
                <a:sym typeface="Symbol"/>
              </a:rPr>
              <a:t></a:t>
            </a:r>
            <a:r>
              <a:rPr lang="en-US" sz="2400" dirty="0" smtClean="0"/>
              <a:t> </a:t>
            </a:r>
            <a:r>
              <a:rPr lang="en-US" sz="2400" dirty="0"/>
              <a:t>[</a:t>
            </a:r>
            <a:r>
              <a:rPr lang="en-US" sz="2400" i="1" dirty="0">
                <a:latin typeface="Symbol" pitchFamily="18" charset="2"/>
              </a:rPr>
              <a:t>e</a:t>
            </a:r>
            <a:r>
              <a:rPr lang="en-US" sz="2400" dirty="0" smtClean="0"/>
              <a:t>].  So is for both </a:t>
            </a:r>
            <a:r>
              <a:rPr lang="en-US" sz="2400" i="1" dirty="0"/>
              <a:t>w, w</a:t>
            </a:r>
            <a:r>
              <a:rPr lang="en-US" sz="2400" i="1" dirty="0" smtClean="0"/>
              <a:t>’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.  So </a:t>
            </a:r>
            <a:r>
              <a:rPr lang="en-US" sz="2400" i="1" dirty="0"/>
              <a:t>w </a:t>
            </a:r>
            <a:r>
              <a:rPr lang="en-US" sz="2400" dirty="0">
                <a:sym typeface="Symbol"/>
              </a:rPr>
              <a:t> </a:t>
            </a:r>
            <a:r>
              <a:rPr lang="en-US" sz="2400" dirty="0" err="1" smtClean="0">
                <a:sym typeface="Symbol"/>
              </a:rPr>
              <a:t>bdry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’) and </a:t>
            </a:r>
            <a:r>
              <a:rPr lang="en-US" sz="2400" i="1" dirty="0" smtClean="0"/>
              <a:t>w’ </a:t>
            </a:r>
            <a:r>
              <a:rPr lang="en-US" sz="2400" dirty="0">
                <a:sym typeface="Symbol"/>
              </a:rPr>
              <a:t> </a:t>
            </a:r>
            <a:r>
              <a:rPr lang="en-US" sz="2400" dirty="0" err="1" smtClean="0">
                <a:sym typeface="Symbol"/>
              </a:rPr>
              <a:t>bdry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).  So there is a 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cycle</a:t>
            </a:r>
            <a:r>
              <a:rPr lang="en-US" sz="2400" dirty="0" smtClean="0">
                <a:sym typeface="Symbol"/>
              </a:rPr>
              <a:t> in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.  Contradiction.  </a:t>
            </a:r>
          </a:p>
          <a:p>
            <a:pPr marL="0" indent="0">
              <a:buNone/>
              <a:defRPr/>
            </a:pPr>
            <a:endParaRPr lang="en-US" sz="2400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370384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Solving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F</a:t>
            </a:r>
            <a:r>
              <a:rPr lang="en-US" dirty="0">
                <a:latin typeface="Arial" pitchFamily="34" charset="0"/>
                <a:cs typeface="Arial" pitchFamily="34" charset="0"/>
              </a:rPr>
              <a:t> in the Limit</a:t>
            </a:r>
            <a:endParaRPr lang="en-US" b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724401"/>
          </a:xfrm>
        </p:spPr>
        <p:txBody>
          <a:bodyPr>
            <a:noAutofit/>
          </a:bodyPr>
          <a:lstStyle/>
          <a:p>
            <a:pPr marL="0" indent="0" eaLnBrk="1" hangingPunct="1">
              <a:buNone/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solves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from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dirty="0" smtClean="0"/>
              <a:t>  </a:t>
            </a:r>
            <a:r>
              <a:rPr lang="en-US" dirty="0" smtClean="0">
                <a:sym typeface="Symbol"/>
              </a:rPr>
              <a:t></a:t>
            </a: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For each info stream </a:t>
            </a:r>
            <a:r>
              <a:rPr lang="en-US" sz="2800" i="1" dirty="0" smtClean="0">
                <a:latin typeface="Symbol" pitchFamily="18" charset="2"/>
              </a:rPr>
              <a:t>e</a:t>
            </a:r>
            <a:r>
              <a:rPr lang="en-US" sz="2800" dirty="0" smtClean="0"/>
              <a:t>  </a:t>
            </a:r>
            <a:r>
              <a:rPr lang="en-US" sz="2800" dirty="0" smtClean="0">
                <a:sym typeface="Symbol"/>
              </a:rPr>
              <a:t>extending </a:t>
            </a:r>
            <a:r>
              <a:rPr lang="en-US" sz="2800" i="1" dirty="0" smtClean="0"/>
              <a:t>e</a:t>
            </a:r>
            <a:r>
              <a:rPr lang="en-US" sz="2800" dirty="0" smtClean="0"/>
              <a:t>, </a:t>
            </a:r>
          </a:p>
          <a:p>
            <a:pPr>
              <a:defRPr/>
            </a:pPr>
            <a:r>
              <a:rPr lang="en-US" sz="2800" dirty="0" smtClean="0"/>
              <a:t>for all but finitely many </a:t>
            </a:r>
            <a:r>
              <a:rPr lang="en-US" sz="2800" i="1" dirty="0" smtClean="0"/>
              <a:t>n </a:t>
            </a:r>
            <a:r>
              <a:rPr lang="en-US" sz="2800" dirty="0" smtClean="0">
                <a:sym typeface="Symbol"/>
              </a:rPr>
              <a:t></a:t>
            </a:r>
            <a:r>
              <a:rPr lang="en-US" sz="2800" i="1" dirty="0" smtClean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length(</a:t>
            </a:r>
            <a:r>
              <a:rPr lang="en-US" sz="2800" i="1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)</a:t>
            </a:r>
            <a:r>
              <a:rPr lang="en-US" sz="2800" dirty="0" smtClean="0"/>
              <a:t>:</a:t>
            </a:r>
          </a:p>
          <a:p>
            <a:pPr marL="457200" lvl="1" indent="0">
              <a:buNone/>
              <a:defRPr/>
            </a:pPr>
            <a:r>
              <a:rPr lang="en-US" sz="3200" i="1" dirty="0" smtClean="0"/>
              <a:t>		</a:t>
            </a:r>
            <a:r>
              <a:rPr lang="en-US" sz="3200" dirty="0" smtClean="0"/>
              <a:t>[</a:t>
            </a:r>
            <a:r>
              <a:rPr lang="en-US" sz="3200" i="1" dirty="0">
                <a:latin typeface="Symbol" pitchFamily="18" charset="2"/>
              </a:rPr>
              <a:t>e</a:t>
            </a:r>
            <a:r>
              <a:rPr lang="en-US" sz="3200" dirty="0" smtClean="0"/>
              <a:t>]</a:t>
            </a:r>
            <a:r>
              <a:rPr lang="en-US" sz="3200" i="1" dirty="0" smtClean="0"/>
              <a:t> </a:t>
            </a:r>
            <a:r>
              <a:rPr lang="en-US" sz="3200" dirty="0">
                <a:sym typeface="Symbol"/>
              </a:rPr>
              <a:t></a:t>
            </a:r>
            <a:r>
              <a:rPr lang="en-US" sz="3200" i="1" dirty="0" smtClean="0">
                <a:sym typeface="Symbol"/>
              </a:rPr>
              <a:t> </a:t>
            </a:r>
            <a:r>
              <a:rPr lang="en-US" sz="3200" i="1" dirty="0" smtClean="0"/>
              <a:t>B</a:t>
            </a:r>
            <a:r>
              <a:rPr lang="en-US" sz="3200" dirty="0" smtClean="0"/>
              <a:t>(</a:t>
            </a:r>
            <a:r>
              <a:rPr lang="en-US" sz="3200" i="1" dirty="0" err="1" smtClean="0">
                <a:latin typeface="Symbol" pitchFamily="18" charset="2"/>
              </a:rPr>
              <a:t>e</a:t>
            </a:r>
            <a:r>
              <a:rPr lang="en-US" sz="3200" dirty="0" err="1" smtClean="0">
                <a:sym typeface="Symbol"/>
              </a:rPr>
              <a:t>|</a:t>
            </a:r>
            <a:r>
              <a:rPr lang="en-US" sz="3200" i="1" dirty="0" err="1" smtClean="0">
                <a:sym typeface="Symbol"/>
              </a:rPr>
              <a:t>n</a:t>
            </a:r>
            <a:r>
              <a:rPr lang="en-US" sz="3200" dirty="0" smtClean="0"/>
              <a:t>)</a:t>
            </a:r>
            <a:r>
              <a:rPr lang="en-US" sz="3200" i="1" dirty="0" smtClean="0"/>
              <a:t> </a:t>
            </a:r>
            <a:r>
              <a:rPr lang="en-US" sz="3200" dirty="0" smtClean="0">
                <a:sym typeface="Symbol"/>
              </a:rPr>
              <a:t> </a:t>
            </a:r>
            <a:r>
              <a:rPr lang="en-US" sz="3200" i="1" dirty="0" smtClean="0"/>
              <a:t>D</a:t>
            </a:r>
            <a:r>
              <a:rPr lang="en-US" sz="3200" i="1" baseline="-25000" dirty="0" smtClean="0">
                <a:latin typeface="Symbol" pitchFamily="18" charset="2"/>
              </a:rPr>
              <a:t>e </a:t>
            </a:r>
            <a:r>
              <a:rPr lang="en-US" sz="3200" dirty="0" smtClean="0"/>
              <a:t>.  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4390288"/>
            <a:ext cx="3254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</a:rPr>
              <a:t>Total info presented in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Symbol" pitchFamily="18" charset="2"/>
              </a:rPr>
              <a:t>e</a:t>
            </a:r>
            <a:endParaRPr lang="en-US" sz="2400" dirty="0">
              <a:latin typeface="+mj-lt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514600" y="3886200"/>
            <a:ext cx="0" cy="504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17165" y="5229348"/>
            <a:ext cx="2639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</a:rPr>
              <a:t>Initial segment of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Symbol" pitchFamily="18" charset="2"/>
              </a:rPr>
              <a:t>e</a:t>
            </a:r>
            <a:endParaRPr lang="en-US" sz="2400" dirty="0">
              <a:latin typeface="+mj-lt"/>
            </a:endParaRPr>
          </a:p>
        </p:txBody>
      </p:sp>
      <p:cxnSp>
        <p:nvCxnSpPr>
          <p:cNvPr id="10" name="Straight Arrow Connector 9"/>
          <p:cNvCxnSpPr>
            <a:stCxn id="7" idx="0"/>
          </p:cNvCxnSpPr>
          <p:nvPr/>
        </p:nvCxnSpPr>
        <p:spPr>
          <a:xfrm flipH="1" flipV="1">
            <a:off x="3790022" y="3870930"/>
            <a:ext cx="346735" cy="1358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90022" y="6119215"/>
            <a:ext cx="496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</a:rPr>
              <a:t>Possibility true of the world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Symbol" pitchFamily="18" charset="2"/>
              </a:rPr>
              <a:t>e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i="0" dirty="0" smtClean="0">
                <a:latin typeface="+mj-lt"/>
              </a:rPr>
              <a:t>presents</a:t>
            </a:r>
            <a:endParaRPr lang="en-US" sz="2400" i="0" dirty="0">
              <a:latin typeface="+mj-lt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4800600" y="3886200"/>
            <a:ext cx="1143000" cy="2247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09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Measures of truth conduciveness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73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Inquiry Losses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290319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B,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dirty="0"/>
              <a:t> = 1</a:t>
            </a:r>
            <a:r>
              <a:rPr lang="en-US" dirty="0" smtClean="0"/>
              <a:t> </a:t>
            </a:r>
            <a:r>
              <a:rPr lang="en-US" dirty="0"/>
              <a:t>if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fails to solve</a:t>
            </a:r>
            <a:r>
              <a:rPr lang="en-US" dirty="0" smtClean="0"/>
              <a:t> </a:t>
            </a:r>
            <a:r>
              <a:rPr lang="en-US" i="1" dirty="0"/>
              <a:t>F</a:t>
            </a:r>
            <a:r>
              <a:rPr lang="en-US" dirty="0"/>
              <a:t> in </a:t>
            </a:r>
            <a:r>
              <a:rPr lang="en-US" i="1" dirty="0" smtClean="0">
                <a:latin typeface="Symbol" pitchFamily="18" charset="2"/>
              </a:rPr>
              <a:t>e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       = 0 otherwise.  </a:t>
            </a:r>
          </a:p>
          <a:p>
            <a:pPr>
              <a:defRPr/>
            </a:pP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t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B,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n-US" dirty="0"/>
              <a:t>= </a:t>
            </a:r>
            <a:r>
              <a:rPr lang="en-US" dirty="0" smtClean="0"/>
              <a:t>elapsed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time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to error-avoidance</a:t>
            </a:r>
            <a:r>
              <a:rPr lang="en-US" dirty="0"/>
              <a:t> in </a:t>
            </a:r>
            <a:r>
              <a:rPr lang="en-US" i="1" dirty="0" smtClean="0">
                <a:latin typeface="Symbol" pitchFamily="18" charset="2"/>
              </a:rPr>
              <a:t>e.</a:t>
            </a:r>
          </a:p>
          <a:p>
            <a:pPr>
              <a:defRPr/>
            </a:pPr>
            <a:r>
              <a:rPr lang="en-US" i="1" dirty="0" err="1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k</a:t>
            </a:r>
            <a:r>
              <a:rPr lang="en-US" i="1" baseline="-25000" dirty="0" err="1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B,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n-US" dirty="0" smtClean="0"/>
              <a:t>=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/>
              <a:t>elapsed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time to error-free convergence to disjunction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dirty="0" smtClean="0"/>
              <a:t>.  </a:t>
            </a:r>
          </a:p>
          <a:p>
            <a:pPr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n-US" dirty="0" smtClean="0"/>
              <a:t>= total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number of retractions</a:t>
            </a:r>
            <a:r>
              <a:rPr lang="en-US" dirty="0" smtClean="0"/>
              <a:t> prior to convergence.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8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82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82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824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2488" grpId="0" uiExpand="1" build="p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Truth Modulus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290319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t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</a:rPr>
              <a:t>B, 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e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n-US" sz="3600" dirty="0" smtClean="0"/>
              <a:t>= total time to error-avoidance in </a:t>
            </a:r>
            <a:r>
              <a:rPr lang="en-US" sz="3600" i="1" dirty="0" smtClean="0">
                <a:latin typeface="Symbol" pitchFamily="18" charset="2"/>
              </a:rPr>
              <a:t>e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805882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Content Modulus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290319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3600" i="1" dirty="0" err="1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c</a:t>
            </a:r>
            <a:r>
              <a:rPr lang="en-US" sz="3600" i="1" baseline="-25000" dirty="0" err="1" smtClean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</a:rPr>
              <a:t>B, 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e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n-US" sz="3600" dirty="0" smtClean="0"/>
              <a:t>= the least </a:t>
            </a:r>
            <a:r>
              <a:rPr lang="en-US" sz="3600" i="1" dirty="0" smtClean="0"/>
              <a:t>n</a:t>
            </a:r>
            <a:r>
              <a:rPr lang="en-US" sz="3600" dirty="0" smtClean="0"/>
              <a:t> such that for all </a:t>
            </a:r>
            <a:r>
              <a:rPr lang="en-US" sz="3600" i="1" dirty="0" smtClean="0"/>
              <a:t>m</a:t>
            </a:r>
            <a:r>
              <a:rPr lang="en-US" sz="3600" dirty="0" smtClean="0"/>
              <a:t> ≥ </a:t>
            </a:r>
            <a:r>
              <a:rPr lang="en-US" sz="3600" i="1" dirty="0" smtClean="0"/>
              <a:t>n</a:t>
            </a:r>
            <a:r>
              <a:rPr lang="en-US" sz="3600" dirty="0" smtClean="0"/>
              <a:t>, </a:t>
            </a:r>
          </a:p>
          <a:p>
            <a:pPr marL="0" indent="0" algn="ctr">
              <a:buNone/>
              <a:defRPr/>
            </a:pPr>
            <a:r>
              <a:rPr lang="en-US" sz="3600" i="1" dirty="0" smtClean="0"/>
              <a:t>B</a:t>
            </a:r>
            <a:r>
              <a:rPr lang="en-US" sz="3600" dirty="0" smtClean="0"/>
              <a:t>(</a:t>
            </a:r>
            <a:r>
              <a:rPr lang="en-US" sz="3600" i="1" dirty="0" err="1" smtClean="0">
                <a:latin typeface="Symbol" pitchFamily="18" charset="2"/>
              </a:rPr>
              <a:t>e</a:t>
            </a:r>
            <a:r>
              <a:rPr lang="en-US" sz="3600" dirty="0" err="1" smtClean="0"/>
              <a:t>|</a:t>
            </a:r>
            <a:r>
              <a:rPr lang="en-US" sz="3600" i="1" dirty="0" err="1" smtClean="0"/>
              <a:t>m</a:t>
            </a:r>
            <a:r>
              <a:rPr lang="en-US" sz="3600" dirty="0" smtClean="0"/>
              <a:t>) </a:t>
            </a:r>
            <a:r>
              <a:rPr lang="en-US" sz="3600" dirty="0">
                <a:sym typeface="Symbol"/>
              </a:rPr>
              <a:t> </a:t>
            </a:r>
            <a:r>
              <a:rPr lang="en-US" sz="3600" i="1" dirty="0" smtClean="0"/>
              <a:t>H.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98882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Knowledge Modulus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290319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3600" i="1" dirty="0" err="1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k</a:t>
            </a:r>
            <a:r>
              <a:rPr lang="en-US" sz="3600" i="1" baseline="-25000" dirty="0" err="1" smtClean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</a:rPr>
              <a:t>B, 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e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n-US" sz="3600" dirty="0" smtClean="0"/>
              <a:t>=</a:t>
            </a:r>
            <a:r>
              <a:rPr lang="en-US" sz="3600" i="1" dirty="0" smtClean="0"/>
              <a:t> </a:t>
            </a:r>
            <a:r>
              <a:rPr lang="en-US" sz="3600" dirty="0" smtClean="0"/>
              <a:t>max(</a:t>
            </a:r>
            <a:r>
              <a:rPr lang="en-US" sz="3600" i="1" dirty="0" err="1" smtClean="0">
                <a:latin typeface="Symbol" pitchFamily="18" charset="2"/>
              </a:rPr>
              <a:t>c</a:t>
            </a:r>
            <a:r>
              <a:rPr lang="en-US" sz="3600" i="1" baseline="-25000" dirty="0" err="1" smtClean="0"/>
              <a:t>H</a:t>
            </a:r>
            <a:r>
              <a:rPr lang="en-US" sz="3600" dirty="0" smtClean="0"/>
              <a:t>(</a:t>
            </a:r>
            <a:r>
              <a:rPr lang="en-US" sz="3600" i="1" dirty="0" smtClean="0"/>
              <a:t>B</a:t>
            </a:r>
            <a:r>
              <a:rPr lang="en-US" sz="3600" i="1" dirty="0"/>
              <a:t>, </a:t>
            </a:r>
            <a:r>
              <a:rPr lang="en-US" sz="3600" i="1" dirty="0">
                <a:latin typeface="Symbol" pitchFamily="18" charset="2"/>
              </a:rPr>
              <a:t>e</a:t>
            </a:r>
            <a:r>
              <a:rPr lang="en-US" sz="3600" dirty="0" smtClean="0"/>
              <a:t>), </a:t>
            </a:r>
            <a:r>
              <a:rPr lang="en-US" sz="3600" i="1" dirty="0" smtClean="0">
                <a:latin typeface="Symbol" pitchFamily="18" charset="2"/>
              </a:rPr>
              <a:t>t</a:t>
            </a:r>
            <a:r>
              <a:rPr lang="en-US" sz="3600" i="1" baseline="-25000" dirty="0" smtClean="0"/>
              <a:t> </a:t>
            </a:r>
            <a:r>
              <a:rPr lang="en-US" sz="3600" dirty="0" smtClean="0"/>
              <a:t>(</a:t>
            </a:r>
            <a:r>
              <a:rPr lang="en-US" sz="3600" i="1" dirty="0" smtClean="0"/>
              <a:t>B</a:t>
            </a:r>
            <a:r>
              <a:rPr lang="en-US" sz="3600" i="1" dirty="0"/>
              <a:t>, </a:t>
            </a:r>
            <a:r>
              <a:rPr lang="en-US" sz="3600" i="1" dirty="0">
                <a:latin typeface="Symbol" pitchFamily="18" charset="2"/>
              </a:rPr>
              <a:t>e</a:t>
            </a:r>
            <a:r>
              <a:rPr lang="en-US" sz="3600" dirty="0" smtClean="0"/>
              <a:t>)) .  </a:t>
            </a:r>
            <a:endParaRPr lang="en-US" sz="3600" i="1" dirty="0"/>
          </a:p>
          <a:p>
            <a:pPr marL="0" indent="0">
              <a:buNone/>
              <a:defRPr/>
            </a:pPr>
            <a:endParaRPr lang="en-US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1641401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Proposed Answer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24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3600" dirty="0" smtClean="0"/>
              <a:t>An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axiomatic theory </a:t>
            </a:r>
            <a:r>
              <a:rPr lang="en-US" sz="3600" dirty="0" smtClean="0"/>
              <a:t>of simplicity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relative to</a:t>
            </a:r>
            <a:r>
              <a:rPr lang="en-US" sz="3600" dirty="0" smtClean="0"/>
              <a:t> a theory choice problem.</a:t>
            </a:r>
          </a:p>
          <a:p>
            <a:pPr lvl="1">
              <a:defRPr/>
            </a:pPr>
            <a:r>
              <a:rPr lang="en-US" sz="3200" dirty="0" smtClean="0"/>
              <a:t>“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Data</a:t>
            </a:r>
            <a:r>
              <a:rPr lang="en-US" sz="3200" dirty="0" smtClean="0"/>
              <a:t>-mining =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question</a:t>
            </a:r>
            <a:r>
              <a:rPr lang="en-US" sz="3200" dirty="0" smtClean="0"/>
              <a:t>-mining”</a:t>
            </a:r>
            <a:endParaRPr lang="en-US" sz="3200" dirty="0"/>
          </a:p>
          <a:p>
            <a:pPr lvl="1">
              <a:defRPr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unique simplicity order </a:t>
            </a:r>
            <a:r>
              <a:rPr lang="en-US" sz="3200" dirty="0" smtClean="0"/>
              <a:t>in many problems.</a:t>
            </a:r>
          </a:p>
        </p:txBody>
      </p:sp>
    </p:spTree>
    <p:extLst>
      <p:ext uri="{BB962C8B-B14F-4D97-AF65-F5344CB8AC3E}">
        <p14:creationId xmlns:p14="http://schemas.microsoft.com/office/powerpoint/2010/main" val="2187543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Retractions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290319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r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</a:rPr>
              <a:t>B, 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e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n-US" sz="3600" dirty="0" smtClean="0"/>
              <a:t>= the number of distinct </a:t>
            </a:r>
            <a:r>
              <a:rPr lang="en-US" sz="3600" i="1" dirty="0" smtClean="0"/>
              <a:t>n</a:t>
            </a:r>
            <a:r>
              <a:rPr lang="en-US" sz="3600" dirty="0" smtClean="0"/>
              <a:t> such that:</a:t>
            </a:r>
          </a:p>
          <a:p>
            <a:pPr marL="0" indent="0" algn="ctr">
              <a:buNone/>
              <a:defRPr/>
            </a:pPr>
            <a:r>
              <a:rPr lang="en-US" sz="3600" i="1" dirty="0" smtClean="0"/>
              <a:t>B</a:t>
            </a:r>
            <a:r>
              <a:rPr lang="en-US" sz="3600" dirty="0" smtClean="0"/>
              <a:t>(</a:t>
            </a:r>
            <a:r>
              <a:rPr lang="en-US" sz="3600" i="1" dirty="0" smtClean="0">
                <a:latin typeface="Symbol" pitchFamily="18" charset="2"/>
              </a:rPr>
              <a:t>e</a:t>
            </a:r>
            <a:r>
              <a:rPr lang="en-US" sz="3600" dirty="0" smtClean="0"/>
              <a:t>|</a:t>
            </a:r>
            <a:r>
              <a:rPr lang="en-US" sz="3600" i="1" dirty="0" smtClean="0"/>
              <a:t>n</a:t>
            </a:r>
            <a:r>
              <a:rPr lang="en-US" sz="3600" dirty="0" smtClean="0"/>
              <a:t>+1) </a:t>
            </a:r>
            <a:r>
              <a:rPr lang="en-US" sz="3600" dirty="0" smtClean="0">
                <a:sym typeface="Symbol"/>
              </a:rPr>
              <a:t> </a:t>
            </a:r>
            <a:r>
              <a:rPr lang="en-US" sz="3600" i="1" dirty="0" smtClean="0"/>
              <a:t>B</a:t>
            </a:r>
            <a:r>
              <a:rPr lang="en-US" sz="3600" dirty="0" smtClean="0"/>
              <a:t>(</a:t>
            </a:r>
            <a:r>
              <a:rPr lang="en-US" sz="3600" i="1" dirty="0" err="1" smtClean="0">
                <a:latin typeface="Symbol" pitchFamily="18" charset="2"/>
              </a:rPr>
              <a:t>e</a:t>
            </a:r>
            <a:r>
              <a:rPr lang="en-US" sz="3600" dirty="0" err="1" smtClean="0"/>
              <a:t>|</a:t>
            </a:r>
            <a:r>
              <a:rPr lang="en-US" sz="3600" i="1" dirty="0" err="1" smtClean="0"/>
              <a:t>n</a:t>
            </a:r>
            <a:r>
              <a:rPr lang="en-US" sz="3600" dirty="0" smtClean="0"/>
              <a:t>)</a:t>
            </a:r>
            <a:r>
              <a:rPr lang="en-US" sz="3600" i="1" dirty="0" smtClean="0"/>
              <a:t>.</a:t>
            </a:r>
            <a:endParaRPr lang="en-US" sz="3600" dirty="0" smtClean="0"/>
          </a:p>
        </p:txBody>
      </p:sp>
      <p:cxnSp>
        <p:nvCxnSpPr>
          <p:cNvPr id="3" name="Straight Connector 2"/>
          <p:cNvCxnSpPr/>
          <p:nvPr/>
        </p:nvCxnSpPr>
        <p:spPr>
          <a:xfrm>
            <a:off x="4724400" y="2514600"/>
            <a:ext cx="1524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0542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Optimal Truth-conduciveness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382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Loss in General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290319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l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</a:rPr>
              <a:t>B, 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e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n-US" sz="3600" dirty="0" smtClean="0"/>
              <a:t>= generic loss of inquiry.</a:t>
            </a:r>
          </a:p>
        </p:txBody>
      </p:sp>
    </p:spTree>
    <p:extLst>
      <p:ext uri="{BB962C8B-B14F-4D97-AF65-F5344CB8AC3E}">
        <p14:creationId xmlns:p14="http://schemas.microsoft.com/office/powerpoint/2010/main" val="497331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Coarse-Grained Loss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3434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l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</a:rPr>
              <a:t>B, D, e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n-US" sz="3600" dirty="0" smtClean="0"/>
              <a:t>= sup </a:t>
            </a:r>
            <a:r>
              <a:rPr lang="en-US" sz="3600" i="1" dirty="0">
                <a:latin typeface="Symbol" pitchFamily="18" charset="2"/>
              </a:rPr>
              <a:t>l</a:t>
            </a:r>
            <a:r>
              <a:rPr lang="en-US" sz="3600" dirty="0"/>
              <a:t>(</a:t>
            </a:r>
            <a:r>
              <a:rPr lang="en-US" sz="3600" i="1" dirty="0"/>
              <a:t>B, </a:t>
            </a:r>
            <a:r>
              <a:rPr lang="en-US" sz="3600" i="1" dirty="0">
                <a:latin typeface="Symbol" pitchFamily="18" charset="2"/>
              </a:rPr>
              <a:t>e</a:t>
            </a:r>
            <a:r>
              <a:rPr lang="en-US" sz="3600" dirty="0"/>
              <a:t>) </a:t>
            </a:r>
            <a:r>
              <a:rPr lang="en-US" sz="3600" dirty="0" smtClean="0"/>
              <a:t>over </a:t>
            </a:r>
            <a:r>
              <a:rPr lang="en-US" sz="3600" dirty="0" err="1"/>
              <a:t>Strm</a:t>
            </a:r>
            <a:r>
              <a:rPr lang="en-US" sz="3600" dirty="0"/>
              <a:t>(</a:t>
            </a:r>
            <a:r>
              <a:rPr lang="en-US" sz="3600" i="1" dirty="0"/>
              <a:t>D</a:t>
            </a:r>
            <a:r>
              <a:rPr lang="en-US" sz="3600" dirty="0"/>
              <a:t>, </a:t>
            </a:r>
            <a:r>
              <a:rPr lang="en-US" sz="3600" i="1" dirty="0"/>
              <a:t>e</a:t>
            </a:r>
            <a:r>
              <a:rPr lang="en-US" sz="36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141384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Coarse-Grained Comparisons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290319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  <a:sym typeface="Symbol"/>
              </a:rPr>
              <a:t></a:t>
            </a:r>
            <a:r>
              <a:rPr lang="en-US" sz="3600" i="1" baseline="-250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l, </a:t>
            </a:r>
            <a:r>
              <a:rPr lang="en-US" sz="3600" i="1" baseline="-25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e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600" i="1" dirty="0" smtClean="0">
                <a:solidFill>
                  <a:schemeClr val="accent2">
                    <a:lumMod val="75000"/>
                  </a:schemeClr>
                </a:solidFill>
              </a:rPr>
              <a:t>B’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ym typeface="Symbol"/>
              </a:rPr>
              <a:t> (</a:t>
            </a:r>
            <a:r>
              <a:rPr lang="en-US" i="1" dirty="0" smtClean="0"/>
              <a:t>D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</a:t>
            </a:r>
            <a:r>
              <a:rPr lang="en-US" dirty="0" smtClean="0"/>
              <a:t> </a:t>
            </a:r>
            <a:r>
              <a:rPr lang="en-US" i="1" dirty="0" err="1" smtClean="0"/>
              <a:t>F</a:t>
            </a:r>
            <a:r>
              <a:rPr lang="en-US" dirty="0" err="1" smtClean="0"/>
              <a:t>|</a:t>
            </a:r>
            <a:r>
              <a:rPr lang="en-US" i="1" baseline="-25000" dirty="0" err="1" smtClean="0"/>
              <a:t>e</a:t>
            </a:r>
            <a:r>
              <a:rPr lang="en-US" dirty="0" smtClean="0">
                <a:sym typeface="Symbol"/>
              </a:rPr>
              <a:t>)</a:t>
            </a:r>
            <a:r>
              <a:rPr lang="en-US" sz="3600" dirty="0">
                <a:sym typeface="Symbol"/>
              </a:rPr>
              <a:t> </a:t>
            </a:r>
            <a:r>
              <a:rPr lang="en-US" sz="3600" i="1" dirty="0" smtClean="0">
                <a:latin typeface="Symbol" pitchFamily="18" charset="2"/>
              </a:rPr>
              <a:t>l</a:t>
            </a:r>
            <a:r>
              <a:rPr lang="en-US" sz="3600" dirty="0" smtClean="0"/>
              <a:t>(</a:t>
            </a:r>
            <a:r>
              <a:rPr lang="en-US" sz="3600" i="1" dirty="0" smtClean="0"/>
              <a:t>B, D, e</a:t>
            </a:r>
            <a:r>
              <a:rPr lang="en-US" sz="3600" dirty="0" smtClean="0"/>
              <a:t>) </a:t>
            </a:r>
            <a:r>
              <a:rPr lang="en-US" sz="3600" dirty="0" smtClean="0">
                <a:sym typeface="Symbol"/>
              </a:rPr>
              <a:t></a:t>
            </a:r>
            <a:r>
              <a:rPr lang="en-US" sz="3600" dirty="0" smtClean="0"/>
              <a:t> </a:t>
            </a:r>
            <a:r>
              <a:rPr lang="en-US" sz="3600" i="1" dirty="0" smtClean="0">
                <a:latin typeface="Symbol" pitchFamily="18" charset="2"/>
              </a:rPr>
              <a:t>l</a:t>
            </a:r>
            <a:r>
              <a:rPr lang="en-US" sz="3600" dirty="0" smtClean="0"/>
              <a:t>(</a:t>
            </a:r>
            <a:r>
              <a:rPr lang="en-US" sz="3600" i="1" dirty="0" smtClean="0"/>
              <a:t>B’, D, e</a:t>
            </a:r>
            <a:r>
              <a:rPr lang="en-US" sz="36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24872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Sub-problem Comparisons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36576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>
                <a:sym typeface="Symbol"/>
              </a:rPr>
              <a:t>Let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{</a:t>
            </a:r>
            <a:r>
              <a:rPr lang="en-US" i="1" baseline="-25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: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 is a finite info sequence}</a:t>
            </a:r>
            <a:r>
              <a:rPr lang="en-US" dirty="0" smtClean="0"/>
              <a:t> be an indexed collection of partial orders on methods.</a:t>
            </a:r>
          </a:p>
          <a:p>
            <a:pPr marL="0" indent="0">
              <a:buNone/>
              <a:defRPr/>
            </a:pPr>
            <a:r>
              <a:rPr lang="en-US" dirty="0" smtClean="0"/>
              <a:t>Think of </a:t>
            </a:r>
            <a:r>
              <a:rPr lang="en-US" dirty="0">
                <a:sym typeface="Symbol"/>
              </a:rPr>
              <a:t></a:t>
            </a:r>
            <a:r>
              <a:rPr lang="en-US" dirty="0" smtClean="0"/>
              <a:t> as a mapping </a:t>
            </a:r>
            <a:r>
              <a:rPr lang="en-US" dirty="0" smtClean="0">
                <a:sym typeface="Symbol"/>
              </a:rPr>
              <a:t></a:t>
            </a:r>
            <a:r>
              <a:rPr lang="en-US" baseline="-25000" dirty="0" smtClean="0">
                <a:sym typeface="Symbol"/>
              </a:rPr>
              <a:t>(.)</a:t>
            </a:r>
            <a:r>
              <a:rPr lang="en-US" i="1" baseline="-25000" dirty="0" smtClean="0">
                <a:sym typeface="Symbol"/>
              </a:rPr>
              <a:t> </a:t>
            </a:r>
            <a:r>
              <a:rPr lang="en-US" dirty="0" smtClean="0"/>
              <a:t>from </a:t>
            </a:r>
            <a:r>
              <a:rPr lang="en-US" i="1" dirty="0" smtClean="0"/>
              <a:t>e </a:t>
            </a:r>
            <a:r>
              <a:rPr lang="en-US" dirty="0" smtClean="0"/>
              <a:t>to</a:t>
            </a:r>
            <a:r>
              <a:rPr lang="en-US" i="1" dirty="0" smtClean="0"/>
              <a:t> </a:t>
            </a:r>
            <a:r>
              <a:rPr lang="en-US" dirty="0">
                <a:sym typeface="Symbol"/>
              </a:rPr>
              <a:t></a:t>
            </a:r>
            <a:r>
              <a:rPr lang="en-US" i="1" baseline="-25000" dirty="0">
                <a:sym typeface="Symbol"/>
              </a:rPr>
              <a:t>e</a:t>
            </a:r>
            <a:r>
              <a:rPr lang="en-US" i="1" dirty="0" smtClean="0"/>
              <a:t>.</a:t>
            </a:r>
            <a:endParaRPr lang="en-US" dirty="0" smtClean="0"/>
          </a:p>
          <a:p>
            <a:pPr marL="0" indent="0">
              <a:buNone/>
              <a:defRPr/>
            </a:pPr>
            <a:endParaRPr lang="en-US" sz="3600" dirty="0">
              <a:solidFill>
                <a:schemeClr val="accent2">
                  <a:lumMod val="75000"/>
                </a:schemeClr>
              </a:solidFill>
              <a:sym typeface="Symbol"/>
            </a:endParaRPr>
          </a:p>
          <a:p>
            <a:pPr marL="57150" indent="0">
              <a:buNone/>
              <a:defRPr/>
            </a:pP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89661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Equivalence and Strict Order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290319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  <a:sym typeface="Symbol"/>
              </a:rPr>
              <a:t></a:t>
            </a:r>
            <a:r>
              <a:rPr lang="en-US" i="1" baseline="-25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B’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dirty="0" smtClean="0">
                <a:sym typeface="Symbol"/>
              </a:rPr>
              <a:t></a:t>
            </a:r>
            <a:r>
              <a:rPr lang="en-US" dirty="0" smtClean="0"/>
              <a:t> 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smtClean="0">
                <a:cs typeface="Calibri"/>
                <a:sym typeface="Symbol"/>
              </a:rPr>
              <a:t></a:t>
            </a:r>
            <a:r>
              <a:rPr lang="en-US" i="1" baseline="-25000" dirty="0" smtClean="0"/>
              <a:t>e</a:t>
            </a:r>
            <a:r>
              <a:rPr lang="en-US" dirty="0" smtClean="0"/>
              <a:t> </a:t>
            </a:r>
            <a:r>
              <a:rPr lang="en-US" i="1" dirty="0" smtClean="0"/>
              <a:t>B’  </a:t>
            </a:r>
            <a:r>
              <a:rPr lang="en-US" dirty="0" smtClean="0">
                <a:sym typeface="Symbol"/>
              </a:rPr>
              <a:t></a:t>
            </a:r>
            <a:r>
              <a:rPr lang="en-US" i="1" dirty="0" smtClean="0"/>
              <a:t>  B’</a:t>
            </a:r>
            <a:r>
              <a:rPr lang="en-US" dirty="0" smtClean="0"/>
              <a:t> </a:t>
            </a:r>
            <a:r>
              <a:rPr lang="en-US" dirty="0" smtClean="0">
                <a:cs typeface="Calibri"/>
                <a:sym typeface="Symbol"/>
              </a:rPr>
              <a:t></a:t>
            </a:r>
            <a:r>
              <a:rPr lang="en-US" i="1" baseline="-25000" dirty="0"/>
              <a:t>e</a:t>
            </a:r>
            <a:r>
              <a:rPr lang="en-US" dirty="0"/>
              <a:t> </a:t>
            </a:r>
            <a:r>
              <a:rPr lang="en-US" i="1" dirty="0" smtClean="0"/>
              <a:t>B</a:t>
            </a:r>
            <a:r>
              <a:rPr lang="en-US" dirty="0"/>
              <a:t>;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Calibri"/>
                <a:sym typeface="Symbol"/>
              </a:rPr>
              <a:t>&gt;</a:t>
            </a:r>
            <a:r>
              <a:rPr lang="en-US" i="1" baseline="-25000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B’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dirty="0">
                <a:sym typeface="Symbol"/>
              </a:rPr>
              <a:t></a:t>
            </a:r>
            <a:r>
              <a:rPr lang="en-US" dirty="0"/>
              <a:t> 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>
                <a:cs typeface="Calibri"/>
                <a:sym typeface="Symbol"/>
              </a:rPr>
              <a:t></a:t>
            </a:r>
            <a:r>
              <a:rPr lang="en-US" i="1" baseline="-25000" dirty="0"/>
              <a:t>e</a:t>
            </a:r>
            <a:r>
              <a:rPr lang="en-US" dirty="0"/>
              <a:t> </a:t>
            </a:r>
            <a:r>
              <a:rPr lang="en-US" i="1" dirty="0"/>
              <a:t>B’ </a:t>
            </a:r>
            <a:r>
              <a:rPr lang="en-US" i="1" dirty="0" smtClean="0"/>
              <a:t> </a:t>
            </a:r>
            <a:r>
              <a:rPr lang="en-US" dirty="0" smtClean="0">
                <a:sym typeface="Symbol"/>
              </a:rPr>
              <a:t></a:t>
            </a:r>
            <a:r>
              <a:rPr lang="en-US" i="1" dirty="0" smtClean="0"/>
              <a:t>  </a:t>
            </a:r>
            <a:r>
              <a:rPr lang="en-US" i="1" dirty="0"/>
              <a:t>B’</a:t>
            </a:r>
            <a:r>
              <a:rPr lang="en-US" dirty="0"/>
              <a:t> </a:t>
            </a:r>
            <a:r>
              <a:rPr lang="en-US" dirty="0">
                <a:cs typeface="Calibri"/>
                <a:sym typeface="Symbol"/>
              </a:rPr>
              <a:t></a:t>
            </a:r>
            <a:r>
              <a:rPr lang="en-US" i="1" baseline="-25000" dirty="0"/>
              <a:t>e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.</a:t>
            </a:r>
          </a:p>
          <a:p>
            <a:pPr marL="0" indent="0">
              <a:buNone/>
              <a:defRPr/>
            </a:pPr>
            <a:endParaRPr lang="en-US" sz="4000" dirty="0" smtClean="0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4648200" y="2438400"/>
            <a:ext cx="76200" cy="381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144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Lexicographic and Pareto Comparisons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50292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B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 </a:t>
            </a:r>
            <a:r>
              <a:rPr lang="en-US" baseline="-25000" dirty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(</a:t>
            </a:r>
            <a:r>
              <a:rPr lang="en-US" i="1" baseline="-25000" dirty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l </a:t>
            </a:r>
            <a:r>
              <a:rPr lang="en-US" baseline="-250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</a:t>
            </a:r>
            <a:r>
              <a:rPr lang="en-US" dirty="0">
                <a:sym typeface="Symbol"/>
              </a:rPr>
              <a:t> </a:t>
            </a:r>
            <a:r>
              <a:rPr lang="en-US" i="1" baseline="-250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l</a:t>
            </a:r>
            <a:r>
              <a:rPr lang="en-US" i="1" baseline="-25000" dirty="0" smtClean="0">
                <a:solidFill>
                  <a:schemeClr val="accent2">
                    <a:lumMod val="75000"/>
                  </a:schemeClr>
                </a:solidFill>
              </a:rPr>
              <a:t>‘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)</a:t>
            </a:r>
            <a:r>
              <a:rPr lang="en-US" i="1" baseline="-250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, </a:t>
            </a:r>
            <a:r>
              <a:rPr lang="en-US" i="1" baseline="-25000" dirty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B’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  </a:t>
            </a:r>
            <a:r>
              <a:rPr lang="en-US" dirty="0" smtClean="0">
                <a:sym typeface="Symbol"/>
              </a:rPr>
              <a:t></a:t>
            </a:r>
            <a:r>
              <a:rPr lang="en-US" i="1" dirty="0" smtClean="0">
                <a:sym typeface="Symbol"/>
              </a:rPr>
              <a:t>  B </a:t>
            </a:r>
            <a:r>
              <a:rPr lang="en-US" dirty="0" smtClean="0">
                <a:sym typeface="Symbol"/>
              </a:rPr>
              <a:t></a:t>
            </a:r>
            <a:r>
              <a:rPr lang="en-US" i="1" baseline="-25000" dirty="0" err="1" smtClean="0">
                <a:latin typeface="Symbol" pitchFamily="18" charset="2"/>
              </a:rPr>
              <a:t>l,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>
                <a:sym typeface="Symbol"/>
              </a:rPr>
              <a:t>B’ </a:t>
            </a:r>
            <a:r>
              <a:rPr lang="en-US" dirty="0">
                <a:sym typeface="Symbol"/>
              </a:rPr>
              <a:t> (</a:t>
            </a:r>
            <a:r>
              <a:rPr lang="en-US" i="1" dirty="0">
                <a:sym typeface="Symbol"/>
              </a:rPr>
              <a:t>B </a:t>
            </a:r>
            <a:r>
              <a:rPr lang="en-US" dirty="0" smtClean="0">
                <a:sym typeface="Symbol"/>
              </a:rPr>
              <a:t></a:t>
            </a:r>
            <a:r>
              <a:rPr lang="en-US" i="1" baseline="-25000" dirty="0" err="1">
                <a:latin typeface="Symbol" pitchFamily="18" charset="2"/>
              </a:rPr>
              <a:t>l,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>
                <a:sym typeface="Symbol"/>
              </a:rPr>
              <a:t>B’ </a:t>
            </a:r>
            <a:r>
              <a:rPr lang="en-US" dirty="0">
                <a:sym typeface="Symbol"/>
              </a:rPr>
              <a:t> </a:t>
            </a:r>
            <a:r>
              <a:rPr lang="en-US" i="1" dirty="0">
                <a:sym typeface="Symbol"/>
              </a:rPr>
              <a:t>B </a:t>
            </a:r>
            <a:r>
              <a:rPr lang="en-US" dirty="0" smtClean="0">
                <a:sym typeface="Symbol"/>
              </a:rPr>
              <a:t></a:t>
            </a:r>
            <a:r>
              <a:rPr lang="en-US" i="1" baseline="-25000" dirty="0" err="1" smtClean="0">
                <a:latin typeface="Symbol" pitchFamily="18" charset="2"/>
              </a:rPr>
              <a:t>l</a:t>
            </a:r>
            <a:r>
              <a:rPr lang="en-US" i="1" baseline="-25000" dirty="0" err="1" smtClean="0">
                <a:sym typeface="Symbol"/>
              </a:rPr>
              <a:t>’</a:t>
            </a:r>
            <a:r>
              <a:rPr lang="en-US" i="1" baseline="-25000" dirty="0" err="1" smtClean="0">
                <a:latin typeface="Symbol" pitchFamily="18" charset="2"/>
              </a:rPr>
              <a:t>,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>
                <a:sym typeface="Symbol"/>
              </a:rPr>
              <a:t>B’</a:t>
            </a:r>
            <a:r>
              <a:rPr lang="en-US" dirty="0">
                <a:sym typeface="Symbol"/>
              </a:rPr>
              <a:t>).</a:t>
            </a:r>
            <a:endParaRPr lang="en-US" i="1" dirty="0" smtClean="0">
              <a:sym typeface="Symbol"/>
            </a:endParaRPr>
          </a:p>
          <a:p>
            <a:pPr marL="0" indent="0">
              <a:buNone/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B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</a:t>
            </a:r>
            <a:r>
              <a:rPr lang="en-US" baseline="-25000" dirty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(</a:t>
            </a:r>
            <a:r>
              <a:rPr lang="en-US" i="1" baseline="-25000" dirty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l </a:t>
            </a:r>
            <a:r>
              <a:rPr lang="en-US" baseline="-250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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i="1" baseline="-25000" dirty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l</a:t>
            </a:r>
            <a:r>
              <a:rPr lang="en-US" i="1" baseline="-25000" dirty="0">
                <a:solidFill>
                  <a:schemeClr val="accent2">
                    <a:lumMod val="75000"/>
                  </a:schemeClr>
                </a:solidFill>
              </a:rPr>
              <a:t>’</a:t>
            </a:r>
            <a:r>
              <a:rPr lang="en-US" baseline="-25000" dirty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)</a:t>
            </a:r>
            <a:r>
              <a:rPr lang="en-US" i="1" baseline="-25000" dirty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, </a:t>
            </a:r>
            <a:r>
              <a:rPr lang="en-US" i="1" baseline="-25000" dirty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B’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dirty="0" smtClean="0">
                <a:sym typeface="Symbol"/>
              </a:rPr>
              <a:t></a:t>
            </a:r>
            <a:r>
              <a:rPr lang="en-US" i="1" dirty="0" smtClean="0">
                <a:sym typeface="Symbol"/>
              </a:rPr>
              <a:t>   B </a:t>
            </a:r>
            <a:r>
              <a:rPr lang="en-US" dirty="0" smtClean="0">
                <a:sym typeface="Symbol"/>
              </a:rPr>
              <a:t></a:t>
            </a:r>
            <a:r>
              <a:rPr lang="en-US" i="1" baseline="-25000" dirty="0" err="1">
                <a:latin typeface="Symbol" pitchFamily="18" charset="2"/>
              </a:rPr>
              <a:t>l,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>
                <a:sym typeface="Symbol"/>
              </a:rPr>
              <a:t>B’ </a:t>
            </a:r>
            <a:r>
              <a:rPr lang="en-US" dirty="0">
                <a:sym typeface="Symbol"/>
              </a:rPr>
              <a:t></a:t>
            </a:r>
            <a:r>
              <a:rPr lang="en-US" i="1" dirty="0">
                <a:sym typeface="Symbol"/>
              </a:rPr>
              <a:t> B </a:t>
            </a:r>
            <a:r>
              <a:rPr lang="en-US" dirty="0" smtClean="0">
                <a:sym typeface="Symbol"/>
              </a:rPr>
              <a:t></a:t>
            </a:r>
            <a:r>
              <a:rPr lang="en-US" i="1" baseline="-25000" dirty="0" err="1" smtClean="0">
                <a:latin typeface="Symbol" pitchFamily="18" charset="2"/>
              </a:rPr>
              <a:t>l,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>
                <a:sym typeface="Symbol"/>
              </a:rPr>
              <a:t>B’.</a:t>
            </a:r>
          </a:p>
        </p:txBody>
      </p:sp>
    </p:spTree>
    <p:extLst>
      <p:ext uri="{BB962C8B-B14F-4D97-AF65-F5344CB8AC3E}">
        <p14:creationId xmlns:p14="http://schemas.microsoft.com/office/powerpoint/2010/main" val="16356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Lexicographic Comparisons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36576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B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(</a:t>
            </a:r>
            <a:r>
              <a:rPr lang="en-US" sz="2800" i="1" baseline="-25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e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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’</a:t>
            </a:r>
            <a:r>
              <a:rPr lang="en-US" sz="2800" i="1" baseline="-25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e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) 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B’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</a:t>
            </a:r>
            <a:r>
              <a:rPr lang="en-US" sz="2800" dirty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 smtClean="0">
                <a:sym typeface="Symbol"/>
              </a:rPr>
              <a:t>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B’ </a:t>
            </a:r>
            <a:r>
              <a:rPr lang="en-US" sz="2800" dirty="0">
                <a:sym typeface="Symbol"/>
              </a:rPr>
              <a:t></a:t>
            </a:r>
            <a:r>
              <a:rPr lang="en-US" sz="2800" dirty="0" smtClean="0">
                <a:sym typeface="Symbol"/>
              </a:rPr>
              <a:t> (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 smtClean="0">
                <a:sym typeface="Symbol"/>
              </a:rPr>
              <a:t>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</a:t>
            </a:r>
            <a:r>
              <a:rPr lang="en-US" sz="2800" i="1" dirty="0" smtClean="0">
                <a:sym typeface="Symbol"/>
              </a:rPr>
              <a:t>’ </a:t>
            </a:r>
            <a:r>
              <a:rPr lang="en-US" sz="2800" dirty="0" smtClean="0">
                <a:sym typeface="Symbol"/>
              </a:rPr>
              <a:t> 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>
                <a:sym typeface="Symbol"/>
              </a:rPr>
              <a:t></a:t>
            </a:r>
            <a:r>
              <a:rPr lang="en-US" sz="2800" dirty="0" smtClean="0">
                <a:sym typeface="Symbol"/>
              </a:rPr>
              <a:t>’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B’</a:t>
            </a:r>
            <a:r>
              <a:rPr lang="en-US" sz="2800" dirty="0" smtClean="0">
                <a:sym typeface="Symbol"/>
              </a:rPr>
              <a:t>).</a:t>
            </a:r>
            <a:endParaRPr lang="en-US" sz="1800" i="1" dirty="0" smtClean="0">
              <a:sym typeface="Symbol"/>
            </a:endParaRPr>
          </a:p>
          <a:p>
            <a:pPr marL="0" indent="0">
              <a:buNone/>
              <a:defRPr/>
            </a:pPr>
            <a:endParaRPr lang="en-US" sz="1800" dirty="0" smtClean="0">
              <a:sym typeface="Symbol"/>
            </a:endParaRPr>
          </a:p>
          <a:p>
            <a:pPr marL="0" indent="0">
              <a:buNone/>
              <a:defRPr/>
            </a:pPr>
            <a:endParaRPr lang="en-US" sz="1800" dirty="0">
              <a:sym typeface="Symbol"/>
            </a:endParaRPr>
          </a:p>
          <a:p>
            <a:pPr marL="0" indent="0">
              <a:buNone/>
              <a:defRPr/>
            </a:pPr>
            <a:endParaRPr lang="en-US" sz="2800" dirty="0" smtClean="0">
              <a:sym typeface="Symbol"/>
            </a:endParaRPr>
          </a:p>
          <a:p>
            <a:pPr marL="0" indent="0">
              <a:buNone/>
              <a:defRPr/>
            </a:pPr>
            <a:endParaRPr lang="en-US" dirty="0" smtClean="0">
              <a:sym typeface="Symbol"/>
            </a:endParaRPr>
          </a:p>
          <a:p>
            <a:pPr marL="57150" indent="0">
              <a:buNone/>
              <a:defRPr/>
            </a:pPr>
            <a:endParaRPr lang="en-US" sz="3600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33738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Abbreviations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5720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             </a:t>
            </a:r>
            <a:r>
              <a:rPr lang="en-US" sz="4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   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</a:t>
            </a:r>
            <a:r>
              <a:rPr lang="en-US" sz="4000" baseline="-250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(</a:t>
            </a:r>
            <a:r>
              <a:rPr lang="en-US" sz="4000" i="1" baseline="-250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l </a:t>
            </a:r>
            <a:r>
              <a:rPr lang="en-US" sz="4000" baseline="-250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</a:t>
            </a:r>
            <a:r>
              <a:rPr lang="en-US" sz="4000" dirty="0">
                <a:sym typeface="Symbol"/>
              </a:rPr>
              <a:t> </a:t>
            </a:r>
            <a:r>
              <a:rPr lang="en-US" sz="4000" i="1" baseline="-250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l</a:t>
            </a:r>
            <a:r>
              <a:rPr lang="en-US" sz="4000" baseline="-250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)</a:t>
            </a:r>
            <a:r>
              <a:rPr lang="en-US" sz="4000" i="1" baseline="-250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, </a:t>
            </a:r>
            <a:r>
              <a:rPr lang="en-US" sz="4000" i="1" baseline="-25000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40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=</a:t>
            </a:r>
            <a:r>
              <a:rPr lang="en-US" sz="40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 </a:t>
            </a:r>
            <a:r>
              <a:rPr lang="en-US" sz="4000" dirty="0" smtClean="0">
                <a:cs typeface="Calibri"/>
                <a:sym typeface="Symbol"/>
              </a:rPr>
              <a:t></a:t>
            </a:r>
            <a:r>
              <a:rPr lang="en-US" sz="4000" i="1" baseline="-25000" dirty="0" smtClean="0">
                <a:latin typeface="Symbol" pitchFamily="18" charset="2"/>
              </a:rPr>
              <a:t>l, </a:t>
            </a:r>
            <a:r>
              <a:rPr lang="en-US" sz="4000" i="1" baseline="-25000" dirty="0" smtClean="0"/>
              <a:t>e</a:t>
            </a:r>
            <a:r>
              <a:rPr lang="en-US" sz="4000" dirty="0" smtClean="0"/>
              <a:t> </a:t>
            </a:r>
            <a:r>
              <a:rPr lang="en-US" sz="4000" dirty="0">
                <a:sym typeface="Symbol"/>
              </a:rPr>
              <a:t> </a:t>
            </a:r>
            <a:r>
              <a:rPr lang="en-US" sz="4000" dirty="0" smtClean="0">
                <a:cs typeface="Calibri"/>
                <a:sym typeface="Symbol"/>
              </a:rPr>
              <a:t></a:t>
            </a:r>
            <a:r>
              <a:rPr lang="en-US" sz="4000" i="1" baseline="-25000" dirty="0" smtClean="0">
                <a:latin typeface="Symbol" pitchFamily="18" charset="2"/>
              </a:rPr>
              <a:t>l, </a:t>
            </a:r>
            <a:r>
              <a:rPr lang="en-US" sz="4000" i="1" baseline="-25000" dirty="0" smtClean="0"/>
              <a:t>e </a:t>
            </a:r>
            <a:r>
              <a:rPr lang="en-US" sz="4000" dirty="0">
                <a:sym typeface="Symbol"/>
              </a:rPr>
              <a:t>;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sym typeface="Symbol"/>
            </a:endParaRPr>
          </a:p>
          <a:p>
            <a:pPr marL="0" indent="0">
              <a:buNone/>
              <a:defRPr/>
            </a:pP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                  </a:t>
            </a:r>
            <a:r>
              <a:rPr lang="en-US" sz="4000" baseline="-250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(</a:t>
            </a:r>
            <a:r>
              <a:rPr lang="en-US" sz="4000" i="1" baseline="-25000" dirty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l </a:t>
            </a:r>
            <a:r>
              <a:rPr lang="en-US" sz="4000" baseline="-250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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4000" i="1" baseline="-250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l</a:t>
            </a:r>
            <a:r>
              <a:rPr lang="en-US" sz="4000" i="1" baseline="-25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’</a:t>
            </a:r>
            <a:r>
              <a:rPr lang="en-US" sz="4000" baseline="-250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)</a:t>
            </a:r>
            <a:r>
              <a:rPr lang="en-US" sz="4000" i="1" baseline="-250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, </a:t>
            </a:r>
            <a:r>
              <a:rPr lang="en-US" sz="4000" i="1" baseline="-25000" dirty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4000" dirty="0" smtClean="0">
                <a:sym typeface="Symbol"/>
              </a:rPr>
              <a:t>=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4000" dirty="0">
                <a:sym typeface="Symbol"/>
              </a:rPr>
              <a:t> </a:t>
            </a:r>
            <a:r>
              <a:rPr lang="en-US" sz="4000" dirty="0" smtClean="0">
                <a:cs typeface="Calibri"/>
                <a:sym typeface="Symbol"/>
              </a:rPr>
              <a:t></a:t>
            </a:r>
            <a:r>
              <a:rPr lang="en-US" sz="4000" i="1" baseline="-25000" dirty="0">
                <a:latin typeface="Symbol" pitchFamily="18" charset="2"/>
              </a:rPr>
              <a:t>l, </a:t>
            </a:r>
            <a:r>
              <a:rPr lang="en-US" sz="4000" i="1" baseline="-25000" dirty="0"/>
              <a:t>e</a:t>
            </a:r>
            <a:r>
              <a:rPr lang="en-US" sz="4000" dirty="0"/>
              <a:t> </a:t>
            </a:r>
            <a:r>
              <a:rPr lang="en-US" sz="4000" dirty="0">
                <a:sym typeface="Symbol"/>
              </a:rPr>
              <a:t> </a:t>
            </a:r>
            <a:r>
              <a:rPr lang="en-US" sz="4000" dirty="0">
                <a:cs typeface="Calibri"/>
                <a:sym typeface="Symbol"/>
              </a:rPr>
              <a:t></a:t>
            </a:r>
            <a:r>
              <a:rPr lang="en-US" sz="4000" i="1" baseline="-25000" dirty="0" smtClean="0">
                <a:latin typeface="Symbol" pitchFamily="18" charset="2"/>
              </a:rPr>
              <a:t>l</a:t>
            </a:r>
            <a:r>
              <a:rPr lang="en-US" sz="4000" i="1" baseline="-25000" dirty="0" smtClean="0">
                <a:latin typeface="+mj-lt"/>
              </a:rPr>
              <a:t>’</a:t>
            </a:r>
            <a:r>
              <a:rPr lang="en-US" sz="4000" i="1" baseline="-25000" dirty="0" smtClean="0">
                <a:latin typeface="Symbol" pitchFamily="18" charset="2"/>
              </a:rPr>
              <a:t>, </a:t>
            </a:r>
            <a:r>
              <a:rPr lang="en-US" sz="4000" i="1" baseline="-25000" dirty="0" smtClean="0"/>
              <a:t>e</a:t>
            </a:r>
            <a:r>
              <a:rPr lang="en-US" sz="4000" i="1" dirty="0" smtClean="0">
                <a:sym typeface="Symbol"/>
              </a:rPr>
              <a:t> </a:t>
            </a:r>
            <a:r>
              <a:rPr lang="en-US" sz="4000" dirty="0" smtClean="0">
                <a:sym typeface="Symbol"/>
              </a:rPr>
              <a:t>.</a:t>
            </a:r>
          </a:p>
          <a:p>
            <a:pPr marL="0" indent="0">
              <a:buNone/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          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949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62300" y="4210050"/>
            <a:ext cx="2743200" cy="2590800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Possible Worlds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800" dirty="0"/>
              <a:t> </a:t>
            </a:r>
            <a:endParaRPr lang="en-US" sz="2800" dirty="0" smtClean="0"/>
          </a:p>
        </p:txBody>
      </p:sp>
      <p:sp>
        <p:nvSpPr>
          <p:cNvPr id="25" name="Rectangle 24"/>
          <p:cNvSpPr/>
          <p:nvPr/>
        </p:nvSpPr>
        <p:spPr>
          <a:xfrm>
            <a:off x="3162300" y="4210050"/>
            <a:ext cx="2743200" cy="2590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 Box 198"/>
          <p:cNvSpPr txBox="1">
            <a:spLocks noChangeArrowheads="1"/>
          </p:cNvSpPr>
          <p:nvPr/>
        </p:nvSpPr>
        <p:spPr bwMode="auto">
          <a:xfrm>
            <a:off x="3145029" y="3502164"/>
            <a:ext cx="59503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3600" dirty="0" smtClean="0">
                <a:latin typeface="+mj-lt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411505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Lexicographic Comparisons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36576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B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(</a:t>
            </a:r>
            <a:r>
              <a:rPr lang="en-US" sz="2800" i="1" baseline="-25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e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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’</a:t>
            </a:r>
            <a:r>
              <a:rPr lang="en-US" sz="2800" i="1" baseline="-25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e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) 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B’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</a:t>
            </a:r>
            <a:r>
              <a:rPr lang="en-US" sz="2800" dirty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 smtClean="0">
                <a:sym typeface="Symbol"/>
              </a:rPr>
              <a:t>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B’ </a:t>
            </a:r>
            <a:r>
              <a:rPr lang="en-US" sz="2800" dirty="0">
                <a:sym typeface="Symbol"/>
              </a:rPr>
              <a:t></a:t>
            </a:r>
            <a:r>
              <a:rPr lang="en-US" sz="2800" dirty="0" smtClean="0">
                <a:sym typeface="Symbol"/>
              </a:rPr>
              <a:t> (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 smtClean="0">
                <a:sym typeface="Symbol"/>
              </a:rPr>
              <a:t>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</a:t>
            </a:r>
            <a:r>
              <a:rPr lang="en-US" sz="2800" i="1" dirty="0" smtClean="0">
                <a:sym typeface="Symbol"/>
              </a:rPr>
              <a:t>’ </a:t>
            </a:r>
            <a:r>
              <a:rPr lang="en-US" sz="2800" dirty="0" smtClean="0">
                <a:sym typeface="Symbol"/>
              </a:rPr>
              <a:t> 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>
                <a:sym typeface="Symbol"/>
              </a:rPr>
              <a:t></a:t>
            </a:r>
            <a:r>
              <a:rPr lang="en-US" sz="2800" dirty="0" smtClean="0">
                <a:sym typeface="Symbol"/>
              </a:rPr>
              <a:t>’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B’</a:t>
            </a:r>
            <a:r>
              <a:rPr lang="en-US" sz="2800" dirty="0" smtClean="0">
                <a:sym typeface="Symbol"/>
              </a:rPr>
              <a:t>).</a:t>
            </a:r>
          </a:p>
          <a:p>
            <a:pPr marL="0" indent="0">
              <a:buNone/>
              <a:defRPr/>
            </a:pPr>
            <a:endParaRPr lang="en-US" sz="2800" dirty="0" smtClean="0">
              <a:sym typeface="Symbol"/>
            </a:endParaRPr>
          </a:p>
          <a:p>
            <a:pPr marL="0" indent="0">
              <a:buNone/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Prop.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 </a:t>
            </a:r>
            <a:r>
              <a:rPr lang="en-US" sz="2800" dirty="0">
                <a:sym typeface="Symbol"/>
              </a:rPr>
              <a:t>(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/>
              <a:t>  </a:t>
            </a:r>
            <a:r>
              <a:rPr lang="en-US" sz="2800" dirty="0">
                <a:sym typeface="Symbol"/>
              </a:rPr>
              <a:t></a:t>
            </a:r>
            <a:r>
              <a:rPr lang="en-US" sz="2800" dirty="0"/>
              <a:t>  </a:t>
            </a:r>
            <a:r>
              <a:rPr lang="en-US" sz="2800" dirty="0">
                <a:sym typeface="Symbol"/>
              </a:rPr>
              <a:t>’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>
                <a:sym typeface="Symbol"/>
              </a:rPr>
              <a:t>) </a:t>
            </a:r>
            <a:r>
              <a:rPr lang="en-US" sz="2800" i="1" dirty="0">
                <a:sym typeface="Symbol"/>
              </a:rPr>
              <a:t>B’</a:t>
            </a:r>
            <a:r>
              <a:rPr lang="en-US" sz="2800" dirty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</a:t>
            </a:r>
            <a:r>
              <a:rPr lang="en-US" sz="2800" i="1" dirty="0">
                <a:sym typeface="Symbol"/>
              </a:rPr>
              <a:t> B </a:t>
            </a:r>
            <a:r>
              <a:rPr lang="en-US" sz="2800" dirty="0" smtClean="0">
                <a:sym typeface="Symbol"/>
              </a:rPr>
              <a:t>&gt;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B’ </a:t>
            </a:r>
            <a:r>
              <a:rPr lang="en-US" sz="2800" dirty="0">
                <a:sym typeface="Symbol"/>
              </a:rPr>
              <a:t>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>
                <a:sym typeface="Symbol"/>
              </a:rPr>
              <a:t>(</a:t>
            </a:r>
            <a:r>
              <a:rPr lang="en-US" sz="2800" i="1" dirty="0">
                <a:sym typeface="Symbol"/>
              </a:rPr>
              <a:t>B </a:t>
            </a:r>
            <a:r>
              <a:rPr lang="en-US" sz="2800" dirty="0">
                <a:sym typeface="Symbol"/>
              </a:rPr>
              <a:t>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B’ </a:t>
            </a:r>
            <a:r>
              <a:rPr lang="en-US" sz="2800" dirty="0">
                <a:sym typeface="Symbol"/>
              </a:rPr>
              <a:t>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 </a:t>
            </a:r>
            <a:r>
              <a:rPr lang="en-US" sz="2800" dirty="0">
                <a:sym typeface="Symbol"/>
              </a:rPr>
              <a:t>’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</a:t>
            </a:r>
            <a:r>
              <a:rPr lang="en-US" sz="2800" i="1" dirty="0" smtClean="0">
                <a:sym typeface="Symbol"/>
              </a:rPr>
              <a:t>’</a:t>
            </a:r>
            <a:r>
              <a:rPr lang="en-US" sz="2800" dirty="0" smtClean="0">
                <a:sym typeface="Symbol"/>
              </a:rPr>
              <a:t>).</a:t>
            </a:r>
            <a:endParaRPr lang="en-US" sz="1800" i="1" dirty="0">
              <a:sym typeface="Symbol"/>
            </a:endParaRPr>
          </a:p>
          <a:p>
            <a:pPr marL="0" indent="0">
              <a:buNone/>
              <a:defRPr/>
            </a:pPr>
            <a:endParaRPr lang="en-US" sz="1800" i="1" dirty="0" smtClean="0">
              <a:sym typeface="Symbol"/>
            </a:endParaRPr>
          </a:p>
          <a:p>
            <a:pPr marL="0" indent="0">
              <a:buNone/>
              <a:defRPr/>
            </a:pPr>
            <a:endParaRPr lang="en-US" sz="1800" dirty="0" smtClean="0">
              <a:sym typeface="Symbol"/>
            </a:endParaRPr>
          </a:p>
          <a:p>
            <a:pPr marL="0" indent="0">
              <a:buNone/>
              <a:defRPr/>
            </a:pPr>
            <a:endParaRPr lang="en-US" sz="1800" dirty="0">
              <a:sym typeface="Symbol"/>
            </a:endParaRPr>
          </a:p>
          <a:p>
            <a:pPr marL="0" indent="0">
              <a:buNone/>
              <a:defRPr/>
            </a:pPr>
            <a:endParaRPr lang="en-US" sz="2800" dirty="0" smtClean="0">
              <a:sym typeface="Symbol"/>
            </a:endParaRPr>
          </a:p>
          <a:p>
            <a:pPr marL="0" indent="0">
              <a:buNone/>
              <a:defRPr/>
            </a:pPr>
            <a:endParaRPr lang="en-US" dirty="0" smtClean="0">
              <a:sym typeface="Symbol"/>
            </a:endParaRPr>
          </a:p>
          <a:p>
            <a:pPr marL="57150" indent="0">
              <a:buNone/>
              <a:defRPr/>
            </a:pPr>
            <a:endParaRPr lang="en-US" sz="3600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439865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Lexicographic Comparisons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36576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B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(</a:t>
            </a:r>
            <a:r>
              <a:rPr lang="en-US" sz="2800" i="1" baseline="-25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e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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’</a:t>
            </a:r>
            <a:r>
              <a:rPr lang="en-US" sz="2800" i="1" baseline="-25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e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) 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B’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</a:t>
            </a:r>
            <a:r>
              <a:rPr lang="en-US" sz="2800" dirty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 smtClean="0">
                <a:sym typeface="Symbol"/>
              </a:rPr>
              <a:t>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B’ </a:t>
            </a:r>
            <a:r>
              <a:rPr lang="en-US" sz="2800" dirty="0">
                <a:sym typeface="Symbol"/>
              </a:rPr>
              <a:t></a:t>
            </a:r>
            <a:r>
              <a:rPr lang="en-US" sz="2800" dirty="0" smtClean="0">
                <a:sym typeface="Symbol"/>
              </a:rPr>
              <a:t> (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 smtClean="0">
                <a:sym typeface="Symbol"/>
              </a:rPr>
              <a:t>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</a:t>
            </a:r>
            <a:r>
              <a:rPr lang="en-US" sz="2800" i="1" dirty="0" smtClean="0">
                <a:sym typeface="Symbol"/>
              </a:rPr>
              <a:t>’ </a:t>
            </a:r>
            <a:r>
              <a:rPr lang="en-US" sz="2800" dirty="0" smtClean="0">
                <a:sym typeface="Symbol"/>
              </a:rPr>
              <a:t> 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>
                <a:sym typeface="Symbol"/>
              </a:rPr>
              <a:t></a:t>
            </a:r>
            <a:r>
              <a:rPr lang="en-US" sz="2800" dirty="0" smtClean="0">
                <a:sym typeface="Symbol"/>
              </a:rPr>
              <a:t>’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B’</a:t>
            </a:r>
            <a:r>
              <a:rPr lang="en-US" sz="2800" dirty="0" smtClean="0">
                <a:sym typeface="Symbol"/>
              </a:rPr>
              <a:t>).</a:t>
            </a:r>
          </a:p>
          <a:p>
            <a:pPr marL="0" indent="0">
              <a:buNone/>
              <a:defRPr/>
            </a:pPr>
            <a:endParaRPr lang="en-US" sz="2800" dirty="0" smtClean="0">
              <a:sym typeface="Symbol"/>
            </a:endParaRPr>
          </a:p>
          <a:p>
            <a:pPr marL="0" indent="0">
              <a:buNone/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Prop.</a:t>
            </a:r>
            <a:r>
              <a:rPr lang="en-US" sz="2800" dirty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 </a:t>
            </a:r>
            <a:r>
              <a:rPr lang="en-US" sz="2800" dirty="0">
                <a:sym typeface="Symbol"/>
              </a:rPr>
              <a:t>(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/>
              <a:t>  </a:t>
            </a:r>
            <a:r>
              <a:rPr lang="en-US" sz="2800" dirty="0">
                <a:sym typeface="Symbol"/>
              </a:rPr>
              <a:t></a:t>
            </a:r>
            <a:r>
              <a:rPr lang="en-US" sz="2800" dirty="0"/>
              <a:t>  </a:t>
            </a:r>
            <a:r>
              <a:rPr lang="en-US" sz="2800" dirty="0">
                <a:sym typeface="Symbol"/>
              </a:rPr>
              <a:t>’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>
                <a:sym typeface="Symbol"/>
              </a:rPr>
              <a:t>) </a:t>
            </a:r>
            <a:r>
              <a:rPr lang="en-US" sz="2800" i="1" dirty="0">
                <a:sym typeface="Symbol"/>
              </a:rPr>
              <a:t>B’</a:t>
            </a:r>
            <a:r>
              <a:rPr lang="en-US" sz="2800" dirty="0">
                <a:sym typeface="Symbol"/>
              </a:rPr>
              <a:t> </a:t>
            </a:r>
            <a:r>
              <a:rPr lang="en-US" sz="2800" i="1" dirty="0">
                <a:sym typeface="Symbol"/>
              </a:rPr>
              <a:t> B </a:t>
            </a:r>
            <a:r>
              <a:rPr lang="en-US" sz="2800" dirty="0">
                <a:sym typeface="Symbol"/>
              </a:rPr>
              <a:t>&gt;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B’ </a:t>
            </a:r>
            <a:r>
              <a:rPr lang="en-US" sz="2800" dirty="0">
                <a:sym typeface="Symbol"/>
              </a:rPr>
              <a:t> (</a:t>
            </a:r>
            <a:r>
              <a:rPr lang="en-US" sz="2800" i="1" dirty="0">
                <a:sym typeface="Symbol"/>
              </a:rPr>
              <a:t>B </a:t>
            </a:r>
            <a:r>
              <a:rPr lang="en-US" sz="2800" dirty="0">
                <a:sym typeface="Symbol"/>
              </a:rPr>
              <a:t>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B’ </a:t>
            </a:r>
            <a:r>
              <a:rPr lang="en-US" sz="2800" dirty="0">
                <a:sym typeface="Symbol"/>
              </a:rPr>
              <a:t> </a:t>
            </a:r>
            <a:r>
              <a:rPr lang="en-US" sz="2800" i="1" dirty="0">
                <a:sym typeface="Symbol"/>
              </a:rPr>
              <a:t>B </a:t>
            </a:r>
            <a:r>
              <a:rPr lang="en-US" sz="2800" dirty="0">
                <a:sym typeface="Symbol"/>
              </a:rPr>
              <a:t>’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B’</a:t>
            </a:r>
            <a:r>
              <a:rPr lang="en-US" sz="2800" dirty="0">
                <a:sym typeface="Symbol"/>
              </a:rPr>
              <a:t>).</a:t>
            </a:r>
            <a:endParaRPr lang="en-US" sz="1800" i="1" dirty="0">
              <a:sym typeface="Symbol"/>
            </a:endParaRPr>
          </a:p>
          <a:p>
            <a:pPr marL="0" indent="0">
              <a:buNone/>
              <a:defRPr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Proof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of . </a:t>
            </a:r>
            <a:r>
              <a:rPr lang="en-US" sz="1800" dirty="0">
                <a:sym typeface="Symbol"/>
              </a:rPr>
              <a:t> </a:t>
            </a:r>
            <a:r>
              <a:rPr lang="en-US" sz="1800" dirty="0" smtClean="0">
                <a:sym typeface="Symbol"/>
              </a:rPr>
              <a:t> </a:t>
            </a:r>
          </a:p>
          <a:p>
            <a:pPr>
              <a:buFont typeface="+mj-lt"/>
              <a:buAutoNum type="arabicPeriod"/>
              <a:defRPr/>
            </a:pPr>
            <a:r>
              <a:rPr lang="en-US" sz="1800" dirty="0" smtClean="0">
                <a:sym typeface="Symbol"/>
              </a:rPr>
              <a:t>Suppose </a:t>
            </a:r>
            <a:r>
              <a:rPr lang="en-US" sz="1800" i="1" dirty="0">
                <a:sym typeface="Symbol"/>
              </a:rPr>
              <a:t>B </a:t>
            </a:r>
            <a:r>
              <a:rPr lang="en-US" sz="1800" dirty="0">
                <a:sym typeface="Symbol"/>
              </a:rPr>
              <a:t></a:t>
            </a:r>
            <a:r>
              <a:rPr lang="en-US" sz="1800" i="1" baseline="-25000" dirty="0">
                <a:sym typeface="Symbol"/>
              </a:rPr>
              <a:t>e</a:t>
            </a:r>
            <a:r>
              <a:rPr lang="en-US" sz="1800" dirty="0">
                <a:sym typeface="Symbol"/>
              </a:rPr>
              <a:t> </a:t>
            </a:r>
            <a:r>
              <a:rPr lang="en-US" sz="1800" i="1" dirty="0">
                <a:sym typeface="Symbol"/>
              </a:rPr>
              <a:t>B’ </a:t>
            </a:r>
            <a:r>
              <a:rPr lang="en-US" sz="1800" dirty="0">
                <a:sym typeface="Symbol"/>
              </a:rPr>
              <a:t> (</a:t>
            </a:r>
            <a:r>
              <a:rPr lang="en-US" sz="1800" i="1" dirty="0">
                <a:sym typeface="Symbol"/>
              </a:rPr>
              <a:t>B </a:t>
            </a:r>
            <a:r>
              <a:rPr lang="en-US" sz="1800" dirty="0">
                <a:sym typeface="Symbol"/>
              </a:rPr>
              <a:t></a:t>
            </a:r>
            <a:r>
              <a:rPr lang="en-US" sz="1800" i="1" baseline="-25000" dirty="0">
                <a:sym typeface="Symbol"/>
              </a:rPr>
              <a:t>e</a:t>
            </a:r>
            <a:r>
              <a:rPr lang="en-US" sz="1800" dirty="0">
                <a:sym typeface="Symbol"/>
              </a:rPr>
              <a:t> </a:t>
            </a:r>
            <a:r>
              <a:rPr lang="en-US" sz="1800" i="1" dirty="0">
                <a:sym typeface="Symbol"/>
              </a:rPr>
              <a:t>B’ </a:t>
            </a:r>
            <a:r>
              <a:rPr lang="en-US" sz="1800" dirty="0">
                <a:sym typeface="Symbol"/>
              </a:rPr>
              <a:t></a:t>
            </a:r>
            <a:r>
              <a:rPr lang="en-US" sz="1800" dirty="0" smtClean="0">
                <a:sym typeface="Symbol"/>
              </a:rPr>
              <a:t> </a:t>
            </a:r>
            <a:r>
              <a:rPr lang="en-US" sz="1800" i="1" dirty="0">
                <a:sym typeface="Symbol"/>
              </a:rPr>
              <a:t>B </a:t>
            </a:r>
            <a:r>
              <a:rPr lang="en-US" sz="1800" dirty="0">
                <a:sym typeface="Symbol"/>
              </a:rPr>
              <a:t>’</a:t>
            </a:r>
            <a:r>
              <a:rPr lang="en-US" sz="1800" i="1" baseline="-25000" dirty="0">
                <a:sym typeface="Symbol"/>
              </a:rPr>
              <a:t>e</a:t>
            </a:r>
            <a:r>
              <a:rPr lang="en-US" sz="1800" dirty="0">
                <a:sym typeface="Symbol"/>
              </a:rPr>
              <a:t> </a:t>
            </a:r>
            <a:r>
              <a:rPr lang="en-US" sz="1800" i="1" dirty="0">
                <a:sym typeface="Symbol"/>
              </a:rPr>
              <a:t>B</a:t>
            </a:r>
            <a:r>
              <a:rPr lang="en-US" sz="1800" i="1" dirty="0" smtClean="0">
                <a:sym typeface="Symbol"/>
              </a:rPr>
              <a:t>’</a:t>
            </a:r>
            <a:r>
              <a:rPr lang="en-US" sz="1800" dirty="0" smtClean="0">
                <a:sym typeface="Symbol"/>
              </a:rPr>
              <a:t>).</a:t>
            </a:r>
          </a:p>
          <a:p>
            <a:pPr>
              <a:buFont typeface="+mj-lt"/>
              <a:buAutoNum type="arabicPeriod"/>
              <a:defRPr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Case:</a:t>
            </a:r>
            <a:r>
              <a:rPr lang="en-US" sz="1800" dirty="0" smtClean="0">
                <a:sym typeface="Symbol"/>
              </a:rPr>
              <a:t> </a:t>
            </a:r>
            <a:r>
              <a:rPr lang="en-US" sz="1800" i="1" dirty="0" smtClean="0">
                <a:sym typeface="Symbol"/>
              </a:rPr>
              <a:t>B </a:t>
            </a:r>
            <a:r>
              <a:rPr lang="en-US" sz="1800" dirty="0">
                <a:sym typeface="Symbol"/>
              </a:rPr>
              <a:t>&gt;</a:t>
            </a:r>
            <a:r>
              <a:rPr lang="en-US" sz="1800" i="1" baseline="-25000" dirty="0">
                <a:sym typeface="Symbol"/>
              </a:rPr>
              <a:t>e</a:t>
            </a:r>
            <a:r>
              <a:rPr lang="en-US" sz="1800" dirty="0">
                <a:sym typeface="Symbol"/>
              </a:rPr>
              <a:t> </a:t>
            </a:r>
            <a:r>
              <a:rPr lang="en-US" sz="1800" i="1" dirty="0">
                <a:sym typeface="Symbol"/>
              </a:rPr>
              <a:t>B</a:t>
            </a:r>
            <a:r>
              <a:rPr lang="en-US" sz="1800" i="1" dirty="0" smtClean="0">
                <a:sym typeface="Symbol"/>
              </a:rPr>
              <a:t>’.  </a:t>
            </a:r>
          </a:p>
          <a:p>
            <a:pPr>
              <a:buFont typeface="+mj-lt"/>
              <a:buAutoNum type="arabicPeriod"/>
              <a:defRPr/>
            </a:pPr>
            <a:r>
              <a:rPr lang="en-US" sz="1800" dirty="0" smtClean="0">
                <a:sym typeface="Symbol"/>
              </a:rPr>
              <a:t>So </a:t>
            </a:r>
            <a:r>
              <a:rPr lang="en-US" sz="1800" i="1" dirty="0">
                <a:sym typeface="Symbol"/>
              </a:rPr>
              <a:t>B </a:t>
            </a:r>
            <a:r>
              <a:rPr lang="en-US" sz="1800" dirty="0">
                <a:sym typeface="Symbol"/>
              </a:rPr>
              <a:t></a:t>
            </a:r>
            <a:r>
              <a:rPr lang="en-US" sz="1800" i="1" baseline="-25000" dirty="0">
                <a:sym typeface="Symbol"/>
              </a:rPr>
              <a:t>e</a:t>
            </a:r>
            <a:r>
              <a:rPr lang="en-US" sz="1800" dirty="0">
                <a:sym typeface="Symbol"/>
              </a:rPr>
              <a:t> </a:t>
            </a:r>
            <a:r>
              <a:rPr lang="en-US" sz="1800" i="1" dirty="0">
                <a:sym typeface="Symbol"/>
              </a:rPr>
              <a:t>B</a:t>
            </a:r>
            <a:r>
              <a:rPr lang="en-US" sz="1800" i="1" dirty="0" smtClean="0">
                <a:sym typeface="Symbol"/>
              </a:rPr>
              <a:t>’</a:t>
            </a:r>
            <a:r>
              <a:rPr lang="en-US" sz="1800" i="1" dirty="0">
                <a:sym typeface="Symbol"/>
              </a:rPr>
              <a:t> </a:t>
            </a:r>
            <a:r>
              <a:rPr lang="en-US" sz="1800" i="1" dirty="0" smtClean="0">
                <a:sym typeface="Symbol"/>
              </a:rPr>
              <a:t>, 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1,2.  </a:t>
            </a:r>
          </a:p>
          <a:p>
            <a:pPr>
              <a:buFont typeface="+mj-lt"/>
              <a:buAutoNum type="arabicPeriod"/>
              <a:defRPr/>
            </a:pPr>
            <a:r>
              <a:rPr lang="en-US" sz="1800" dirty="0" smtClean="0">
                <a:sym typeface="Symbol"/>
              </a:rPr>
              <a:t>So</a:t>
            </a:r>
            <a:r>
              <a:rPr lang="en-US" sz="1800" i="1" dirty="0" smtClean="0">
                <a:sym typeface="Symbol"/>
              </a:rPr>
              <a:t> </a:t>
            </a:r>
            <a:r>
              <a:rPr lang="en-US" sz="1800" i="1" dirty="0">
                <a:sym typeface="Symbol"/>
              </a:rPr>
              <a:t>B </a:t>
            </a:r>
            <a:r>
              <a:rPr lang="en-US" sz="1800" dirty="0">
                <a:sym typeface="Symbol"/>
              </a:rPr>
              <a:t>’</a:t>
            </a:r>
            <a:r>
              <a:rPr lang="en-US" sz="1800" i="1" baseline="-25000" dirty="0">
                <a:sym typeface="Symbol"/>
              </a:rPr>
              <a:t>e</a:t>
            </a:r>
            <a:r>
              <a:rPr lang="en-US" sz="1800" dirty="0">
                <a:sym typeface="Symbol"/>
              </a:rPr>
              <a:t> </a:t>
            </a:r>
            <a:r>
              <a:rPr lang="en-US" sz="1800" i="1" dirty="0">
                <a:sym typeface="Symbol"/>
              </a:rPr>
              <a:t>B</a:t>
            </a:r>
            <a:r>
              <a:rPr lang="en-US" sz="1800" i="1" dirty="0" smtClean="0">
                <a:sym typeface="Symbol"/>
              </a:rPr>
              <a:t>’ , 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1,3.  </a:t>
            </a:r>
          </a:p>
          <a:p>
            <a:pPr>
              <a:buFont typeface="+mj-lt"/>
              <a:buAutoNum type="arabicPeriod"/>
              <a:defRPr/>
            </a:pPr>
            <a:r>
              <a:rPr lang="en-US" sz="1800" dirty="0" smtClean="0">
                <a:sym typeface="Symbol"/>
              </a:rPr>
              <a:t>So</a:t>
            </a:r>
            <a:r>
              <a:rPr lang="en-US" sz="1800" i="1" dirty="0" smtClean="0">
                <a:sym typeface="Symbol"/>
              </a:rPr>
              <a:t> B </a:t>
            </a:r>
            <a:r>
              <a:rPr lang="en-US" sz="1800" dirty="0">
                <a:sym typeface="Symbol"/>
              </a:rPr>
              <a:t>&gt;</a:t>
            </a:r>
            <a:r>
              <a:rPr lang="en-US" sz="1800" i="1" baseline="-25000" dirty="0">
                <a:sym typeface="Symbol"/>
              </a:rPr>
              <a:t>e</a:t>
            </a:r>
            <a:r>
              <a:rPr lang="en-US" sz="1800" dirty="0">
                <a:sym typeface="Symbol"/>
              </a:rPr>
              <a:t> </a:t>
            </a:r>
            <a:r>
              <a:rPr lang="en-US" sz="1800" i="1" dirty="0">
                <a:sym typeface="Symbol"/>
              </a:rPr>
              <a:t>B’ </a:t>
            </a:r>
            <a:r>
              <a:rPr lang="en-US" sz="1800" dirty="0">
                <a:sym typeface="Symbol"/>
              </a:rPr>
              <a:t> (</a:t>
            </a:r>
            <a:r>
              <a:rPr lang="en-US" sz="1800" i="1" dirty="0">
                <a:sym typeface="Symbol"/>
              </a:rPr>
              <a:t>B </a:t>
            </a:r>
            <a:r>
              <a:rPr lang="en-US" sz="1800" dirty="0">
                <a:sym typeface="Symbol"/>
              </a:rPr>
              <a:t></a:t>
            </a:r>
            <a:r>
              <a:rPr lang="en-US" sz="1800" i="1" baseline="-25000" dirty="0">
                <a:sym typeface="Symbol"/>
              </a:rPr>
              <a:t>e</a:t>
            </a:r>
            <a:r>
              <a:rPr lang="en-US" sz="1800" dirty="0">
                <a:sym typeface="Symbol"/>
              </a:rPr>
              <a:t> </a:t>
            </a:r>
            <a:r>
              <a:rPr lang="en-US" sz="1800" i="1" dirty="0">
                <a:sym typeface="Symbol"/>
              </a:rPr>
              <a:t>B’ </a:t>
            </a:r>
            <a:r>
              <a:rPr lang="en-US" sz="1800" dirty="0">
                <a:sym typeface="Symbol"/>
              </a:rPr>
              <a:t> </a:t>
            </a:r>
            <a:r>
              <a:rPr lang="en-US" sz="1800" i="1" dirty="0">
                <a:sym typeface="Symbol"/>
              </a:rPr>
              <a:t>B </a:t>
            </a:r>
            <a:r>
              <a:rPr lang="en-US" sz="1800" dirty="0">
                <a:sym typeface="Symbol"/>
              </a:rPr>
              <a:t>’</a:t>
            </a:r>
            <a:r>
              <a:rPr lang="en-US" sz="1800" i="1" baseline="-25000" dirty="0">
                <a:sym typeface="Symbol"/>
              </a:rPr>
              <a:t>e</a:t>
            </a:r>
            <a:r>
              <a:rPr lang="en-US" sz="1800" dirty="0">
                <a:sym typeface="Symbol"/>
              </a:rPr>
              <a:t> </a:t>
            </a:r>
            <a:r>
              <a:rPr lang="en-US" sz="1800" i="1" dirty="0">
                <a:sym typeface="Symbol"/>
              </a:rPr>
              <a:t>B</a:t>
            </a:r>
            <a:r>
              <a:rPr lang="en-US" sz="1800" i="1" dirty="0" smtClean="0">
                <a:sym typeface="Symbol"/>
              </a:rPr>
              <a:t>’</a:t>
            </a:r>
            <a:r>
              <a:rPr lang="en-US" sz="1800" dirty="0" smtClean="0">
                <a:sym typeface="Symbol"/>
              </a:rPr>
              <a:t>) .</a:t>
            </a:r>
            <a:endParaRPr lang="en-US" sz="1800" i="1" dirty="0" smtClean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Case:</a:t>
            </a:r>
            <a:r>
              <a:rPr lang="en-US" sz="1800" dirty="0">
                <a:sym typeface="Symbol"/>
              </a:rPr>
              <a:t> </a:t>
            </a:r>
            <a:r>
              <a:rPr lang="en-US" sz="1800" i="1" dirty="0" smtClean="0">
                <a:sym typeface="Symbol"/>
              </a:rPr>
              <a:t>B </a:t>
            </a:r>
            <a:r>
              <a:rPr lang="en-US" sz="1800" dirty="0">
                <a:sym typeface="Symbol"/>
              </a:rPr>
              <a:t>&gt;</a:t>
            </a:r>
            <a:r>
              <a:rPr lang="en-US" sz="1800" i="1" baseline="-25000" dirty="0">
                <a:sym typeface="Symbol"/>
              </a:rPr>
              <a:t>e</a:t>
            </a:r>
            <a:r>
              <a:rPr lang="en-US" sz="1800" dirty="0">
                <a:sym typeface="Symbol"/>
              </a:rPr>
              <a:t> </a:t>
            </a:r>
            <a:r>
              <a:rPr lang="en-US" sz="1800" i="1" dirty="0">
                <a:sym typeface="Symbol"/>
              </a:rPr>
              <a:t>B’.  </a:t>
            </a:r>
            <a:endParaRPr lang="en-US" sz="1800" i="1" dirty="0" smtClean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800" dirty="0">
                <a:sym typeface="Symbol"/>
              </a:rPr>
              <a:t>So</a:t>
            </a:r>
            <a:r>
              <a:rPr lang="en-US" sz="1800" i="1" dirty="0">
                <a:sym typeface="Symbol"/>
              </a:rPr>
              <a:t> B </a:t>
            </a:r>
            <a:r>
              <a:rPr lang="en-US" sz="1800" dirty="0">
                <a:sym typeface="Symbol"/>
              </a:rPr>
              <a:t>&gt;</a:t>
            </a:r>
            <a:r>
              <a:rPr lang="en-US" sz="1800" i="1" baseline="-25000" dirty="0">
                <a:sym typeface="Symbol"/>
              </a:rPr>
              <a:t>e</a:t>
            </a:r>
            <a:r>
              <a:rPr lang="en-US" sz="1800" dirty="0">
                <a:sym typeface="Symbol"/>
              </a:rPr>
              <a:t> </a:t>
            </a:r>
            <a:r>
              <a:rPr lang="en-US" sz="1800" i="1" dirty="0">
                <a:sym typeface="Symbol"/>
              </a:rPr>
              <a:t>B’ </a:t>
            </a:r>
            <a:r>
              <a:rPr lang="en-US" sz="1800" dirty="0">
                <a:sym typeface="Symbol"/>
              </a:rPr>
              <a:t> (</a:t>
            </a:r>
            <a:r>
              <a:rPr lang="en-US" sz="1800" i="1" dirty="0">
                <a:sym typeface="Symbol"/>
              </a:rPr>
              <a:t>B </a:t>
            </a:r>
            <a:r>
              <a:rPr lang="en-US" sz="1800" dirty="0">
                <a:sym typeface="Symbol"/>
              </a:rPr>
              <a:t></a:t>
            </a:r>
            <a:r>
              <a:rPr lang="en-US" sz="1800" i="1" baseline="-25000" dirty="0">
                <a:sym typeface="Symbol"/>
              </a:rPr>
              <a:t>e</a:t>
            </a:r>
            <a:r>
              <a:rPr lang="en-US" sz="1800" dirty="0">
                <a:sym typeface="Symbol"/>
              </a:rPr>
              <a:t> </a:t>
            </a:r>
            <a:r>
              <a:rPr lang="en-US" sz="1800" i="1" dirty="0">
                <a:sym typeface="Symbol"/>
              </a:rPr>
              <a:t>B’ </a:t>
            </a:r>
            <a:r>
              <a:rPr lang="en-US" sz="1800" dirty="0">
                <a:sym typeface="Symbol"/>
              </a:rPr>
              <a:t> </a:t>
            </a:r>
            <a:r>
              <a:rPr lang="en-US" sz="1800" i="1" dirty="0">
                <a:sym typeface="Symbol"/>
              </a:rPr>
              <a:t>B </a:t>
            </a:r>
            <a:r>
              <a:rPr lang="en-US" sz="1800" dirty="0">
                <a:sym typeface="Symbol"/>
              </a:rPr>
              <a:t>’</a:t>
            </a:r>
            <a:r>
              <a:rPr lang="en-US" sz="1800" i="1" baseline="-25000" dirty="0">
                <a:sym typeface="Symbol"/>
              </a:rPr>
              <a:t>e</a:t>
            </a:r>
            <a:r>
              <a:rPr lang="en-US" sz="1800" dirty="0">
                <a:sym typeface="Symbol"/>
              </a:rPr>
              <a:t> </a:t>
            </a:r>
            <a:r>
              <a:rPr lang="en-US" sz="1800" i="1" dirty="0">
                <a:sym typeface="Symbol"/>
              </a:rPr>
              <a:t>B’</a:t>
            </a:r>
            <a:r>
              <a:rPr lang="en-US" sz="1800" dirty="0">
                <a:sym typeface="Symbol"/>
              </a:rPr>
              <a:t>) .</a:t>
            </a:r>
            <a:endParaRPr lang="en-US" sz="1800" i="1" dirty="0">
              <a:sym typeface="Symbol"/>
            </a:endParaRPr>
          </a:p>
          <a:p>
            <a:pPr marL="0" indent="0">
              <a:buNone/>
              <a:defRPr/>
            </a:pPr>
            <a:endParaRPr lang="en-US" sz="1800" i="1" dirty="0">
              <a:sym typeface="Symbol"/>
            </a:endParaRPr>
          </a:p>
          <a:p>
            <a:pPr marL="0" indent="0">
              <a:buNone/>
              <a:defRPr/>
            </a:pPr>
            <a:endParaRPr lang="en-US" sz="1800" i="1" dirty="0" smtClean="0">
              <a:sym typeface="Symbol"/>
            </a:endParaRPr>
          </a:p>
          <a:p>
            <a:pPr marL="0" indent="0">
              <a:buNone/>
              <a:defRPr/>
            </a:pPr>
            <a:endParaRPr lang="en-US" sz="1800" dirty="0" smtClean="0">
              <a:sym typeface="Symbol"/>
            </a:endParaRPr>
          </a:p>
          <a:p>
            <a:pPr marL="0" indent="0">
              <a:buNone/>
              <a:defRPr/>
            </a:pPr>
            <a:endParaRPr lang="en-US" sz="1800" dirty="0">
              <a:sym typeface="Symbol"/>
            </a:endParaRPr>
          </a:p>
          <a:p>
            <a:pPr marL="0" indent="0">
              <a:buNone/>
              <a:defRPr/>
            </a:pPr>
            <a:endParaRPr lang="en-US" sz="2800" dirty="0" smtClean="0">
              <a:sym typeface="Symbol"/>
            </a:endParaRPr>
          </a:p>
          <a:p>
            <a:pPr marL="0" indent="0">
              <a:buNone/>
              <a:defRPr/>
            </a:pPr>
            <a:endParaRPr lang="en-US" dirty="0" smtClean="0">
              <a:sym typeface="Symbol"/>
            </a:endParaRPr>
          </a:p>
          <a:p>
            <a:pPr marL="57150" indent="0">
              <a:buNone/>
              <a:defRPr/>
            </a:pPr>
            <a:endParaRPr lang="en-US" sz="3600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520020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Lexicographic Comparisons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8768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B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(</a:t>
            </a:r>
            <a:r>
              <a:rPr lang="en-US" sz="2800" i="1" baseline="-25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e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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’</a:t>
            </a:r>
            <a:r>
              <a:rPr lang="en-US" sz="2800" i="1" baseline="-25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e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) 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B’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</a:t>
            </a:r>
            <a:r>
              <a:rPr lang="en-US" sz="2800" dirty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 smtClean="0">
                <a:sym typeface="Symbol"/>
              </a:rPr>
              <a:t>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B’ </a:t>
            </a:r>
            <a:r>
              <a:rPr lang="en-US" sz="2800" dirty="0">
                <a:sym typeface="Symbol"/>
              </a:rPr>
              <a:t></a:t>
            </a:r>
            <a:r>
              <a:rPr lang="en-US" sz="2800" dirty="0" smtClean="0">
                <a:sym typeface="Symbol"/>
              </a:rPr>
              <a:t> (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 smtClean="0">
                <a:sym typeface="Symbol"/>
              </a:rPr>
              <a:t>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</a:t>
            </a:r>
            <a:r>
              <a:rPr lang="en-US" sz="2800" i="1" dirty="0" smtClean="0">
                <a:sym typeface="Symbol"/>
              </a:rPr>
              <a:t>’ </a:t>
            </a:r>
            <a:r>
              <a:rPr lang="en-US" sz="2800" dirty="0" smtClean="0">
                <a:sym typeface="Symbol"/>
              </a:rPr>
              <a:t> 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>
                <a:sym typeface="Symbol"/>
              </a:rPr>
              <a:t></a:t>
            </a:r>
            <a:r>
              <a:rPr lang="en-US" sz="2800" dirty="0" smtClean="0">
                <a:sym typeface="Symbol"/>
              </a:rPr>
              <a:t>’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B’</a:t>
            </a:r>
            <a:r>
              <a:rPr lang="en-US" sz="2800" dirty="0" smtClean="0">
                <a:sym typeface="Symbol"/>
              </a:rPr>
              <a:t>).</a:t>
            </a:r>
          </a:p>
          <a:p>
            <a:pPr marL="0" indent="0">
              <a:buNone/>
              <a:defRPr/>
            </a:pPr>
            <a:endParaRPr lang="en-US" sz="2800" dirty="0" smtClean="0">
              <a:sym typeface="Symbol"/>
            </a:endParaRPr>
          </a:p>
          <a:p>
            <a:pPr marL="0" indent="0">
              <a:buNone/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Prop.</a:t>
            </a:r>
            <a:r>
              <a:rPr lang="en-US" sz="2800" dirty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 </a:t>
            </a:r>
            <a:r>
              <a:rPr lang="en-US" sz="2800" dirty="0">
                <a:sym typeface="Symbol"/>
              </a:rPr>
              <a:t>(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/>
              <a:t>  </a:t>
            </a:r>
            <a:r>
              <a:rPr lang="en-US" sz="2800" dirty="0">
                <a:sym typeface="Symbol"/>
              </a:rPr>
              <a:t></a:t>
            </a:r>
            <a:r>
              <a:rPr lang="en-US" sz="2800" dirty="0"/>
              <a:t>  </a:t>
            </a:r>
            <a:r>
              <a:rPr lang="en-US" sz="2800" dirty="0">
                <a:sym typeface="Symbol"/>
              </a:rPr>
              <a:t>’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>
                <a:sym typeface="Symbol"/>
              </a:rPr>
              <a:t>) </a:t>
            </a:r>
            <a:r>
              <a:rPr lang="en-US" sz="2800" i="1" dirty="0">
                <a:sym typeface="Symbol"/>
              </a:rPr>
              <a:t>B’</a:t>
            </a:r>
            <a:r>
              <a:rPr lang="en-US" sz="2800" dirty="0">
                <a:sym typeface="Symbol"/>
              </a:rPr>
              <a:t> </a:t>
            </a:r>
            <a:r>
              <a:rPr lang="en-US" sz="2800" i="1" dirty="0">
                <a:sym typeface="Symbol"/>
              </a:rPr>
              <a:t> B </a:t>
            </a:r>
            <a:r>
              <a:rPr lang="en-US" sz="2800" dirty="0">
                <a:sym typeface="Symbol"/>
              </a:rPr>
              <a:t>&gt;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B’ </a:t>
            </a:r>
            <a:r>
              <a:rPr lang="en-US" sz="2800" dirty="0">
                <a:sym typeface="Symbol"/>
              </a:rPr>
              <a:t> (</a:t>
            </a:r>
            <a:r>
              <a:rPr lang="en-US" sz="2800" i="1" dirty="0">
                <a:sym typeface="Symbol"/>
              </a:rPr>
              <a:t>B </a:t>
            </a:r>
            <a:r>
              <a:rPr lang="en-US" sz="2800" dirty="0">
                <a:sym typeface="Symbol"/>
              </a:rPr>
              <a:t>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B’ </a:t>
            </a:r>
            <a:r>
              <a:rPr lang="en-US" sz="2800" dirty="0">
                <a:sym typeface="Symbol"/>
              </a:rPr>
              <a:t> </a:t>
            </a:r>
            <a:r>
              <a:rPr lang="en-US" sz="2800" i="1" dirty="0">
                <a:sym typeface="Symbol"/>
              </a:rPr>
              <a:t>B </a:t>
            </a:r>
            <a:r>
              <a:rPr lang="en-US" sz="2800" dirty="0">
                <a:sym typeface="Symbol"/>
              </a:rPr>
              <a:t>’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B’</a:t>
            </a:r>
            <a:r>
              <a:rPr lang="en-US" sz="2800" dirty="0">
                <a:sym typeface="Symbol"/>
              </a:rPr>
              <a:t>).</a:t>
            </a:r>
            <a:endParaRPr lang="en-US" sz="1800" i="1" dirty="0">
              <a:sym typeface="Symbol"/>
            </a:endParaRPr>
          </a:p>
          <a:p>
            <a:pPr marL="0" indent="0">
              <a:buNone/>
              <a:defRPr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Proof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of . </a:t>
            </a:r>
            <a:endParaRPr lang="en-US" sz="1600" dirty="0" smtClean="0">
              <a:solidFill>
                <a:schemeClr val="accent2">
                  <a:lumMod val="75000"/>
                </a:schemeClr>
              </a:solidFill>
              <a:sym typeface="Symbol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ym typeface="Symbol"/>
              </a:rPr>
              <a:t>Suppose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&gt;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 (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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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’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</a:t>
            </a:r>
            <a:r>
              <a:rPr lang="en-US" sz="1600" i="1" dirty="0" smtClean="0">
                <a:sym typeface="Symbol"/>
              </a:rPr>
              <a:t>’</a:t>
            </a:r>
            <a:r>
              <a:rPr lang="en-US" sz="1600" dirty="0" smtClean="0">
                <a:sym typeface="Symbol"/>
              </a:rPr>
              <a:t>).</a:t>
            </a: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Case:</a:t>
            </a:r>
            <a:r>
              <a:rPr lang="en-US" sz="1600" dirty="0" smtClean="0">
                <a:sym typeface="Symbol"/>
              </a:rPr>
              <a:t> 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&gt;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</a:t>
            </a:r>
            <a:r>
              <a:rPr lang="en-US" sz="1600" i="1" dirty="0" smtClean="0">
                <a:sym typeface="Symbol"/>
              </a:rPr>
              <a:t>.  </a:t>
            </a: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ym typeface="Symbol"/>
              </a:rPr>
              <a:t>Then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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</a:t>
            </a:r>
            <a:r>
              <a:rPr lang="en-US" sz="1600" i="1" dirty="0" smtClean="0">
                <a:sym typeface="Symbol"/>
              </a:rPr>
              <a:t>’.</a:t>
            </a: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Suppose</a:t>
            </a:r>
            <a:r>
              <a:rPr lang="en-US" sz="1600" i="1" dirty="0" smtClean="0">
                <a:sym typeface="Symbol"/>
              </a:rPr>
              <a:t> B </a:t>
            </a:r>
            <a:r>
              <a:rPr lang="en-US" sz="1600" dirty="0">
                <a:sym typeface="Symbol"/>
              </a:rPr>
              <a:t>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</a:t>
            </a:r>
            <a:r>
              <a:rPr lang="en-US" sz="1600" i="1" dirty="0" smtClean="0">
                <a:sym typeface="Symbol"/>
              </a:rPr>
              <a:t>’.</a:t>
            </a: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ym typeface="Symbol"/>
              </a:rPr>
              <a:t>Contradiction, 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2,4.  </a:t>
            </a:r>
            <a:r>
              <a:rPr lang="en-US" sz="1600" i="1" dirty="0" smtClean="0">
                <a:sym typeface="Symbol"/>
              </a:rPr>
              <a:t> </a:t>
            </a:r>
            <a:endParaRPr lang="en-US" sz="1600" i="1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ym typeface="Symbol"/>
              </a:rPr>
              <a:t>So</a:t>
            </a:r>
            <a:r>
              <a:rPr lang="en-US" sz="1600" i="1" dirty="0" smtClean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’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</a:t>
            </a:r>
            <a:r>
              <a:rPr lang="en-US" sz="1600" i="1" dirty="0" smtClean="0">
                <a:sym typeface="Symbol"/>
              </a:rPr>
              <a:t>’.</a:t>
            </a: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ym typeface="Symbol"/>
              </a:rPr>
              <a:t>So (</a:t>
            </a:r>
            <a:r>
              <a:rPr lang="en-US" sz="1600" i="1" dirty="0" smtClean="0">
                <a:sym typeface="Symbol"/>
              </a:rPr>
              <a:t>B </a:t>
            </a:r>
            <a:r>
              <a:rPr lang="en-US" sz="1600" dirty="0">
                <a:sym typeface="Symbol"/>
              </a:rPr>
              <a:t>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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’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</a:t>
            </a:r>
            <a:r>
              <a:rPr lang="en-US" sz="1600" i="1" dirty="0" smtClean="0">
                <a:sym typeface="Symbol"/>
              </a:rPr>
              <a:t>’</a:t>
            </a:r>
            <a:r>
              <a:rPr lang="en-US" sz="1600" dirty="0" smtClean="0">
                <a:sym typeface="Symbol"/>
              </a:rPr>
              <a:t>),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 by 4,6</a:t>
            </a:r>
            <a:r>
              <a:rPr lang="en-US" sz="1600" dirty="0" smtClean="0">
                <a:sym typeface="Symbol"/>
              </a:rPr>
              <a:t>.</a:t>
            </a:r>
            <a:endParaRPr lang="en-US" sz="1600" i="1" dirty="0" smtClean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Case:</a:t>
            </a:r>
            <a:r>
              <a:rPr lang="en-US" sz="1600" dirty="0">
                <a:sym typeface="Symbol"/>
              </a:rPr>
              <a:t>  </a:t>
            </a:r>
            <a:r>
              <a:rPr lang="en-US" sz="1600" i="1" dirty="0" smtClean="0">
                <a:sym typeface="Symbol"/>
              </a:rPr>
              <a:t>B </a:t>
            </a:r>
            <a:r>
              <a:rPr lang="en-US" sz="1600" dirty="0">
                <a:sym typeface="Symbol"/>
              </a:rPr>
              <a:t>&gt;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</a:t>
            </a:r>
            <a:r>
              <a:rPr lang="en-US" sz="1600" i="1" dirty="0" smtClean="0">
                <a:sym typeface="Symbol"/>
              </a:rPr>
              <a:t>.  </a:t>
            </a: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ym typeface="Symbol"/>
              </a:rPr>
              <a:t>So</a:t>
            </a:r>
            <a:r>
              <a:rPr lang="en-US" sz="1600" i="1" dirty="0" smtClean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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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’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</a:t>
            </a:r>
            <a:r>
              <a:rPr lang="en-US" sz="1600" i="1" dirty="0" smtClean="0">
                <a:sym typeface="Symbol"/>
              </a:rPr>
              <a:t>’ , 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1</a:t>
            </a:r>
            <a:r>
              <a:rPr lang="en-US" sz="1600" dirty="0" smtClean="0">
                <a:sym typeface="Symbol"/>
              </a:rPr>
              <a:t>.  </a:t>
            </a: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ym typeface="Symbol"/>
              </a:rPr>
              <a:t>So </a:t>
            </a:r>
            <a:r>
              <a:rPr lang="en-US" sz="1600" i="1" dirty="0" smtClean="0">
                <a:sym typeface="Symbol"/>
              </a:rPr>
              <a:t>B </a:t>
            </a:r>
            <a:r>
              <a:rPr lang="en-US" sz="1600" dirty="0">
                <a:sym typeface="Symbol"/>
              </a:rPr>
              <a:t>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 (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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</a:t>
            </a:r>
            <a:r>
              <a:rPr lang="en-US" sz="1600" dirty="0" smtClean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’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</a:t>
            </a:r>
            <a:r>
              <a:rPr lang="en-US" sz="1600" dirty="0">
                <a:sym typeface="Symbol"/>
              </a:rPr>
              <a:t>)</a:t>
            </a:r>
            <a:r>
              <a:rPr lang="en-US" sz="1600" dirty="0" smtClean="0">
                <a:sym typeface="Symbol"/>
              </a:rPr>
              <a:t> </a:t>
            </a:r>
            <a:r>
              <a:rPr lang="en-US" sz="1600" dirty="0">
                <a:sym typeface="Symbol"/>
              </a:rPr>
              <a:t>.</a:t>
            </a:r>
            <a:endParaRPr lang="en-US" sz="1600" i="1" dirty="0">
              <a:sym typeface="Symbol"/>
            </a:endParaRPr>
          </a:p>
          <a:p>
            <a:pPr marL="0" indent="0">
              <a:buNone/>
              <a:defRPr/>
            </a:pPr>
            <a:endParaRPr lang="en-US" sz="1800" i="1" dirty="0">
              <a:sym typeface="Symbol"/>
            </a:endParaRPr>
          </a:p>
          <a:p>
            <a:pPr marL="0" indent="0">
              <a:buNone/>
              <a:defRPr/>
            </a:pPr>
            <a:endParaRPr lang="en-US" sz="1800" i="1" dirty="0" smtClean="0">
              <a:sym typeface="Symbol"/>
            </a:endParaRPr>
          </a:p>
          <a:p>
            <a:pPr marL="0" indent="0">
              <a:buNone/>
              <a:defRPr/>
            </a:pPr>
            <a:endParaRPr lang="en-US" sz="1800" dirty="0" smtClean="0">
              <a:sym typeface="Symbol"/>
            </a:endParaRPr>
          </a:p>
          <a:p>
            <a:pPr marL="0" indent="0">
              <a:buNone/>
              <a:defRPr/>
            </a:pPr>
            <a:endParaRPr lang="en-US" sz="1800" dirty="0">
              <a:sym typeface="Symbol"/>
            </a:endParaRPr>
          </a:p>
          <a:p>
            <a:pPr marL="0" indent="0">
              <a:buNone/>
              <a:defRPr/>
            </a:pPr>
            <a:endParaRPr lang="en-US" sz="2800" dirty="0" smtClean="0">
              <a:sym typeface="Symbol"/>
            </a:endParaRPr>
          </a:p>
          <a:p>
            <a:pPr marL="0" indent="0">
              <a:buNone/>
              <a:defRPr/>
            </a:pPr>
            <a:endParaRPr lang="en-US" dirty="0" smtClean="0">
              <a:sym typeface="Symbol"/>
            </a:endParaRPr>
          </a:p>
          <a:p>
            <a:pPr marL="57150" indent="0">
              <a:buNone/>
              <a:defRPr/>
            </a:pPr>
            <a:endParaRPr lang="en-US" sz="3600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08112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Lexicographic Comparisons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36576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800" dirty="0" smtClean="0">
                <a:sym typeface="Symbol"/>
              </a:rPr>
              <a:t>Notation:</a:t>
            </a:r>
          </a:p>
          <a:p>
            <a:pPr marL="0" indent="0">
              <a:buNone/>
              <a:defRPr/>
            </a:pP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B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(&gt;</a:t>
            </a:r>
            <a:r>
              <a:rPr lang="en-US" sz="2800" i="1" baseline="-250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e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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&gt;’</a:t>
            </a:r>
            <a:r>
              <a:rPr lang="en-US" sz="2800" i="1" baseline="-250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e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) 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B’ </a:t>
            </a:r>
            <a:r>
              <a:rPr lang="en-US" sz="2800" dirty="0">
                <a:sym typeface="Symbol"/>
              </a:rPr>
              <a:t> </a:t>
            </a:r>
            <a:r>
              <a:rPr lang="en-US" sz="2800" i="1" dirty="0">
                <a:sym typeface="Symbol"/>
              </a:rPr>
              <a:t>B </a:t>
            </a:r>
            <a:r>
              <a:rPr lang="en-US" sz="2800" dirty="0">
                <a:sym typeface="Symbol"/>
              </a:rPr>
              <a:t>(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/>
              <a:t>  </a:t>
            </a:r>
            <a:r>
              <a:rPr lang="en-US" sz="2800" dirty="0">
                <a:sym typeface="Symbol"/>
              </a:rPr>
              <a:t></a:t>
            </a:r>
            <a:r>
              <a:rPr lang="en-US" sz="2800" dirty="0"/>
              <a:t>  </a:t>
            </a:r>
            <a:r>
              <a:rPr lang="en-US" sz="2800" dirty="0">
                <a:sym typeface="Symbol"/>
              </a:rPr>
              <a:t>’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>
                <a:sym typeface="Symbol"/>
              </a:rPr>
              <a:t>) </a:t>
            </a:r>
            <a:r>
              <a:rPr lang="en-US" sz="2800" i="1" dirty="0">
                <a:sym typeface="Symbol"/>
              </a:rPr>
              <a:t>B’</a:t>
            </a:r>
            <a:r>
              <a:rPr lang="en-US" sz="2800" dirty="0">
                <a:sym typeface="Symbol"/>
              </a:rPr>
              <a:t> </a:t>
            </a:r>
            <a:r>
              <a:rPr lang="en-US" sz="2800" i="1" dirty="0">
                <a:sym typeface="Symbol"/>
              </a:rPr>
              <a:t> </a:t>
            </a:r>
            <a:r>
              <a:rPr lang="en-US" sz="2800" dirty="0">
                <a:sym typeface="Symbol"/>
              </a:rPr>
              <a:t> </a:t>
            </a:r>
            <a:r>
              <a:rPr lang="en-US" sz="2800" i="1" dirty="0">
                <a:sym typeface="Symbol"/>
              </a:rPr>
              <a:t>B’ </a:t>
            </a:r>
            <a:r>
              <a:rPr lang="en-US" sz="2800" dirty="0">
                <a:sym typeface="Symbol"/>
              </a:rPr>
              <a:t>(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/>
              <a:t>  </a:t>
            </a:r>
            <a:r>
              <a:rPr lang="en-US" sz="2800" dirty="0">
                <a:sym typeface="Symbol"/>
              </a:rPr>
              <a:t></a:t>
            </a:r>
            <a:r>
              <a:rPr lang="en-US" sz="2800" dirty="0"/>
              <a:t>  </a:t>
            </a:r>
            <a:r>
              <a:rPr lang="en-US" sz="2800" dirty="0">
                <a:sym typeface="Symbol"/>
              </a:rPr>
              <a:t>’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>
                <a:sym typeface="Symbol"/>
              </a:rPr>
              <a:t>) </a:t>
            </a:r>
            <a:r>
              <a:rPr lang="en-US" sz="2800" i="1" dirty="0">
                <a:sym typeface="Symbol"/>
              </a:rPr>
              <a:t>B</a:t>
            </a:r>
            <a:r>
              <a:rPr lang="en-US" sz="2800" i="1" dirty="0" smtClean="0">
                <a:sym typeface="Symbol"/>
              </a:rPr>
              <a:t>.</a:t>
            </a:r>
          </a:p>
          <a:p>
            <a:pPr marL="0" indent="0">
              <a:buNone/>
              <a:defRPr/>
            </a:pP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B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(</a:t>
            </a:r>
            <a:r>
              <a:rPr lang="en-US" sz="2800" i="1" baseline="-25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e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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’</a:t>
            </a:r>
            <a:r>
              <a:rPr lang="en-US" sz="2800" i="1" baseline="-25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e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) 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B’ </a:t>
            </a:r>
            <a:r>
              <a:rPr lang="en-US" sz="2800" dirty="0" smtClean="0">
                <a:sym typeface="Symbol"/>
              </a:rPr>
              <a:t> 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 smtClean="0">
                <a:sym typeface="Symbol"/>
              </a:rPr>
              <a:t>(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/>
              <a:t>  </a:t>
            </a:r>
            <a:r>
              <a:rPr lang="en-US" sz="2800" dirty="0" smtClean="0">
                <a:sym typeface="Symbol"/>
              </a:rPr>
              <a:t></a:t>
            </a:r>
            <a:r>
              <a:rPr lang="en-US" sz="2800" dirty="0" smtClean="0"/>
              <a:t>  </a:t>
            </a:r>
            <a:r>
              <a:rPr lang="en-US" sz="2800" dirty="0" smtClean="0">
                <a:sym typeface="Symbol"/>
              </a:rPr>
              <a:t>’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) </a:t>
            </a:r>
            <a:r>
              <a:rPr lang="en-US" sz="2800" i="1" dirty="0" smtClean="0">
                <a:sym typeface="Symbol"/>
              </a:rPr>
              <a:t>B’</a:t>
            </a:r>
            <a:r>
              <a:rPr lang="en-US" sz="2800" dirty="0" smtClean="0">
                <a:sym typeface="Symbol"/>
              </a:rPr>
              <a:t> </a:t>
            </a:r>
            <a:r>
              <a:rPr lang="en-US" sz="2800" i="1" dirty="0" smtClean="0">
                <a:sym typeface="Symbol"/>
              </a:rPr>
              <a:t>     B’ </a:t>
            </a:r>
            <a:r>
              <a:rPr lang="en-US" sz="2800" dirty="0" smtClean="0">
                <a:sym typeface="Symbol"/>
              </a:rPr>
              <a:t>(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/>
              <a:t>  </a:t>
            </a:r>
            <a:r>
              <a:rPr lang="en-US" sz="2800" dirty="0" smtClean="0">
                <a:sym typeface="Symbol"/>
              </a:rPr>
              <a:t></a:t>
            </a:r>
            <a:r>
              <a:rPr lang="en-US" sz="2800" dirty="0" smtClean="0"/>
              <a:t>  </a:t>
            </a:r>
            <a:r>
              <a:rPr lang="en-US" sz="2800" dirty="0" smtClean="0">
                <a:sym typeface="Symbol"/>
              </a:rPr>
              <a:t>’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) </a:t>
            </a:r>
            <a:r>
              <a:rPr lang="en-US" sz="2800" i="1" dirty="0" smtClean="0">
                <a:sym typeface="Symbol"/>
              </a:rPr>
              <a:t>B.</a:t>
            </a:r>
            <a:endParaRPr lang="en-US" sz="2800" dirty="0" smtClean="0">
              <a:sym typeface="Symbol"/>
            </a:endParaRPr>
          </a:p>
          <a:p>
            <a:pPr marL="0" indent="0">
              <a:buNone/>
              <a:defRPr/>
            </a:pPr>
            <a:endParaRPr lang="en-US" dirty="0" smtClean="0">
              <a:sym typeface="Symbol"/>
            </a:endParaRPr>
          </a:p>
          <a:p>
            <a:pPr marL="57150" indent="0">
              <a:buNone/>
              <a:defRPr/>
            </a:pPr>
            <a:endParaRPr lang="en-US" sz="3600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84654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Strict Lexicographic Order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9530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Prop.</a:t>
            </a:r>
            <a:r>
              <a:rPr lang="en-US" sz="2800" i="1" dirty="0" smtClean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 </a:t>
            </a:r>
            <a:r>
              <a:rPr lang="en-US" sz="2800" dirty="0">
                <a:sym typeface="Symbol"/>
              </a:rPr>
              <a:t>(&gt;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/>
              <a:t>  </a:t>
            </a:r>
            <a:r>
              <a:rPr lang="en-US" sz="2800" dirty="0">
                <a:sym typeface="Symbol"/>
              </a:rPr>
              <a:t></a:t>
            </a:r>
            <a:r>
              <a:rPr lang="en-US" sz="2800" dirty="0"/>
              <a:t>  </a:t>
            </a:r>
            <a:r>
              <a:rPr lang="en-US" sz="2800" dirty="0">
                <a:sym typeface="Symbol"/>
              </a:rPr>
              <a:t>&gt;’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>
                <a:sym typeface="Symbol"/>
              </a:rPr>
              <a:t>) </a:t>
            </a:r>
            <a:r>
              <a:rPr lang="en-US" sz="2800" i="1" dirty="0">
                <a:sym typeface="Symbol"/>
              </a:rPr>
              <a:t>B’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2800" dirty="0">
                <a:sym typeface="Symbol"/>
              </a:rPr>
              <a:t> 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>
                <a:sym typeface="Symbol"/>
              </a:rPr>
              <a:t>&gt;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/>
              <a:t> </a:t>
            </a:r>
            <a:r>
              <a:rPr lang="en-US" sz="2800" i="1" dirty="0" smtClean="0">
                <a:sym typeface="Symbol"/>
              </a:rPr>
              <a:t>B</a:t>
            </a:r>
            <a:r>
              <a:rPr lang="en-US" sz="2800" i="1" dirty="0">
                <a:sym typeface="Symbol"/>
              </a:rPr>
              <a:t>’</a:t>
            </a:r>
            <a:r>
              <a:rPr lang="en-US" sz="2800" dirty="0">
                <a:sym typeface="Symbol"/>
              </a:rPr>
              <a:t> </a:t>
            </a:r>
            <a:r>
              <a:rPr lang="en-US" sz="2800" i="1" dirty="0" smtClean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>
                <a:sym typeface="Symbol"/>
              </a:rPr>
              <a:t>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B’ </a:t>
            </a:r>
            <a:r>
              <a:rPr lang="en-US" sz="2800" dirty="0">
                <a:sym typeface="Symbol"/>
              </a:rPr>
              <a:t> 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 smtClean="0">
                <a:sym typeface="Symbol"/>
              </a:rPr>
              <a:t>&gt;’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B’</a:t>
            </a:r>
            <a:r>
              <a:rPr lang="en-US" sz="2800" dirty="0" smtClean="0">
                <a:sym typeface="Symbol"/>
              </a:rPr>
              <a:t>)</a:t>
            </a:r>
            <a:r>
              <a:rPr lang="en-US" sz="2800" i="1" dirty="0" smtClean="0">
                <a:sym typeface="Symbol"/>
              </a:rPr>
              <a:t>.</a:t>
            </a:r>
            <a:endParaRPr lang="en-US" sz="2800" i="1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endParaRPr lang="en-US" sz="1600" dirty="0" smtClean="0">
              <a:sym typeface="Symbol"/>
            </a:endParaRPr>
          </a:p>
          <a:p>
            <a:pPr marL="0" lvl="1" indent="0">
              <a:buNone/>
              <a:defRPr/>
            </a:pPr>
            <a:r>
              <a:rPr lang="en-US" sz="2400" i="1" dirty="0">
                <a:sym typeface="Symbol"/>
              </a:rPr>
              <a:t>	</a:t>
            </a:r>
            <a:endParaRPr lang="en-US" sz="2400" dirty="0">
              <a:sym typeface="Symbol"/>
            </a:endParaRPr>
          </a:p>
          <a:p>
            <a:pPr marL="0" lvl="1" indent="0">
              <a:buNone/>
              <a:defRPr/>
            </a:pPr>
            <a:endParaRPr lang="en-US" sz="3600" i="1" dirty="0">
              <a:sym typeface="Symbol"/>
            </a:endParaRPr>
          </a:p>
          <a:p>
            <a:pPr marL="0" indent="0">
              <a:buNone/>
              <a:defRPr/>
            </a:pPr>
            <a:endParaRPr lang="en-US" sz="3600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717440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Strict Lexicographic Order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9530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Prop.</a:t>
            </a:r>
            <a:r>
              <a:rPr lang="en-US" sz="2800" i="1" dirty="0" smtClean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 </a:t>
            </a:r>
            <a:r>
              <a:rPr lang="en-US" sz="2800" dirty="0">
                <a:sym typeface="Symbol"/>
              </a:rPr>
              <a:t>(&gt;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/>
              <a:t>  </a:t>
            </a:r>
            <a:r>
              <a:rPr lang="en-US" sz="2800" dirty="0">
                <a:sym typeface="Symbol"/>
              </a:rPr>
              <a:t></a:t>
            </a:r>
            <a:r>
              <a:rPr lang="en-US" sz="2800" dirty="0"/>
              <a:t>  </a:t>
            </a:r>
            <a:r>
              <a:rPr lang="en-US" sz="2800" dirty="0">
                <a:sym typeface="Symbol"/>
              </a:rPr>
              <a:t>&gt;’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>
                <a:sym typeface="Symbol"/>
              </a:rPr>
              <a:t>) </a:t>
            </a:r>
            <a:r>
              <a:rPr lang="en-US" sz="2800" i="1" dirty="0">
                <a:sym typeface="Symbol"/>
              </a:rPr>
              <a:t>B’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2800" dirty="0">
                <a:sym typeface="Symbol"/>
              </a:rPr>
              <a:t> 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>
                <a:sym typeface="Symbol"/>
              </a:rPr>
              <a:t>&gt;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/>
              <a:t> </a:t>
            </a:r>
            <a:r>
              <a:rPr lang="en-US" sz="2800" i="1" dirty="0" smtClean="0">
                <a:sym typeface="Symbol"/>
              </a:rPr>
              <a:t>B</a:t>
            </a:r>
            <a:r>
              <a:rPr lang="en-US" sz="2800" i="1" dirty="0">
                <a:sym typeface="Symbol"/>
              </a:rPr>
              <a:t>’</a:t>
            </a:r>
            <a:r>
              <a:rPr lang="en-US" sz="2800" dirty="0">
                <a:sym typeface="Symbol"/>
              </a:rPr>
              <a:t> </a:t>
            </a:r>
            <a:r>
              <a:rPr lang="en-US" sz="2800" i="1" dirty="0" smtClean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>
                <a:sym typeface="Symbol"/>
              </a:rPr>
              <a:t>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B’ </a:t>
            </a:r>
            <a:r>
              <a:rPr lang="en-US" sz="2800" dirty="0">
                <a:sym typeface="Symbol"/>
              </a:rPr>
              <a:t> 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 smtClean="0">
                <a:sym typeface="Symbol"/>
              </a:rPr>
              <a:t>&gt;’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B’</a:t>
            </a:r>
            <a:r>
              <a:rPr lang="en-US" sz="2800" dirty="0" smtClean="0">
                <a:sym typeface="Symbol"/>
              </a:rPr>
              <a:t>)</a:t>
            </a:r>
            <a:r>
              <a:rPr lang="en-US" sz="2800" i="1" dirty="0" smtClean="0">
                <a:sym typeface="Symbol"/>
              </a:rPr>
              <a:t>.</a:t>
            </a:r>
            <a:endParaRPr lang="en-US" sz="2800" i="1" dirty="0">
              <a:sym typeface="Symbol"/>
            </a:endParaRPr>
          </a:p>
          <a:p>
            <a:pPr marL="0" indent="0">
              <a:buNone/>
              <a:defRPr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Proof of . </a:t>
            </a:r>
            <a:r>
              <a:rPr lang="en-US" sz="1800" i="1" dirty="0" smtClean="0">
                <a:sym typeface="Symbol"/>
              </a:rPr>
              <a:t> </a:t>
            </a: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ym typeface="Symbol"/>
              </a:rPr>
              <a:t>Suppose</a:t>
            </a:r>
            <a:r>
              <a:rPr lang="en-US" sz="16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1600" i="1" dirty="0" smtClean="0">
                <a:sym typeface="Symbol"/>
              </a:rPr>
              <a:t>B </a:t>
            </a:r>
            <a:r>
              <a:rPr lang="en-US" sz="1600" dirty="0">
                <a:sym typeface="Symbol"/>
              </a:rPr>
              <a:t>(&gt;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/>
              <a:t>  </a:t>
            </a:r>
            <a:r>
              <a:rPr lang="en-US" sz="1600" dirty="0">
                <a:sym typeface="Symbol"/>
              </a:rPr>
              <a:t></a:t>
            </a:r>
            <a:r>
              <a:rPr lang="en-US" sz="1600" dirty="0"/>
              <a:t>  </a:t>
            </a:r>
            <a:r>
              <a:rPr lang="en-US" sz="1600" dirty="0">
                <a:sym typeface="Symbol"/>
              </a:rPr>
              <a:t>&gt;’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) </a:t>
            </a:r>
            <a:r>
              <a:rPr lang="en-US" sz="1600" i="1" dirty="0" smtClean="0">
                <a:sym typeface="Symbol"/>
              </a:rPr>
              <a:t>B’.</a:t>
            </a: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ym typeface="Symbol"/>
              </a:rPr>
              <a:t>So</a:t>
            </a:r>
            <a:r>
              <a:rPr lang="en-US" sz="16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1600" i="1" dirty="0" smtClean="0">
                <a:sym typeface="Symbol"/>
              </a:rPr>
              <a:t>B </a:t>
            </a:r>
            <a:r>
              <a:rPr lang="en-US" sz="1600" dirty="0">
                <a:sym typeface="Symbol"/>
              </a:rPr>
              <a:t>(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/>
              <a:t>  </a:t>
            </a:r>
            <a:r>
              <a:rPr lang="en-US" sz="1600" dirty="0">
                <a:sym typeface="Symbol"/>
              </a:rPr>
              <a:t></a:t>
            </a:r>
            <a:r>
              <a:rPr lang="en-US" sz="1600" dirty="0"/>
              <a:t>  </a:t>
            </a:r>
            <a:r>
              <a:rPr lang="en-US" sz="1600" dirty="0">
                <a:sym typeface="Symbol"/>
              </a:rPr>
              <a:t>’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) </a:t>
            </a:r>
            <a:r>
              <a:rPr lang="en-US" sz="1600" i="1" dirty="0">
                <a:sym typeface="Symbol"/>
              </a:rPr>
              <a:t>B’</a:t>
            </a:r>
            <a:r>
              <a:rPr lang="en-US" sz="1600" dirty="0">
                <a:sym typeface="Symbol"/>
              </a:rPr>
              <a:t> </a:t>
            </a:r>
            <a:r>
              <a:rPr lang="en-US" sz="1600" i="1" dirty="0">
                <a:sym typeface="Symbol"/>
              </a:rPr>
              <a:t> </a:t>
            </a:r>
            <a:r>
              <a:rPr lang="en-US" sz="1600" dirty="0">
                <a:sym typeface="Symbol"/>
              </a:rPr>
              <a:t> </a:t>
            </a:r>
            <a:r>
              <a:rPr lang="en-US" sz="1600" i="1" dirty="0" smtClean="0">
                <a:sym typeface="Symbol"/>
              </a:rPr>
              <a:t>B</a:t>
            </a:r>
            <a:r>
              <a:rPr lang="en-US" sz="1600" i="1" dirty="0">
                <a:sym typeface="Symbol"/>
              </a:rPr>
              <a:t>’ </a:t>
            </a:r>
            <a:r>
              <a:rPr lang="en-US" sz="1600" dirty="0">
                <a:sym typeface="Symbol"/>
              </a:rPr>
              <a:t>(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/>
              <a:t>  </a:t>
            </a:r>
            <a:r>
              <a:rPr lang="en-US" sz="1600" dirty="0">
                <a:sym typeface="Symbol"/>
              </a:rPr>
              <a:t></a:t>
            </a:r>
            <a:r>
              <a:rPr lang="en-US" sz="1600" dirty="0"/>
              <a:t>  </a:t>
            </a:r>
            <a:r>
              <a:rPr lang="en-US" sz="1600" dirty="0">
                <a:sym typeface="Symbol"/>
              </a:rPr>
              <a:t>’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) </a:t>
            </a:r>
            <a:r>
              <a:rPr lang="en-US" sz="1600" i="1" dirty="0" smtClean="0">
                <a:sym typeface="Symbol"/>
              </a:rPr>
              <a:t>B.</a:t>
            </a: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ym typeface="Symbol"/>
              </a:rPr>
              <a:t>So</a:t>
            </a:r>
            <a:r>
              <a:rPr lang="en-US" sz="1600" dirty="0">
                <a:sym typeface="Symbol"/>
              </a:rPr>
              <a:t> </a:t>
            </a:r>
            <a:r>
              <a:rPr lang="en-US" sz="1600" dirty="0" smtClean="0">
                <a:sym typeface="Symbol"/>
              </a:rPr>
              <a:t>(</a:t>
            </a:r>
            <a:r>
              <a:rPr lang="en-US" sz="1600" i="1" dirty="0" smtClean="0">
                <a:sym typeface="Symbol"/>
              </a:rPr>
              <a:t>B </a:t>
            </a:r>
            <a:r>
              <a:rPr lang="en-US" sz="1600" dirty="0">
                <a:sym typeface="Symbol"/>
              </a:rPr>
              <a:t>&gt;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 (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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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’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</a:t>
            </a:r>
            <a:r>
              <a:rPr lang="en-US" sz="1600" i="1" dirty="0" smtClean="0">
                <a:sym typeface="Symbol"/>
              </a:rPr>
              <a:t>’</a:t>
            </a:r>
            <a:r>
              <a:rPr lang="en-US" sz="1600" dirty="0" smtClean="0">
                <a:sym typeface="Symbol"/>
              </a:rPr>
              <a:t>))</a:t>
            </a:r>
            <a:r>
              <a:rPr lang="en-US" sz="1600" i="1" dirty="0" smtClean="0">
                <a:sym typeface="Symbol"/>
              </a:rPr>
              <a:t> </a:t>
            </a:r>
            <a:r>
              <a:rPr lang="en-US" sz="1600" dirty="0">
                <a:sym typeface="Symbol"/>
              </a:rPr>
              <a:t> (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&gt;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 (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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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’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</a:t>
            </a:r>
            <a:r>
              <a:rPr lang="en-US" sz="1600" dirty="0" smtClean="0">
                <a:sym typeface="Symbol"/>
              </a:rPr>
              <a:t>)).</a:t>
            </a:r>
            <a:endParaRPr lang="en-US" sz="1600" i="1" dirty="0" smtClean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ym typeface="Symbol"/>
              </a:rPr>
              <a:t>So</a:t>
            </a:r>
            <a:r>
              <a:rPr lang="en-US" sz="1600" i="1" dirty="0" smtClean="0">
                <a:sym typeface="Symbol"/>
              </a:rPr>
              <a:t>  </a:t>
            </a:r>
            <a:r>
              <a:rPr lang="en-US" sz="1600" dirty="0" smtClean="0">
                <a:sym typeface="Symbol"/>
              </a:rPr>
              <a:t>(</a:t>
            </a:r>
            <a:r>
              <a:rPr lang="en-US" sz="1600" i="1" dirty="0" smtClean="0">
                <a:sym typeface="Symbol"/>
              </a:rPr>
              <a:t>B </a:t>
            </a:r>
            <a:r>
              <a:rPr lang="en-US" sz="1600" dirty="0" smtClean="0">
                <a:sym typeface="Symbol"/>
              </a:rPr>
              <a:t>&gt;</a:t>
            </a:r>
            <a:r>
              <a:rPr lang="en-US" sz="1600" i="1" baseline="-25000" dirty="0" smtClean="0">
                <a:sym typeface="Symbol"/>
              </a:rPr>
              <a:t>e</a:t>
            </a:r>
            <a:r>
              <a:rPr lang="en-US" sz="1600" dirty="0" smtClean="0">
                <a:sym typeface="Symbol"/>
              </a:rPr>
              <a:t> </a:t>
            </a:r>
            <a:r>
              <a:rPr lang="en-US" sz="1600" i="1" dirty="0" smtClean="0">
                <a:sym typeface="Symbol"/>
              </a:rPr>
              <a:t>B’ </a:t>
            </a:r>
            <a:r>
              <a:rPr lang="en-US" sz="1600" dirty="0" smtClean="0">
                <a:sym typeface="Symbol"/>
              </a:rPr>
              <a:t> (</a:t>
            </a:r>
            <a:r>
              <a:rPr lang="en-US" sz="1600" i="1" dirty="0" smtClean="0">
                <a:sym typeface="Symbol"/>
              </a:rPr>
              <a:t>B </a:t>
            </a:r>
            <a:r>
              <a:rPr lang="en-US" sz="1600" dirty="0" smtClean="0">
                <a:sym typeface="Symbol"/>
              </a:rPr>
              <a:t></a:t>
            </a:r>
            <a:r>
              <a:rPr lang="en-US" sz="1600" i="1" baseline="-25000" dirty="0" smtClean="0">
                <a:sym typeface="Symbol"/>
              </a:rPr>
              <a:t>e</a:t>
            </a:r>
            <a:r>
              <a:rPr lang="en-US" sz="1600" dirty="0" smtClean="0">
                <a:sym typeface="Symbol"/>
              </a:rPr>
              <a:t> </a:t>
            </a:r>
            <a:r>
              <a:rPr lang="en-US" sz="1600" i="1" dirty="0" smtClean="0">
                <a:sym typeface="Symbol"/>
              </a:rPr>
              <a:t>B’ </a:t>
            </a:r>
            <a:r>
              <a:rPr lang="en-US" sz="1600" dirty="0" smtClean="0">
                <a:sym typeface="Symbol"/>
              </a:rPr>
              <a:t> </a:t>
            </a:r>
            <a:r>
              <a:rPr lang="en-US" sz="1600" i="1" dirty="0" smtClean="0">
                <a:sym typeface="Symbol"/>
              </a:rPr>
              <a:t>B </a:t>
            </a:r>
            <a:r>
              <a:rPr lang="en-US" sz="1600" dirty="0" smtClean="0">
                <a:sym typeface="Symbol"/>
              </a:rPr>
              <a:t>’</a:t>
            </a:r>
            <a:r>
              <a:rPr lang="en-US" sz="1600" i="1" baseline="-25000" dirty="0" smtClean="0">
                <a:sym typeface="Symbol"/>
              </a:rPr>
              <a:t>e</a:t>
            </a:r>
            <a:r>
              <a:rPr lang="en-US" sz="1600" dirty="0" smtClean="0">
                <a:sym typeface="Symbol"/>
              </a:rPr>
              <a:t> </a:t>
            </a:r>
            <a:r>
              <a:rPr lang="en-US" sz="1600" i="1" dirty="0" smtClean="0">
                <a:sym typeface="Symbol"/>
              </a:rPr>
              <a:t>B’</a:t>
            </a:r>
            <a:r>
              <a:rPr lang="en-US" sz="1600" dirty="0" smtClean="0">
                <a:sym typeface="Symbol"/>
              </a:rPr>
              <a:t>))</a:t>
            </a:r>
            <a:r>
              <a:rPr lang="en-US" sz="1600" i="1" dirty="0" smtClean="0">
                <a:sym typeface="Symbol"/>
              </a:rPr>
              <a:t> </a:t>
            </a:r>
            <a:r>
              <a:rPr lang="en-US" sz="1600" dirty="0" smtClean="0">
                <a:sym typeface="Symbol"/>
              </a:rPr>
              <a:t> </a:t>
            </a:r>
            <a:r>
              <a:rPr lang="en-US" sz="1600" i="1" dirty="0" smtClean="0">
                <a:sym typeface="Symbol"/>
              </a:rPr>
              <a:t>B’ </a:t>
            </a:r>
            <a:r>
              <a:rPr lang="en-US" sz="1600" dirty="0" smtClean="0">
                <a:sym typeface="Symbol"/>
              </a:rPr>
              <a:t>&gt;</a:t>
            </a:r>
            <a:r>
              <a:rPr lang="en-US" sz="1600" i="1" baseline="-25000" dirty="0" smtClean="0">
                <a:sym typeface="Symbol"/>
              </a:rPr>
              <a:t>e</a:t>
            </a:r>
            <a:r>
              <a:rPr lang="en-US" sz="1600" dirty="0" smtClean="0">
                <a:sym typeface="Symbol"/>
              </a:rPr>
              <a:t> </a:t>
            </a:r>
            <a:r>
              <a:rPr lang="en-US" sz="1600" i="1" dirty="0" smtClean="0">
                <a:sym typeface="Symbol"/>
              </a:rPr>
              <a:t>B </a:t>
            </a:r>
            <a:r>
              <a:rPr lang="en-US" sz="1600" dirty="0" smtClean="0">
                <a:sym typeface="Symbol"/>
              </a:rPr>
              <a:t> (</a:t>
            </a:r>
            <a:r>
              <a:rPr lang="en-US" sz="1600" i="1" dirty="0" smtClean="0">
                <a:sym typeface="Symbol"/>
              </a:rPr>
              <a:t>B </a:t>
            </a:r>
            <a:r>
              <a:rPr lang="en-US" sz="1600" dirty="0" smtClean="0">
                <a:sym typeface="Symbol"/>
              </a:rPr>
              <a:t></a:t>
            </a:r>
            <a:r>
              <a:rPr lang="en-US" sz="1600" i="1" baseline="-25000" dirty="0" smtClean="0">
                <a:sym typeface="Symbol"/>
              </a:rPr>
              <a:t>e</a:t>
            </a:r>
            <a:r>
              <a:rPr lang="en-US" sz="1600" dirty="0" smtClean="0">
                <a:sym typeface="Symbol"/>
              </a:rPr>
              <a:t> </a:t>
            </a:r>
            <a:r>
              <a:rPr lang="en-US" sz="1600" i="1" dirty="0" smtClean="0">
                <a:sym typeface="Symbol"/>
              </a:rPr>
              <a:t>B’ </a:t>
            </a:r>
            <a:r>
              <a:rPr lang="en-US" sz="1600" dirty="0" smtClean="0">
                <a:sym typeface="Symbol"/>
              </a:rPr>
              <a:t> </a:t>
            </a:r>
            <a:r>
              <a:rPr lang="en-US" sz="1600" i="1" dirty="0" smtClean="0">
                <a:sym typeface="Symbol"/>
              </a:rPr>
              <a:t>B’ </a:t>
            </a:r>
            <a:r>
              <a:rPr lang="en-US" sz="1600" dirty="0" smtClean="0">
                <a:sym typeface="Symbol"/>
              </a:rPr>
              <a:t>’</a:t>
            </a:r>
            <a:r>
              <a:rPr lang="en-US" sz="1600" i="1" baseline="-25000" dirty="0" smtClean="0">
                <a:sym typeface="Symbol"/>
              </a:rPr>
              <a:t>e</a:t>
            </a:r>
            <a:r>
              <a:rPr lang="en-US" sz="1600" dirty="0" smtClean="0">
                <a:sym typeface="Symbol"/>
              </a:rPr>
              <a:t> </a:t>
            </a:r>
            <a:r>
              <a:rPr lang="en-US" sz="1600" i="1" dirty="0" smtClean="0">
                <a:sym typeface="Symbol"/>
              </a:rPr>
              <a:t>B</a:t>
            </a:r>
            <a:r>
              <a:rPr lang="en-US" sz="1600" dirty="0" smtClean="0">
                <a:sym typeface="Symbol"/>
              </a:rPr>
              <a:t>).</a:t>
            </a: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Case:</a:t>
            </a:r>
            <a:r>
              <a:rPr lang="en-US" sz="1600" dirty="0" smtClean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&gt;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</a:t>
            </a:r>
            <a:r>
              <a:rPr lang="en-US" sz="1600" i="1" dirty="0" smtClean="0">
                <a:sym typeface="Symbol"/>
              </a:rPr>
              <a:t>’.  </a:t>
            </a:r>
            <a:endParaRPr lang="en-US" sz="1600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ym typeface="Symbol"/>
              </a:rPr>
              <a:t>So</a:t>
            </a:r>
            <a:r>
              <a:rPr lang="en-US" sz="1600" i="1" dirty="0" smtClean="0">
                <a:sym typeface="Symbol"/>
              </a:rPr>
              <a:t> B </a:t>
            </a:r>
            <a:r>
              <a:rPr lang="en-US" sz="1600" dirty="0">
                <a:sym typeface="Symbol"/>
              </a:rPr>
              <a:t>&gt;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/>
              <a:t> </a:t>
            </a:r>
            <a:r>
              <a:rPr lang="en-US" sz="1600" i="1" dirty="0">
                <a:sym typeface="Symbol"/>
              </a:rPr>
              <a:t>B’</a:t>
            </a:r>
            <a:r>
              <a:rPr lang="en-US" sz="1600" dirty="0">
                <a:sym typeface="Symbol"/>
              </a:rPr>
              <a:t> </a:t>
            </a:r>
            <a:r>
              <a:rPr lang="en-US" sz="1600" i="1" dirty="0">
                <a:sym typeface="Symbol"/>
              </a:rPr>
              <a:t> </a:t>
            </a:r>
            <a:r>
              <a:rPr lang="en-US" sz="1600" dirty="0">
                <a:sym typeface="Symbol"/>
              </a:rPr>
              <a:t>(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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  </a:t>
            </a:r>
            <a:r>
              <a:rPr lang="en-US" sz="1600" i="1" dirty="0" smtClean="0">
                <a:sym typeface="Symbol"/>
              </a:rPr>
              <a:t>B </a:t>
            </a:r>
            <a:r>
              <a:rPr lang="en-US" sz="1600" dirty="0">
                <a:sym typeface="Symbol"/>
              </a:rPr>
              <a:t>&gt;’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 smtClean="0">
                <a:sym typeface="Symbol"/>
              </a:rPr>
              <a:t>B’</a:t>
            </a:r>
            <a:r>
              <a:rPr lang="en-US" sz="1600" dirty="0" smtClean="0">
                <a:sym typeface="Symbol"/>
              </a:rPr>
              <a:t>).</a:t>
            </a: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Case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:</a:t>
            </a:r>
            <a:r>
              <a:rPr lang="en-US" sz="1600" dirty="0">
                <a:sym typeface="Symbol"/>
              </a:rPr>
              <a:t>  </a:t>
            </a:r>
            <a:r>
              <a:rPr lang="en-US" sz="1600" i="1" dirty="0" smtClean="0">
                <a:sym typeface="Symbol"/>
              </a:rPr>
              <a:t>B </a:t>
            </a:r>
            <a:r>
              <a:rPr lang="en-US" sz="1600" dirty="0">
                <a:sym typeface="Symbol"/>
              </a:rPr>
              <a:t>&gt;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</a:t>
            </a:r>
            <a:r>
              <a:rPr lang="en-US" sz="1600" i="1" dirty="0" smtClean="0">
                <a:sym typeface="Symbol"/>
              </a:rPr>
              <a:t>’.</a:t>
            </a:r>
            <a:endParaRPr lang="en-US" sz="1600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ym typeface="Symbol"/>
              </a:rPr>
              <a:t>So</a:t>
            </a:r>
            <a:r>
              <a:rPr lang="en-US" sz="1600" i="1" dirty="0" smtClean="0">
                <a:sym typeface="Symbol"/>
              </a:rPr>
              <a:t> B </a:t>
            </a:r>
            <a:r>
              <a:rPr lang="en-US" sz="1600" dirty="0">
                <a:sym typeface="Symbol"/>
              </a:rPr>
              <a:t>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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’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</a:t>
            </a:r>
            <a:r>
              <a:rPr lang="en-US" sz="1600" i="1" dirty="0" smtClean="0">
                <a:sym typeface="Symbol"/>
              </a:rPr>
              <a:t>’</a:t>
            </a:r>
            <a:r>
              <a:rPr lang="en-US" sz="1600" dirty="0" smtClean="0">
                <a:sym typeface="Symbol"/>
              </a:rPr>
              <a:t>, 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4</a:t>
            </a:r>
            <a:r>
              <a:rPr lang="en-US" sz="1600" dirty="0" smtClean="0">
                <a:sym typeface="Symbol"/>
              </a:rPr>
              <a:t>.</a:t>
            </a: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ym typeface="Symbol"/>
              </a:rPr>
              <a:t>So </a:t>
            </a:r>
            <a:r>
              <a:rPr lang="en-US" sz="1600" dirty="0">
                <a:sym typeface="Symbol"/>
              </a:rPr>
              <a:t>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’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 smtClean="0">
                <a:sym typeface="Symbol"/>
              </a:rPr>
              <a:t>B</a:t>
            </a:r>
            <a:r>
              <a:rPr lang="en-US" sz="1600" dirty="0" smtClean="0">
                <a:sym typeface="Symbol"/>
              </a:rPr>
              <a:t>, 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4, 8</a:t>
            </a:r>
            <a:r>
              <a:rPr lang="en-US" sz="1600" dirty="0" smtClean="0">
                <a:sym typeface="Symbol"/>
              </a:rPr>
              <a:t>.</a:t>
            </a: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ym typeface="Symbol"/>
              </a:rPr>
              <a:t>So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&gt;’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 smtClean="0">
                <a:sym typeface="Symbol"/>
              </a:rPr>
              <a:t>B, 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8, 9</a:t>
            </a:r>
            <a:r>
              <a:rPr lang="en-US" sz="1600" dirty="0" smtClean="0">
                <a:sym typeface="Symbol"/>
              </a:rPr>
              <a:t>.</a:t>
            </a:r>
            <a:endParaRPr lang="en-US" sz="1600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600" dirty="0">
                <a:sym typeface="Symbol"/>
              </a:rPr>
              <a:t>So </a:t>
            </a:r>
            <a:r>
              <a:rPr lang="en-US" sz="1600" i="1" dirty="0" smtClean="0">
                <a:sym typeface="Symbol"/>
              </a:rPr>
              <a:t>B </a:t>
            </a:r>
            <a:r>
              <a:rPr lang="en-US" sz="1600" dirty="0">
                <a:sym typeface="Symbol"/>
              </a:rPr>
              <a:t>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  </a:t>
            </a:r>
            <a:r>
              <a:rPr lang="en-US" sz="1600" i="1" dirty="0" smtClean="0">
                <a:sym typeface="Symbol"/>
              </a:rPr>
              <a:t>B </a:t>
            </a:r>
            <a:r>
              <a:rPr lang="en-US" sz="1600" dirty="0">
                <a:sym typeface="Symbol"/>
              </a:rPr>
              <a:t>&gt;’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 smtClean="0">
                <a:sym typeface="Symbol"/>
              </a:rPr>
              <a:t>B’</a:t>
            </a:r>
            <a:r>
              <a:rPr lang="en-US" sz="1600" dirty="0" smtClean="0">
                <a:sym typeface="Symbol"/>
              </a:rPr>
              <a:t>, 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8, 10</a:t>
            </a:r>
            <a:r>
              <a:rPr lang="en-US" sz="1600" dirty="0" smtClean="0">
                <a:sym typeface="Symbol"/>
              </a:rPr>
              <a:t>.</a:t>
            </a:r>
          </a:p>
          <a:p>
            <a:pPr>
              <a:buFont typeface="+mj-lt"/>
              <a:buAutoNum type="arabicPeriod"/>
              <a:defRPr/>
            </a:pPr>
            <a:r>
              <a:rPr lang="en-US" sz="1600" dirty="0">
                <a:sym typeface="Symbol"/>
              </a:rPr>
              <a:t>So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&gt;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/>
              <a:t> </a:t>
            </a:r>
            <a:r>
              <a:rPr lang="en-US" sz="1600" i="1" dirty="0">
                <a:sym typeface="Symbol"/>
              </a:rPr>
              <a:t>B’</a:t>
            </a:r>
            <a:r>
              <a:rPr lang="en-US" sz="1600" dirty="0">
                <a:sym typeface="Symbol"/>
              </a:rPr>
              <a:t> </a:t>
            </a:r>
            <a:r>
              <a:rPr lang="en-US" sz="1600" i="1" dirty="0">
                <a:sym typeface="Symbol"/>
              </a:rPr>
              <a:t> </a:t>
            </a:r>
            <a:r>
              <a:rPr lang="en-US" sz="1600" dirty="0">
                <a:sym typeface="Symbol"/>
              </a:rPr>
              <a:t>(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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 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&gt;’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</a:t>
            </a:r>
            <a:r>
              <a:rPr lang="en-US" sz="1600" dirty="0">
                <a:sym typeface="Symbol"/>
              </a:rPr>
              <a:t>), 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sym typeface="Symbol"/>
              </a:rPr>
              <a:t>by 8, 10</a:t>
            </a:r>
            <a:r>
              <a:rPr lang="en-US" sz="1600" dirty="0">
                <a:sym typeface="Symbol"/>
              </a:rPr>
              <a:t>.</a:t>
            </a:r>
          </a:p>
          <a:p>
            <a:pPr>
              <a:buFont typeface="+mj-lt"/>
              <a:buAutoNum type="arabicPeriod"/>
              <a:defRPr/>
            </a:pPr>
            <a:endParaRPr lang="en-US" sz="1600" dirty="0" smtClean="0">
              <a:sym typeface="Symbol"/>
            </a:endParaRPr>
          </a:p>
          <a:p>
            <a:pPr marL="0" lvl="1" indent="0">
              <a:buNone/>
              <a:defRPr/>
            </a:pPr>
            <a:r>
              <a:rPr lang="en-US" sz="2400" i="1" dirty="0">
                <a:sym typeface="Symbol"/>
              </a:rPr>
              <a:t>	</a:t>
            </a:r>
            <a:endParaRPr lang="en-US" sz="2400" dirty="0">
              <a:sym typeface="Symbol"/>
            </a:endParaRPr>
          </a:p>
          <a:p>
            <a:pPr marL="0" lvl="1" indent="0">
              <a:buNone/>
              <a:defRPr/>
            </a:pPr>
            <a:endParaRPr lang="en-US" sz="3600" i="1" dirty="0">
              <a:sym typeface="Symbol"/>
            </a:endParaRPr>
          </a:p>
          <a:p>
            <a:pPr marL="0" indent="0">
              <a:buNone/>
              <a:defRPr/>
            </a:pPr>
            <a:endParaRPr lang="en-US" sz="3600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362919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Strict Lexicographic Order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9530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Prop.</a:t>
            </a:r>
            <a:r>
              <a:rPr lang="en-US" sz="2800" i="1" dirty="0">
                <a:sym typeface="Symbol"/>
              </a:rPr>
              <a:t> B </a:t>
            </a:r>
            <a:r>
              <a:rPr lang="en-US" sz="2800" dirty="0">
                <a:sym typeface="Symbol"/>
              </a:rPr>
              <a:t>(&gt;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/>
              <a:t>  </a:t>
            </a:r>
            <a:r>
              <a:rPr lang="en-US" sz="2800" dirty="0">
                <a:sym typeface="Symbol"/>
              </a:rPr>
              <a:t></a:t>
            </a:r>
            <a:r>
              <a:rPr lang="en-US" sz="2800" dirty="0"/>
              <a:t>  </a:t>
            </a:r>
            <a:r>
              <a:rPr lang="en-US" sz="2800" dirty="0">
                <a:sym typeface="Symbol"/>
              </a:rPr>
              <a:t>&gt;’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>
                <a:sym typeface="Symbol"/>
              </a:rPr>
              <a:t>) </a:t>
            </a:r>
            <a:r>
              <a:rPr lang="en-US" sz="2800" i="1" dirty="0">
                <a:sym typeface="Symbol"/>
              </a:rPr>
              <a:t>B’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2800" dirty="0">
                <a:sym typeface="Symbol"/>
              </a:rPr>
              <a:t> </a:t>
            </a:r>
            <a:r>
              <a:rPr lang="en-US" sz="2800" i="1" dirty="0">
                <a:sym typeface="Symbol"/>
              </a:rPr>
              <a:t>B </a:t>
            </a:r>
            <a:r>
              <a:rPr lang="en-US" sz="2800" dirty="0">
                <a:sym typeface="Symbol"/>
              </a:rPr>
              <a:t>&gt;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/>
              <a:t> </a:t>
            </a:r>
            <a:r>
              <a:rPr lang="en-US" sz="2800" i="1" dirty="0">
                <a:sym typeface="Symbol"/>
              </a:rPr>
              <a:t>B’</a:t>
            </a:r>
            <a:r>
              <a:rPr lang="en-US" sz="2800" dirty="0">
                <a:sym typeface="Symbol"/>
              </a:rPr>
              <a:t> </a:t>
            </a:r>
            <a:r>
              <a:rPr lang="en-US" sz="2800" i="1" dirty="0">
                <a:sym typeface="Symbol"/>
              </a:rPr>
              <a:t> </a:t>
            </a:r>
            <a:r>
              <a:rPr lang="en-US" sz="2800" dirty="0">
                <a:sym typeface="Symbol"/>
              </a:rPr>
              <a:t>(</a:t>
            </a:r>
            <a:r>
              <a:rPr lang="en-US" sz="2800" i="1" dirty="0">
                <a:sym typeface="Symbol"/>
              </a:rPr>
              <a:t>B </a:t>
            </a:r>
            <a:r>
              <a:rPr lang="en-US" sz="2800" dirty="0">
                <a:sym typeface="Symbol"/>
              </a:rPr>
              <a:t>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B’ </a:t>
            </a:r>
            <a:r>
              <a:rPr lang="en-US" sz="2800" dirty="0">
                <a:sym typeface="Symbol"/>
              </a:rPr>
              <a:t>  </a:t>
            </a:r>
            <a:r>
              <a:rPr lang="en-US" sz="2800" i="1" dirty="0">
                <a:sym typeface="Symbol"/>
              </a:rPr>
              <a:t>B </a:t>
            </a:r>
            <a:r>
              <a:rPr lang="en-US" sz="2800" dirty="0">
                <a:sym typeface="Symbol"/>
              </a:rPr>
              <a:t>&gt;’</a:t>
            </a:r>
            <a:r>
              <a:rPr lang="en-US" sz="2800" i="1" baseline="-25000" dirty="0">
                <a:sym typeface="Symbol"/>
              </a:rPr>
              <a:t>e</a:t>
            </a:r>
            <a:r>
              <a:rPr lang="en-US" sz="2800" dirty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B’</a:t>
            </a:r>
            <a:r>
              <a:rPr lang="en-US" sz="2800" dirty="0">
                <a:sym typeface="Symbol"/>
              </a:rPr>
              <a:t>)</a:t>
            </a:r>
            <a:r>
              <a:rPr lang="en-US" sz="2800" i="1" dirty="0">
                <a:sym typeface="Symbol"/>
              </a:rPr>
              <a:t>.</a:t>
            </a:r>
          </a:p>
          <a:p>
            <a:pPr marL="0" indent="0">
              <a:buNone/>
              <a:defRPr/>
            </a:pP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Proof of . </a:t>
            </a:r>
            <a:r>
              <a:rPr lang="en-US" sz="1400" i="1" dirty="0" smtClean="0">
                <a:sym typeface="Symbol"/>
              </a:rPr>
              <a:t> 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400" dirty="0" smtClean="0">
                <a:sym typeface="Symbol"/>
              </a:rPr>
              <a:t>Suppose </a:t>
            </a:r>
            <a:r>
              <a:rPr lang="en-US" sz="1400" i="1" dirty="0">
                <a:sym typeface="Symbol"/>
              </a:rPr>
              <a:t>B </a:t>
            </a:r>
            <a:r>
              <a:rPr lang="en-US" sz="1400" dirty="0">
                <a:sym typeface="Symbol"/>
              </a:rPr>
              <a:t>&gt;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/>
              <a:t> </a:t>
            </a:r>
            <a:r>
              <a:rPr lang="en-US" sz="1400" i="1" dirty="0">
                <a:sym typeface="Symbol"/>
              </a:rPr>
              <a:t>B’</a:t>
            </a:r>
            <a:r>
              <a:rPr lang="en-US" sz="1400" dirty="0">
                <a:sym typeface="Symbol"/>
              </a:rPr>
              <a:t> </a:t>
            </a:r>
            <a:r>
              <a:rPr lang="en-US" sz="1400" i="1" dirty="0">
                <a:sym typeface="Symbol"/>
              </a:rPr>
              <a:t> </a:t>
            </a:r>
            <a:r>
              <a:rPr lang="en-US" sz="1400" dirty="0">
                <a:sym typeface="Symbol"/>
              </a:rPr>
              <a:t>(</a:t>
            </a:r>
            <a:r>
              <a:rPr lang="en-US" sz="1400" i="1" dirty="0">
                <a:sym typeface="Symbol"/>
              </a:rPr>
              <a:t>B </a:t>
            </a:r>
            <a:r>
              <a:rPr lang="en-US" sz="1400" dirty="0">
                <a:sym typeface="Symbol"/>
              </a:rPr>
              <a:t>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  </a:t>
            </a:r>
            <a:r>
              <a:rPr lang="en-US" sz="1400" i="1" dirty="0" smtClean="0">
                <a:sym typeface="Symbol"/>
              </a:rPr>
              <a:t>B </a:t>
            </a:r>
            <a:r>
              <a:rPr lang="en-US" sz="1400" dirty="0">
                <a:sym typeface="Symbol"/>
              </a:rPr>
              <a:t>&gt;’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 smtClean="0">
                <a:sym typeface="Symbol"/>
              </a:rPr>
              <a:t>B’</a:t>
            </a:r>
            <a:r>
              <a:rPr lang="en-US" sz="1400" dirty="0" smtClean="0">
                <a:sym typeface="Symbol"/>
              </a:rPr>
              <a:t>).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400" dirty="0" smtClean="0">
                <a:sym typeface="Symbol"/>
              </a:rPr>
              <a:t>So</a:t>
            </a:r>
            <a:r>
              <a:rPr lang="en-US" sz="1400" i="1" dirty="0" smtClean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 </a:t>
            </a:r>
            <a:r>
              <a:rPr lang="en-US" sz="1400" dirty="0">
                <a:sym typeface="Symbol"/>
              </a:rPr>
              <a:t>&gt;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/>
              <a:t> </a:t>
            </a:r>
            <a:r>
              <a:rPr lang="en-US" sz="1400" i="1" dirty="0">
                <a:sym typeface="Symbol"/>
              </a:rPr>
              <a:t>B’</a:t>
            </a:r>
            <a:r>
              <a:rPr lang="en-US" sz="1400" dirty="0">
                <a:sym typeface="Symbol"/>
              </a:rPr>
              <a:t> </a:t>
            </a:r>
            <a:r>
              <a:rPr lang="en-US" sz="1400" i="1" dirty="0">
                <a:sym typeface="Symbol"/>
              </a:rPr>
              <a:t> </a:t>
            </a:r>
            <a:r>
              <a:rPr lang="en-US" sz="1400" dirty="0">
                <a:sym typeface="Symbol"/>
              </a:rPr>
              <a:t>(</a:t>
            </a:r>
            <a:r>
              <a:rPr lang="en-US" sz="1400" i="1" dirty="0">
                <a:sym typeface="Symbol"/>
              </a:rPr>
              <a:t>B </a:t>
            </a:r>
            <a:r>
              <a:rPr lang="en-US" sz="1400" dirty="0">
                <a:sym typeface="Symbol"/>
              </a:rPr>
              <a:t>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  </a:t>
            </a:r>
            <a:r>
              <a:rPr lang="en-US" sz="1400" i="1" dirty="0" smtClean="0">
                <a:sym typeface="Symbol"/>
              </a:rPr>
              <a:t>B </a:t>
            </a:r>
            <a:r>
              <a:rPr lang="en-US" sz="1400" dirty="0">
                <a:sym typeface="Symbol"/>
              </a:rPr>
              <a:t></a:t>
            </a:r>
            <a:r>
              <a:rPr lang="en-US" sz="1400" dirty="0" smtClean="0">
                <a:sym typeface="Symbol"/>
              </a:rPr>
              <a:t>’</a:t>
            </a:r>
            <a:r>
              <a:rPr lang="en-US" sz="1400" i="1" baseline="-25000" dirty="0" smtClean="0">
                <a:sym typeface="Symbol"/>
              </a:rPr>
              <a:t>e</a:t>
            </a:r>
            <a:r>
              <a:rPr lang="en-US" sz="1400" dirty="0" smtClean="0">
                <a:sym typeface="Symbol"/>
              </a:rPr>
              <a:t> </a:t>
            </a:r>
            <a:r>
              <a:rPr lang="en-US" sz="1400" i="1" dirty="0" smtClean="0">
                <a:sym typeface="Symbol"/>
              </a:rPr>
              <a:t>B’</a:t>
            </a:r>
            <a:r>
              <a:rPr lang="en-US" sz="1400" dirty="0" smtClean="0">
                <a:sym typeface="Symbol"/>
              </a:rPr>
              <a:t>).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Case:</a:t>
            </a:r>
            <a:r>
              <a:rPr lang="en-US" sz="1400" dirty="0" smtClean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 </a:t>
            </a:r>
            <a:r>
              <a:rPr lang="en-US" sz="1400" dirty="0">
                <a:sym typeface="Symbol"/>
              </a:rPr>
              <a:t>&gt;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/>
              <a:t> </a:t>
            </a:r>
            <a:r>
              <a:rPr lang="en-US" sz="1400" i="1" dirty="0">
                <a:sym typeface="Symbol"/>
              </a:rPr>
              <a:t>B</a:t>
            </a:r>
            <a:r>
              <a:rPr lang="en-US" sz="1400" i="1" dirty="0" smtClean="0">
                <a:sym typeface="Symbol"/>
              </a:rPr>
              <a:t>’.  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400" dirty="0" smtClean="0">
                <a:sym typeface="Symbol"/>
              </a:rPr>
              <a:t>So</a:t>
            </a:r>
            <a:r>
              <a:rPr lang="en-US" sz="1400" i="1" dirty="0" smtClean="0">
                <a:sym typeface="Symbol"/>
              </a:rPr>
              <a:t> </a:t>
            </a:r>
            <a:r>
              <a:rPr lang="en-US" sz="1400" dirty="0">
                <a:sym typeface="Symbol"/>
              </a:rPr>
              <a:t>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&gt;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 smtClean="0">
                <a:sym typeface="Symbol"/>
              </a:rPr>
              <a:t>B</a:t>
            </a:r>
            <a:r>
              <a:rPr lang="en-US" sz="1400" dirty="0" smtClean="0">
                <a:sym typeface="Symbol"/>
              </a:rPr>
              <a:t>.   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Suppose</a:t>
            </a:r>
            <a:r>
              <a:rPr lang="en-US" sz="1400" dirty="0" smtClean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 </a:t>
            </a:r>
            <a:r>
              <a:rPr lang="en-US" sz="1400" dirty="0">
                <a:sym typeface="Symbol"/>
              </a:rPr>
              <a:t>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</a:t>
            </a:r>
            <a:r>
              <a:rPr lang="en-US" sz="1400" i="1" dirty="0" smtClean="0">
                <a:sym typeface="Symbol"/>
              </a:rPr>
              <a:t>’.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400" dirty="0" smtClean="0">
                <a:sym typeface="Symbol"/>
              </a:rPr>
              <a:t>Contradiction, 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3, 5. </a:t>
            </a:r>
            <a:r>
              <a:rPr lang="en-US" sz="1400" dirty="0" smtClean="0">
                <a:sym typeface="Symbol"/>
              </a:rPr>
              <a:t> 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400" dirty="0" smtClean="0">
                <a:sym typeface="Symbol"/>
              </a:rPr>
              <a:t>So </a:t>
            </a:r>
            <a:r>
              <a:rPr lang="en-US" sz="1400" dirty="0">
                <a:sym typeface="Symbol"/>
              </a:rPr>
              <a:t>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’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 smtClean="0">
                <a:sym typeface="Symbol"/>
              </a:rPr>
              <a:t>B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6.</a:t>
            </a:r>
            <a:r>
              <a:rPr lang="en-US" sz="1400" dirty="0" smtClean="0">
                <a:sym typeface="Symbol"/>
              </a:rPr>
              <a:t>  </a:t>
            </a:r>
            <a:endParaRPr lang="en-US" sz="1400" dirty="0">
              <a:sym typeface="Symbol"/>
            </a:endParaRP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400" dirty="0" smtClean="0">
                <a:sym typeface="Symbol"/>
              </a:rPr>
              <a:t>So</a:t>
            </a:r>
            <a:r>
              <a:rPr lang="en-US" sz="1400" i="1" dirty="0" smtClean="0">
                <a:sym typeface="Symbol"/>
              </a:rPr>
              <a:t> </a:t>
            </a:r>
            <a:r>
              <a:rPr lang="en-US" sz="1400" dirty="0">
                <a:sym typeface="Symbol"/>
              </a:rPr>
              <a:t>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&gt;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 smtClean="0">
                <a:sym typeface="Symbol"/>
              </a:rPr>
              <a:t>B </a:t>
            </a:r>
            <a:r>
              <a:rPr lang="en-US" sz="1400" dirty="0" smtClean="0">
                <a:sym typeface="Symbol"/>
              </a:rPr>
              <a:t> </a:t>
            </a:r>
            <a:r>
              <a:rPr lang="en-US" sz="1400" i="1" dirty="0" smtClean="0">
                <a:sym typeface="Symbol"/>
              </a:rPr>
              <a:t>B </a:t>
            </a:r>
            <a:r>
              <a:rPr lang="en-US" sz="1400" dirty="0">
                <a:sym typeface="Symbol"/>
              </a:rPr>
              <a:t>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 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’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 smtClean="0">
                <a:sym typeface="Symbol"/>
              </a:rPr>
              <a:t>B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5,7</a:t>
            </a:r>
            <a:r>
              <a:rPr lang="en-US" sz="1400" dirty="0" smtClean="0">
                <a:sym typeface="Symbol"/>
              </a:rPr>
              <a:t>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Case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:</a:t>
            </a:r>
            <a:r>
              <a:rPr lang="en-US" sz="1400" dirty="0">
                <a:sym typeface="Symbol"/>
              </a:rPr>
              <a:t>  </a:t>
            </a:r>
            <a:r>
              <a:rPr lang="en-US" sz="1400" i="1" dirty="0" smtClean="0">
                <a:sym typeface="Symbol"/>
              </a:rPr>
              <a:t>B </a:t>
            </a:r>
            <a:r>
              <a:rPr lang="en-US" sz="1400" dirty="0">
                <a:sym typeface="Symbol"/>
              </a:rPr>
              <a:t>&gt;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/>
              <a:t> </a:t>
            </a:r>
            <a:r>
              <a:rPr lang="en-US" sz="1400" i="1" dirty="0">
                <a:sym typeface="Symbol"/>
              </a:rPr>
              <a:t>B’.  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400" dirty="0" smtClean="0">
                <a:sym typeface="Symbol"/>
              </a:rPr>
              <a:t>So</a:t>
            </a:r>
            <a:r>
              <a:rPr lang="en-US" sz="1400" i="1" dirty="0" smtClean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 </a:t>
            </a:r>
            <a:r>
              <a:rPr lang="en-US" sz="1400" dirty="0">
                <a:sym typeface="Symbol"/>
              </a:rPr>
              <a:t>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  </a:t>
            </a:r>
            <a:r>
              <a:rPr lang="en-US" sz="1400" i="1" dirty="0" smtClean="0">
                <a:sym typeface="Symbol"/>
              </a:rPr>
              <a:t>B </a:t>
            </a:r>
            <a:r>
              <a:rPr lang="en-US" sz="1400" dirty="0">
                <a:sym typeface="Symbol"/>
              </a:rPr>
              <a:t>&gt;’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 smtClean="0">
                <a:sym typeface="Symbol"/>
              </a:rPr>
              <a:t>B’, 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 by 1.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400" dirty="0" smtClean="0">
                <a:sym typeface="Symbol"/>
              </a:rPr>
              <a:t>So </a:t>
            </a:r>
            <a:r>
              <a:rPr lang="en-US" sz="1400" dirty="0">
                <a:sym typeface="Symbol"/>
              </a:rPr>
              <a:t>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’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 smtClean="0">
                <a:sym typeface="Symbol"/>
              </a:rPr>
              <a:t>B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10.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400" dirty="0" smtClean="0">
                <a:sym typeface="Symbol"/>
              </a:rPr>
              <a:t>Also, </a:t>
            </a:r>
            <a:r>
              <a:rPr lang="en-US" sz="1400" dirty="0">
                <a:sym typeface="Symbol"/>
              </a:rPr>
              <a:t>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&gt;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  <a:sym typeface="Symbol"/>
              </a:rPr>
              <a:t>by 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10.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400" dirty="0" smtClean="0">
                <a:sym typeface="Symbol"/>
              </a:rPr>
              <a:t>So</a:t>
            </a:r>
            <a:r>
              <a:rPr lang="en-US" sz="1400" i="1" dirty="0" smtClean="0">
                <a:sym typeface="Symbol"/>
              </a:rPr>
              <a:t> </a:t>
            </a:r>
            <a:r>
              <a:rPr lang="en-US" sz="1400" dirty="0">
                <a:sym typeface="Symbol"/>
              </a:rPr>
              <a:t>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&gt;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 </a:t>
            </a:r>
            <a:r>
              <a:rPr lang="en-US" sz="1400" dirty="0">
                <a:sym typeface="Symbol"/>
              </a:rPr>
              <a:t> </a:t>
            </a:r>
            <a:r>
              <a:rPr lang="en-US" sz="1400" i="1" dirty="0">
                <a:sym typeface="Symbol"/>
              </a:rPr>
              <a:t>B </a:t>
            </a:r>
            <a:r>
              <a:rPr lang="en-US" sz="1400" dirty="0">
                <a:sym typeface="Symbol"/>
              </a:rPr>
              <a:t>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 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’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 smtClean="0">
                <a:sym typeface="Symbol"/>
              </a:rPr>
              <a:t>B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11, 12</a:t>
            </a:r>
            <a:r>
              <a:rPr lang="en-US" sz="1400" dirty="0" smtClean="0">
                <a:sym typeface="Symbol"/>
              </a:rPr>
              <a:t>.</a:t>
            </a:r>
            <a:endParaRPr lang="en-US" sz="1400" dirty="0">
              <a:sym typeface="Symbol"/>
            </a:endParaRP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400" dirty="0" smtClean="0">
                <a:sym typeface="Symbol"/>
              </a:rPr>
              <a:t>So</a:t>
            </a:r>
            <a:r>
              <a:rPr lang="en-US" sz="1400" i="1" dirty="0" smtClean="0">
                <a:sym typeface="Symbol"/>
              </a:rPr>
              <a:t>  </a:t>
            </a:r>
            <a:r>
              <a:rPr lang="en-US" sz="1400" dirty="0">
                <a:sym typeface="Symbol"/>
              </a:rPr>
              <a:t>(</a:t>
            </a:r>
            <a:r>
              <a:rPr lang="en-US" sz="1400" i="1" dirty="0">
                <a:sym typeface="Symbol"/>
              </a:rPr>
              <a:t>B </a:t>
            </a:r>
            <a:r>
              <a:rPr lang="en-US" sz="1400" dirty="0">
                <a:sym typeface="Symbol"/>
              </a:rPr>
              <a:t>&gt;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 (</a:t>
            </a:r>
            <a:r>
              <a:rPr lang="en-US" sz="1400" i="1" dirty="0">
                <a:sym typeface="Symbol"/>
              </a:rPr>
              <a:t>B </a:t>
            </a:r>
            <a:r>
              <a:rPr lang="en-US" sz="1400" dirty="0">
                <a:sym typeface="Symbol"/>
              </a:rPr>
              <a:t>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 </a:t>
            </a:r>
            <a:r>
              <a:rPr lang="en-US" sz="1400" i="1" dirty="0">
                <a:sym typeface="Symbol"/>
              </a:rPr>
              <a:t>B </a:t>
            </a:r>
            <a:r>
              <a:rPr lang="en-US" sz="1400" dirty="0">
                <a:sym typeface="Symbol"/>
              </a:rPr>
              <a:t>’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B’</a:t>
            </a:r>
            <a:r>
              <a:rPr lang="en-US" sz="1400" dirty="0">
                <a:sym typeface="Symbol"/>
              </a:rPr>
              <a:t>))</a:t>
            </a:r>
            <a:r>
              <a:rPr lang="en-US" sz="1400" i="1" dirty="0">
                <a:sym typeface="Symbol"/>
              </a:rPr>
              <a:t> </a:t>
            </a:r>
            <a:r>
              <a:rPr lang="en-US" sz="1400" dirty="0">
                <a:sym typeface="Symbol"/>
              </a:rPr>
              <a:t> 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&gt;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 </a:t>
            </a:r>
            <a:r>
              <a:rPr lang="en-US" sz="1400" dirty="0">
                <a:sym typeface="Symbol"/>
              </a:rPr>
              <a:t> (</a:t>
            </a:r>
            <a:r>
              <a:rPr lang="en-US" sz="1400" i="1" dirty="0">
                <a:sym typeface="Symbol"/>
              </a:rPr>
              <a:t>B </a:t>
            </a:r>
            <a:r>
              <a:rPr lang="en-US" sz="1400" dirty="0">
                <a:sym typeface="Symbol"/>
              </a:rPr>
              <a:t>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 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’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</a:t>
            </a:r>
            <a:r>
              <a:rPr lang="en-US" sz="1400" dirty="0" smtClean="0">
                <a:sym typeface="Symbol"/>
              </a:rPr>
              <a:t>),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  <a:sym typeface="Symbol"/>
              </a:rPr>
              <a:t>by 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2, 3, 8, 9, 13</a:t>
            </a:r>
            <a:r>
              <a:rPr lang="en-US" sz="1400" dirty="0" smtClean="0">
                <a:sym typeface="Symbol"/>
              </a:rPr>
              <a:t>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400" dirty="0" smtClean="0">
                <a:sym typeface="Symbol"/>
              </a:rPr>
              <a:t>So</a:t>
            </a:r>
            <a:r>
              <a:rPr lang="en-US" sz="1400" i="1" dirty="0" smtClean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 </a:t>
            </a:r>
            <a:r>
              <a:rPr lang="en-US" sz="1400" dirty="0">
                <a:sym typeface="Symbol"/>
              </a:rPr>
              <a:t>&gt;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 (</a:t>
            </a:r>
            <a:r>
              <a:rPr lang="en-US" sz="1400" i="1" dirty="0">
                <a:sym typeface="Symbol"/>
              </a:rPr>
              <a:t>B </a:t>
            </a:r>
            <a:r>
              <a:rPr lang="en-US" sz="1400" dirty="0">
                <a:sym typeface="Symbol"/>
              </a:rPr>
              <a:t>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 </a:t>
            </a:r>
            <a:r>
              <a:rPr lang="en-US" sz="1400" i="1" dirty="0">
                <a:sym typeface="Symbol"/>
              </a:rPr>
              <a:t>B </a:t>
            </a:r>
            <a:r>
              <a:rPr lang="en-US" sz="1400" dirty="0">
                <a:sym typeface="Symbol"/>
              </a:rPr>
              <a:t>’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B’</a:t>
            </a:r>
            <a:r>
              <a:rPr lang="en-US" sz="1400" dirty="0">
                <a:sym typeface="Symbol"/>
              </a:rPr>
              <a:t>)</a:t>
            </a:r>
            <a:r>
              <a:rPr lang="en-US" sz="1400" i="1" dirty="0">
                <a:sym typeface="Symbol"/>
              </a:rPr>
              <a:t> </a:t>
            </a:r>
            <a:r>
              <a:rPr lang="en-US" sz="1400" dirty="0">
                <a:sym typeface="Symbol"/>
              </a:rPr>
              <a:t> (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&gt;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 </a:t>
            </a:r>
            <a:r>
              <a:rPr lang="en-US" sz="1400" dirty="0">
                <a:sym typeface="Symbol"/>
              </a:rPr>
              <a:t> (</a:t>
            </a:r>
            <a:r>
              <a:rPr lang="en-US" sz="1400" i="1" dirty="0">
                <a:sym typeface="Symbol"/>
              </a:rPr>
              <a:t>B </a:t>
            </a:r>
            <a:r>
              <a:rPr lang="en-US" sz="1400" dirty="0">
                <a:sym typeface="Symbol"/>
              </a:rPr>
              <a:t>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 </a:t>
            </a:r>
            <a:r>
              <a:rPr lang="en-US" sz="1400" i="1" dirty="0">
                <a:sym typeface="Symbol"/>
              </a:rPr>
              <a:t>B’ </a:t>
            </a:r>
            <a:r>
              <a:rPr lang="en-US" sz="1400" dirty="0">
                <a:sym typeface="Symbol"/>
              </a:rPr>
              <a:t>’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B</a:t>
            </a:r>
            <a:r>
              <a:rPr lang="en-US" sz="1400" dirty="0" smtClean="0">
                <a:sym typeface="Symbol"/>
              </a:rPr>
              <a:t>)).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400" dirty="0" smtClean="0">
                <a:sym typeface="Symbol"/>
              </a:rPr>
              <a:t>So</a:t>
            </a:r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1400" i="1" dirty="0">
                <a:sym typeface="Symbol"/>
              </a:rPr>
              <a:t>B </a:t>
            </a:r>
            <a:r>
              <a:rPr lang="en-US" sz="1400" dirty="0">
                <a:sym typeface="Symbol"/>
              </a:rPr>
              <a:t>(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/>
              <a:t>  </a:t>
            </a:r>
            <a:r>
              <a:rPr lang="en-US" sz="1400" dirty="0">
                <a:sym typeface="Symbol"/>
              </a:rPr>
              <a:t></a:t>
            </a:r>
            <a:r>
              <a:rPr lang="en-US" sz="1400" dirty="0"/>
              <a:t>  </a:t>
            </a:r>
            <a:r>
              <a:rPr lang="en-US" sz="1400" dirty="0">
                <a:sym typeface="Symbol"/>
              </a:rPr>
              <a:t>’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) </a:t>
            </a:r>
            <a:r>
              <a:rPr lang="en-US" sz="1400" i="1" dirty="0">
                <a:sym typeface="Symbol"/>
              </a:rPr>
              <a:t>B’</a:t>
            </a:r>
            <a:r>
              <a:rPr lang="en-US" sz="1400" dirty="0">
                <a:sym typeface="Symbol"/>
              </a:rPr>
              <a:t> </a:t>
            </a:r>
            <a:r>
              <a:rPr lang="en-US" sz="1400" i="1" dirty="0">
                <a:sym typeface="Symbol"/>
              </a:rPr>
              <a:t> B’ </a:t>
            </a:r>
            <a:r>
              <a:rPr lang="en-US" sz="1400" dirty="0">
                <a:sym typeface="Symbol"/>
              </a:rPr>
              <a:t>(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/>
              <a:t>  </a:t>
            </a:r>
            <a:r>
              <a:rPr lang="en-US" sz="1400" dirty="0">
                <a:sym typeface="Symbol"/>
              </a:rPr>
              <a:t></a:t>
            </a:r>
            <a:r>
              <a:rPr lang="en-US" sz="1400" dirty="0"/>
              <a:t>  </a:t>
            </a:r>
            <a:r>
              <a:rPr lang="en-US" sz="1400" dirty="0">
                <a:sym typeface="Symbol"/>
              </a:rPr>
              <a:t>’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) </a:t>
            </a:r>
            <a:r>
              <a:rPr lang="en-US" sz="1400" i="1" dirty="0" smtClean="0">
                <a:sym typeface="Symbol"/>
              </a:rPr>
              <a:t>B.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400" dirty="0" smtClean="0">
                <a:sym typeface="Symbol"/>
              </a:rPr>
              <a:t>So</a:t>
            </a:r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1400" i="1" dirty="0">
                <a:sym typeface="Symbol"/>
              </a:rPr>
              <a:t>B </a:t>
            </a:r>
            <a:r>
              <a:rPr lang="en-US" sz="1400" dirty="0">
                <a:sym typeface="Symbol"/>
              </a:rPr>
              <a:t>(&gt;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/>
              <a:t>  </a:t>
            </a:r>
            <a:r>
              <a:rPr lang="en-US" sz="1400" dirty="0">
                <a:sym typeface="Symbol"/>
              </a:rPr>
              <a:t></a:t>
            </a:r>
            <a:r>
              <a:rPr lang="en-US" sz="1400" dirty="0"/>
              <a:t>  </a:t>
            </a:r>
            <a:r>
              <a:rPr lang="en-US" sz="1400" dirty="0">
                <a:sym typeface="Symbol"/>
              </a:rPr>
              <a:t>&gt;’</a:t>
            </a:r>
            <a:r>
              <a:rPr lang="en-US" sz="1400" i="1" baseline="-25000" dirty="0">
                <a:sym typeface="Symbol"/>
              </a:rPr>
              <a:t>e</a:t>
            </a:r>
            <a:r>
              <a:rPr lang="en-US" sz="1400" dirty="0">
                <a:sym typeface="Symbol"/>
              </a:rPr>
              <a:t>) </a:t>
            </a:r>
            <a:r>
              <a:rPr lang="en-US" sz="1400" i="1" dirty="0">
                <a:sym typeface="Symbol"/>
              </a:rPr>
              <a:t>B’.</a:t>
            </a:r>
          </a:p>
          <a:p>
            <a:pPr marL="0" lvl="1" indent="0">
              <a:buNone/>
              <a:defRPr/>
            </a:pPr>
            <a:r>
              <a:rPr lang="en-US" sz="2400" i="1" dirty="0">
                <a:sym typeface="Symbol"/>
              </a:rPr>
              <a:t>	</a:t>
            </a:r>
            <a:endParaRPr lang="en-US" sz="2400" dirty="0">
              <a:sym typeface="Symbol"/>
            </a:endParaRPr>
          </a:p>
          <a:p>
            <a:pPr marL="0" lvl="1" indent="0">
              <a:buNone/>
              <a:defRPr/>
            </a:pPr>
            <a:endParaRPr lang="en-US" sz="3600" i="1" dirty="0">
              <a:sym typeface="Symbol"/>
            </a:endParaRPr>
          </a:p>
          <a:p>
            <a:pPr marL="0" indent="0">
              <a:buNone/>
              <a:defRPr/>
            </a:pPr>
            <a:endParaRPr lang="en-US" sz="3600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571320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Lexicographic Equivalence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9530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Prop.</a:t>
            </a:r>
            <a:r>
              <a:rPr lang="en-US" sz="2800" i="1" dirty="0" smtClean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 </a:t>
            </a:r>
            <a:r>
              <a:rPr lang="en-US" sz="2800" dirty="0" smtClean="0">
                <a:sym typeface="Symbol"/>
              </a:rPr>
              <a:t>(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/>
              <a:t>  </a:t>
            </a:r>
            <a:r>
              <a:rPr lang="en-US" sz="2800" dirty="0">
                <a:sym typeface="Symbol"/>
              </a:rPr>
              <a:t></a:t>
            </a:r>
            <a:r>
              <a:rPr lang="en-US" sz="2800" dirty="0"/>
              <a:t> </a:t>
            </a:r>
            <a:r>
              <a:rPr lang="en-US" sz="2800" dirty="0">
                <a:sym typeface="Symbol"/>
              </a:rPr>
              <a:t></a:t>
            </a:r>
            <a:r>
              <a:rPr lang="en-US" sz="2800" dirty="0" smtClean="0">
                <a:sym typeface="Symbol"/>
              </a:rPr>
              <a:t>’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>
                <a:sym typeface="Symbol"/>
              </a:rPr>
              <a:t>) </a:t>
            </a:r>
            <a:r>
              <a:rPr lang="en-US" sz="2800" i="1" dirty="0">
                <a:sym typeface="Symbol"/>
              </a:rPr>
              <a:t>B’ </a:t>
            </a:r>
            <a:r>
              <a:rPr lang="en-US" sz="2800" dirty="0">
                <a:sym typeface="Symbol"/>
              </a:rPr>
              <a:t> 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 smtClean="0">
                <a:sym typeface="Symbol"/>
              </a:rPr>
              <a:t>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/>
              <a:t> </a:t>
            </a:r>
            <a:r>
              <a:rPr lang="en-US" sz="2800" i="1" dirty="0" smtClean="0">
                <a:sym typeface="Symbol"/>
              </a:rPr>
              <a:t>B</a:t>
            </a:r>
            <a:r>
              <a:rPr lang="en-US" sz="2800" i="1" dirty="0">
                <a:sym typeface="Symbol"/>
              </a:rPr>
              <a:t>’</a:t>
            </a:r>
            <a:r>
              <a:rPr lang="en-US" sz="2800" dirty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  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>
                <a:sym typeface="Symbol"/>
              </a:rPr>
              <a:t></a:t>
            </a:r>
            <a:r>
              <a:rPr lang="en-US" sz="2800" dirty="0" smtClean="0">
                <a:sym typeface="Symbol"/>
              </a:rPr>
              <a:t>’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B’.</a:t>
            </a:r>
            <a:r>
              <a:rPr lang="en-US" sz="2400" i="1" dirty="0">
                <a:sym typeface="Symbol"/>
              </a:rPr>
              <a:t>	</a:t>
            </a:r>
            <a:endParaRPr lang="en-US" sz="2400" dirty="0">
              <a:sym typeface="Symbol"/>
            </a:endParaRPr>
          </a:p>
          <a:p>
            <a:pPr marL="0" lvl="1" indent="0">
              <a:buNone/>
              <a:defRPr/>
            </a:pPr>
            <a:endParaRPr lang="en-US" sz="3600" i="1" dirty="0">
              <a:sym typeface="Symbol"/>
            </a:endParaRPr>
          </a:p>
          <a:p>
            <a:pPr marL="0" indent="0">
              <a:buNone/>
              <a:defRPr/>
            </a:pPr>
            <a:endParaRPr lang="en-US" sz="3600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51651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Lexicographic Equivalence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9530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Prop.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2800" i="1" dirty="0">
                <a:sym typeface="Symbol"/>
              </a:rPr>
              <a:t>B </a:t>
            </a:r>
            <a:r>
              <a:rPr lang="en-US" sz="2800" dirty="0" smtClean="0">
                <a:sym typeface="Symbol"/>
              </a:rPr>
              <a:t>(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/>
              <a:t>  </a:t>
            </a:r>
            <a:r>
              <a:rPr lang="en-US" sz="2800" dirty="0">
                <a:sym typeface="Symbol"/>
              </a:rPr>
              <a:t></a:t>
            </a:r>
            <a:r>
              <a:rPr lang="en-US" sz="2800" dirty="0"/>
              <a:t> </a:t>
            </a:r>
            <a:r>
              <a:rPr lang="en-US" sz="2800" dirty="0">
                <a:sym typeface="Symbol"/>
              </a:rPr>
              <a:t></a:t>
            </a:r>
            <a:r>
              <a:rPr lang="en-US" sz="2800" dirty="0" smtClean="0">
                <a:sym typeface="Symbol"/>
              </a:rPr>
              <a:t>’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>
                <a:sym typeface="Symbol"/>
              </a:rPr>
              <a:t>) </a:t>
            </a:r>
            <a:r>
              <a:rPr lang="en-US" sz="2800" i="1" dirty="0">
                <a:sym typeface="Symbol"/>
              </a:rPr>
              <a:t>B’ </a:t>
            </a:r>
            <a:r>
              <a:rPr lang="en-US" sz="2800" dirty="0">
                <a:sym typeface="Symbol"/>
              </a:rPr>
              <a:t> 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 smtClean="0">
                <a:sym typeface="Symbol"/>
              </a:rPr>
              <a:t>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/>
              <a:t> </a:t>
            </a:r>
            <a:r>
              <a:rPr lang="en-US" sz="2800" i="1" dirty="0" smtClean="0">
                <a:sym typeface="Symbol"/>
              </a:rPr>
              <a:t>B</a:t>
            </a:r>
            <a:r>
              <a:rPr lang="en-US" sz="2800" i="1" dirty="0">
                <a:sym typeface="Symbol"/>
              </a:rPr>
              <a:t>’</a:t>
            </a:r>
            <a:r>
              <a:rPr lang="en-US" sz="2800" dirty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  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>
                <a:sym typeface="Symbol"/>
              </a:rPr>
              <a:t></a:t>
            </a:r>
            <a:r>
              <a:rPr lang="en-US" sz="2800" dirty="0" smtClean="0">
                <a:sym typeface="Symbol"/>
              </a:rPr>
              <a:t>’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B’.</a:t>
            </a:r>
            <a:endParaRPr lang="en-US" sz="2800" i="1" dirty="0">
              <a:sym typeface="Symbol"/>
            </a:endParaRPr>
          </a:p>
          <a:p>
            <a:pPr marL="0" indent="0">
              <a:buNone/>
              <a:defRPr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Proof of . </a:t>
            </a:r>
            <a:r>
              <a:rPr lang="en-US" sz="1800" i="1" dirty="0" smtClean="0">
                <a:sym typeface="Symbol"/>
              </a:rPr>
              <a:t> </a:t>
            </a: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ym typeface="Symbol"/>
              </a:rPr>
              <a:t>Suppose</a:t>
            </a:r>
            <a:r>
              <a:rPr lang="en-US" sz="16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1600" i="1" dirty="0" smtClean="0">
                <a:sym typeface="Symbol"/>
              </a:rPr>
              <a:t>B </a:t>
            </a:r>
            <a:r>
              <a:rPr lang="en-US" sz="1600" dirty="0" smtClean="0">
                <a:sym typeface="Symbol"/>
              </a:rPr>
              <a:t>(</a:t>
            </a:r>
            <a:r>
              <a:rPr lang="en-US" sz="1600" dirty="0">
                <a:sym typeface="Symbol"/>
              </a:rPr>
              <a:t> </a:t>
            </a:r>
            <a:r>
              <a:rPr lang="en-US" sz="1600" i="1" baseline="-25000" dirty="0" smtClean="0">
                <a:sym typeface="Symbol"/>
              </a:rPr>
              <a:t>e</a:t>
            </a:r>
            <a:r>
              <a:rPr lang="en-US" sz="1600" dirty="0" smtClean="0"/>
              <a:t>  </a:t>
            </a:r>
            <a:r>
              <a:rPr lang="en-US" sz="1600" dirty="0">
                <a:sym typeface="Symbol"/>
              </a:rPr>
              <a:t></a:t>
            </a:r>
            <a:r>
              <a:rPr lang="en-US" sz="1600" dirty="0"/>
              <a:t> </a:t>
            </a:r>
            <a:r>
              <a:rPr lang="en-US" sz="1600" dirty="0">
                <a:sym typeface="Symbol"/>
              </a:rPr>
              <a:t></a:t>
            </a:r>
            <a:r>
              <a:rPr lang="en-US" sz="1600" dirty="0" smtClean="0">
                <a:sym typeface="Symbol"/>
              </a:rPr>
              <a:t>’</a:t>
            </a:r>
            <a:r>
              <a:rPr lang="en-US" sz="1600" i="1" baseline="-25000" dirty="0" smtClean="0">
                <a:sym typeface="Symbol"/>
              </a:rPr>
              <a:t>e</a:t>
            </a:r>
            <a:r>
              <a:rPr lang="en-US" sz="1600" dirty="0">
                <a:sym typeface="Symbol"/>
              </a:rPr>
              <a:t>) </a:t>
            </a:r>
            <a:r>
              <a:rPr lang="en-US" sz="1600" i="1" dirty="0" smtClean="0">
                <a:sym typeface="Symbol"/>
              </a:rPr>
              <a:t>B’.</a:t>
            </a: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ym typeface="Symbol"/>
              </a:rPr>
              <a:t>So</a:t>
            </a:r>
            <a:r>
              <a:rPr lang="en-US" sz="16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1600" i="1" dirty="0" smtClean="0">
                <a:sym typeface="Symbol"/>
              </a:rPr>
              <a:t>B </a:t>
            </a:r>
            <a:r>
              <a:rPr lang="en-US" sz="1600" dirty="0">
                <a:sym typeface="Symbol"/>
              </a:rPr>
              <a:t>(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/>
              <a:t>  </a:t>
            </a:r>
            <a:r>
              <a:rPr lang="en-US" sz="1600" dirty="0">
                <a:sym typeface="Symbol"/>
              </a:rPr>
              <a:t></a:t>
            </a:r>
            <a:r>
              <a:rPr lang="en-US" sz="1600" dirty="0"/>
              <a:t>  </a:t>
            </a:r>
            <a:r>
              <a:rPr lang="en-US" sz="1600" dirty="0">
                <a:sym typeface="Symbol"/>
              </a:rPr>
              <a:t>’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) </a:t>
            </a:r>
            <a:r>
              <a:rPr lang="en-US" sz="1600" i="1" dirty="0">
                <a:sym typeface="Symbol"/>
              </a:rPr>
              <a:t>B’</a:t>
            </a:r>
            <a:r>
              <a:rPr lang="en-US" sz="1600" dirty="0">
                <a:sym typeface="Symbol"/>
              </a:rPr>
              <a:t> </a:t>
            </a:r>
            <a:r>
              <a:rPr lang="en-US" sz="1600" i="1" dirty="0">
                <a:sym typeface="Symbol"/>
              </a:rPr>
              <a:t> </a:t>
            </a:r>
            <a:r>
              <a:rPr lang="en-US" sz="1600" i="1" dirty="0" smtClean="0">
                <a:sym typeface="Symbol"/>
              </a:rPr>
              <a:t>B</a:t>
            </a:r>
            <a:r>
              <a:rPr lang="en-US" sz="1600" i="1" dirty="0">
                <a:sym typeface="Symbol"/>
              </a:rPr>
              <a:t>’ </a:t>
            </a:r>
            <a:r>
              <a:rPr lang="en-US" sz="1600" dirty="0">
                <a:sym typeface="Symbol"/>
              </a:rPr>
              <a:t>(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/>
              <a:t>  </a:t>
            </a:r>
            <a:r>
              <a:rPr lang="en-US" sz="1600" dirty="0">
                <a:sym typeface="Symbol"/>
              </a:rPr>
              <a:t></a:t>
            </a:r>
            <a:r>
              <a:rPr lang="en-US" sz="1600" dirty="0"/>
              <a:t>  </a:t>
            </a:r>
            <a:r>
              <a:rPr lang="en-US" sz="1600" dirty="0">
                <a:sym typeface="Symbol"/>
              </a:rPr>
              <a:t>’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) </a:t>
            </a:r>
            <a:r>
              <a:rPr lang="en-US" sz="1600" i="1" dirty="0" smtClean="0">
                <a:sym typeface="Symbol"/>
              </a:rPr>
              <a:t>B.</a:t>
            </a: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ym typeface="Symbol"/>
              </a:rPr>
              <a:t>So</a:t>
            </a:r>
            <a:r>
              <a:rPr lang="en-US" sz="1600" i="1" dirty="0">
                <a:sym typeface="Symbol"/>
              </a:rPr>
              <a:t> </a:t>
            </a:r>
            <a:r>
              <a:rPr lang="en-US" sz="1600" dirty="0" smtClean="0">
                <a:sym typeface="Symbol"/>
              </a:rPr>
              <a:t>(</a:t>
            </a:r>
            <a:r>
              <a:rPr lang="en-US" sz="1600" i="1" dirty="0" smtClean="0">
                <a:sym typeface="Symbol"/>
              </a:rPr>
              <a:t>B </a:t>
            </a:r>
            <a:r>
              <a:rPr lang="en-US" sz="1600" dirty="0">
                <a:sym typeface="Symbol"/>
              </a:rPr>
              <a:t>&gt;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 (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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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’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</a:t>
            </a:r>
            <a:r>
              <a:rPr lang="en-US" sz="1600" i="1" dirty="0" smtClean="0">
                <a:sym typeface="Symbol"/>
              </a:rPr>
              <a:t>’</a:t>
            </a:r>
            <a:r>
              <a:rPr lang="en-US" sz="1600" dirty="0" smtClean="0">
                <a:sym typeface="Symbol"/>
              </a:rPr>
              <a:t>))</a:t>
            </a:r>
            <a:r>
              <a:rPr lang="en-US" sz="1600" i="1" dirty="0" smtClean="0">
                <a:sym typeface="Symbol"/>
              </a:rPr>
              <a:t> </a:t>
            </a:r>
            <a:r>
              <a:rPr lang="en-US" sz="1600" dirty="0">
                <a:sym typeface="Symbol"/>
              </a:rPr>
              <a:t> </a:t>
            </a:r>
            <a:r>
              <a:rPr lang="en-US" sz="1600" dirty="0" smtClean="0">
                <a:sym typeface="Symbol"/>
              </a:rPr>
              <a:t>(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&gt;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 (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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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’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</a:t>
            </a:r>
            <a:r>
              <a:rPr lang="en-US" sz="1600" dirty="0" smtClean="0">
                <a:sym typeface="Symbol"/>
              </a:rPr>
              <a:t>)).</a:t>
            </a: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Suppose  </a:t>
            </a:r>
            <a:r>
              <a:rPr lang="en-US" sz="1600" dirty="0" smtClean="0">
                <a:sym typeface="Symbol"/>
              </a:rPr>
              <a:t>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 smtClean="0">
                <a:sym typeface="Symbol"/>
              </a:rPr>
              <a:t></a:t>
            </a:r>
            <a:r>
              <a:rPr lang="en-US" sz="1600" i="1" baseline="-25000" dirty="0" smtClean="0">
                <a:sym typeface="Symbol"/>
              </a:rPr>
              <a:t>e</a:t>
            </a:r>
            <a:r>
              <a:rPr lang="en-US" sz="1600" dirty="0" smtClean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B’.</a:t>
            </a:r>
            <a:endParaRPr lang="en-US" sz="1600" i="1" dirty="0" smtClean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ym typeface="Symbol"/>
              </a:rPr>
              <a:t>Then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&gt;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</a:t>
            </a:r>
            <a:r>
              <a:rPr lang="en-US" sz="1600" i="1" dirty="0" smtClean="0">
                <a:sym typeface="Symbol"/>
              </a:rPr>
              <a:t>’</a:t>
            </a:r>
            <a:r>
              <a:rPr lang="en-US" sz="1600" dirty="0">
                <a:sym typeface="Symbol"/>
              </a:rPr>
              <a:t> </a:t>
            </a:r>
            <a:r>
              <a:rPr lang="en-US" sz="1600" dirty="0" smtClean="0">
                <a:sym typeface="Symbol"/>
              </a:rPr>
              <a:t></a:t>
            </a:r>
            <a:r>
              <a:rPr lang="en-US" sz="1600" i="1" dirty="0">
                <a:sym typeface="Symbol"/>
              </a:rPr>
              <a:t> B’ </a:t>
            </a:r>
            <a:r>
              <a:rPr lang="en-US" sz="1600" dirty="0">
                <a:sym typeface="Symbol"/>
              </a:rPr>
              <a:t>&gt;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 smtClean="0">
                <a:sym typeface="Symbol"/>
              </a:rPr>
              <a:t>B</a:t>
            </a:r>
            <a:r>
              <a:rPr lang="en-US" sz="1600" dirty="0" smtClean="0">
                <a:sym typeface="Symbol"/>
              </a:rPr>
              <a:t>, 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3</a:t>
            </a:r>
            <a:r>
              <a:rPr lang="en-US" sz="1600" dirty="0" smtClean="0">
                <a:sym typeface="Symbol"/>
              </a:rPr>
              <a:t>.  Contradiction.</a:t>
            </a:r>
          </a:p>
          <a:p>
            <a:pPr>
              <a:buFont typeface="+mj-lt"/>
              <a:buAutoNum type="arabicPeriod"/>
              <a:defRPr/>
            </a:pPr>
            <a:r>
              <a:rPr lang="en-US" sz="1600" dirty="0">
                <a:sym typeface="Symbol"/>
              </a:rPr>
              <a:t>So</a:t>
            </a:r>
            <a:r>
              <a:rPr lang="en-US" sz="1600" dirty="0" smtClean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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</a:t>
            </a:r>
            <a:r>
              <a:rPr lang="en-US" sz="1600" i="1" dirty="0" smtClean="0">
                <a:sym typeface="Symbol"/>
              </a:rPr>
              <a:t>’, 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4, 5</a:t>
            </a:r>
            <a:r>
              <a:rPr lang="en-US" sz="1600" dirty="0" smtClean="0">
                <a:sym typeface="Symbol"/>
              </a:rPr>
              <a:t>. </a:t>
            </a:r>
            <a:r>
              <a:rPr lang="en-US" sz="1600" i="1" dirty="0" smtClean="0">
                <a:sym typeface="Symbol"/>
              </a:rPr>
              <a:t> </a:t>
            </a:r>
            <a:endParaRPr lang="en-US" sz="1600" dirty="0" smtClean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ym typeface="Symbol"/>
              </a:rPr>
              <a:t>So</a:t>
            </a:r>
            <a:r>
              <a:rPr lang="en-US" sz="1600" i="1" dirty="0" smtClean="0">
                <a:sym typeface="Symbol"/>
              </a:rPr>
              <a:t> 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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</a:t>
            </a:r>
            <a:r>
              <a:rPr lang="en-US" sz="1600" i="1" dirty="0" smtClean="0">
                <a:sym typeface="Symbol"/>
              </a:rPr>
              <a:t>’</a:t>
            </a:r>
            <a:r>
              <a:rPr lang="en-US" sz="1600" dirty="0" smtClean="0">
                <a:sym typeface="Symbol"/>
              </a:rPr>
              <a:t>, 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3, 6</a:t>
            </a:r>
            <a:r>
              <a:rPr lang="en-US" sz="1600" dirty="0" smtClean="0">
                <a:sym typeface="Symbol"/>
              </a:rPr>
              <a:t>.  </a:t>
            </a:r>
          </a:p>
          <a:p>
            <a:pPr marL="0" lvl="1" indent="0">
              <a:buNone/>
              <a:defRPr/>
            </a:pPr>
            <a:r>
              <a:rPr lang="en-US" sz="2400" i="1" dirty="0">
                <a:sym typeface="Symbol"/>
              </a:rPr>
              <a:t>	</a:t>
            </a:r>
            <a:endParaRPr lang="en-US" sz="2400" dirty="0">
              <a:sym typeface="Symbol"/>
            </a:endParaRPr>
          </a:p>
          <a:p>
            <a:pPr marL="0" lvl="1" indent="0">
              <a:buNone/>
              <a:defRPr/>
            </a:pPr>
            <a:endParaRPr lang="en-US" sz="3600" i="1" dirty="0">
              <a:sym typeface="Symbol"/>
            </a:endParaRPr>
          </a:p>
          <a:p>
            <a:pPr marL="0" indent="0">
              <a:buNone/>
              <a:defRPr/>
            </a:pPr>
            <a:endParaRPr lang="en-US" sz="3600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008717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Lexicographic Equivalence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9530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Prop.</a:t>
            </a:r>
            <a:r>
              <a:rPr lang="en-US" sz="2800" i="1" dirty="0" smtClean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B </a:t>
            </a:r>
            <a:r>
              <a:rPr lang="en-US" sz="2800" dirty="0" smtClean="0">
                <a:sym typeface="Symbol"/>
              </a:rPr>
              <a:t>(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/>
              <a:t>  </a:t>
            </a:r>
            <a:r>
              <a:rPr lang="en-US" sz="2800" dirty="0">
                <a:sym typeface="Symbol"/>
              </a:rPr>
              <a:t></a:t>
            </a:r>
            <a:r>
              <a:rPr lang="en-US" sz="2800" dirty="0"/>
              <a:t> </a:t>
            </a:r>
            <a:r>
              <a:rPr lang="en-US" sz="2800" dirty="0">
                <a:sym typeface="Symbol"/>
              </a:rPr>
              <a:t></a:t>
            </a:r>
            <a:r>
              <a:rPr lang="en-US" sz="2800" dirty="0" smtClean="0">
                <a:sym typeface="Symbol"/>
              </a:rPr>
              <a:t>’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>
                <a:sym typeface="Symbol"/>
              </a:rPr>
              <a:t>) </a:t>
            </a:r>
            <a:r>
              <a:rPr lang="en-US" sz="2800" i="1" dirty="0">
                <a:sym typeface="Symbol"/>
              </a:rPr>
              <a:t>B’ </a:t>
            </a:r>
            <a:r>
              <a:rPr lang="en-US" sz="2800" dirty="0">
                <a:sym typeface="Symbol"/>
              </a:rPr>
              <a:t> 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 smtClean="0">
                <a:sym typeface="Symbol"/>
              </a:rPr>
              <a:t>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/>
              <a:t> </a:t>
            </a:r>
            <a:r>
              <a:rPr lang="en-US" sz="2800" i="1" dirty="0" smtClean="0">
                <a:sym typeface="Symbol"/>
              </a:rPr>
              <a:t>B</a:t>
            </a:r>
            <a:r>
              <a:rPr lang="en-US" sz="2800" i="1" dirty="0">
                <a:sym typeface="Symbol"/>
              </a:rPr>
              <a:t>’</a:t>
            </a:r>
            <a:r>
              <a:rPr lang="en-US" sz="2800" dirty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  </a:t>
            </a:r>
            <a:r>
              <a:rPr lang="en-US" sz="2800" i="1" dirty="0" smtClean="0">
                <a:sym typeface="Symbol"/>
              </a:rPr>
              <a:t>B </a:t>
            </a:r>
            <a:r>
              <a:rPr lang="en-US" sz="2800" dirty="0">
                <a:sym typeface="Symbol"/>
              </a:rPr>
              <a:t></a:t>
            </a:r>
            <a:r>
              <a:rPr lang="en-US" sz="2800" dirty="0" smtClean="0">
                <a:sym typeface="Symbol"/>
              </a:rPr>
              <a:t>’</a:t>
            </a:r>
            <a:r>
              <a:rPr lang="en-US" sz="2800" i="1" baseline="-25000" dirty="0" smtClean="0">
                <a:sym typeface="Symbol"/>
              </a:rPr>
              <a:t>e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B’.</a:t>
            </a:r>
            <a:endParaRPr lang="en-US" sz="2800" i="1" dirty="0">
              <a:sym typeface="Symbol"/>
            </a:endParaRPr>
          </a:p>
          <a:p>
            <a:pPr marL="0" indent="0">
              <a:buNone/>
              <a:defRPr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Proof of . </a:t>
            </a:r>
            <a:r>
              <a:rPr lang="en-US" sz="1800" i="1" dirty="0">
                <a:sym typeface="Symbol"/>
              </a:rPr>
              <a:t> </a:t>
            </a:r>
          </a:p>
          <a:p>
            <a:pPr>
              <a:buFont typeface="+mj-lt"/>
              <a:buAutoNum type="arabicPeriod"/>
              <a:defRPr/>
            </a:pPr>
            <a:r>
              <a:rPr lang="en-US" sz="1600" dirty="0">
                <a:sym typeface="Symbol"/>
              </a:rPr>
              <a:t>Suppose</a:t>
            </a:r>
            <a:r>
              <a:rPr lang="en-US" sz="1600" i="1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16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1600" i="1" dirty="0" smtClean="0">
                <a:sym typeface="Symbol"/>
              </a:rPr>
              <a:t>B </a:t>
            </a:r>
            <a:r>
              <a:rPr lang="en-US" sz="1600" dirty="0">
                <a:sym typeface="Symbol"/>
              </a:rPr>
              <a:t>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/>
              <a:t> </a:t>
            </a:r>
            <a:r>
              <a:rPr lang="en-US" sz="1600" i="1" dirty="0">
                <a:sym typeface="Symbol"/>
              </a:rPr>
              <a:t>B’</a:t>
            </a:r>
            <a:r>
              <a:rPr lang="en-US" sz="1600" dirty="0">
                <a:sym typeface="Symbol"/>
              </a:rPr>
              <a:t>  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’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B’.</a:t>
            </a:r>
            <a:endParaRPr lang="en-US" sz="1600" dirty="0" smtClean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600" dirty="0" smtClean="0">
                <a:sym typeface="Symbol"/>
              </a:rPr>
              <a:t>So</a:t>
            </a:r>
            <a:r>
              <a:rPr lang="en-US" sz="1600" i="1" dirty="0" smtClean="0">
                <a:sym typeface="Symbol"/>
              </a:rPr>
              <a:t> </a:t>
            </a:r>
            <a:r>
              <a:rPr lang="en-US" sz="1600" dirty="0">
                <a:sym typeface="Symbol"/>
              </a:rPr>
              <a:t>(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&gt;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 (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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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’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</a:t>
            </a:r>
            <a:r>
              <a:rPr lang="en-US" sz="1600" dirty="0">
                <a:sym typeface="Symbol"/>
              </a:rPr>
              <a:t>))</a:t>
            </a:r>
            <a:r>
              <a:rPr lang="en-US" sz="1600" i="1" dirty="0">
                <a:sym typeface="Symbol"/>
              </a:rPr>
              <a:t> </a:t>
            </a:r>
            <a:r>
              <a:rPr lang="en-US" sz="1600" dirty="0">
                <a:sym typeface="Symbol"/>
              </a:rPr>
              <a:t> (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&gt;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 (</a:t>
            </a:r>
            <a:r>
              <a:rPr lang="en-US" sz="1600" i="1" dirty="0">
                <a:sym typeface="Symbol"/>
              </a:rPr>
              <a:t>B </a:t>
            </a:r>
            <a:r>
              <a:rPr lang="en-US" sz="1600" dirty="0">
                <a:sym typeface="Symbol"/>
              </a:rPr>
              <a:t>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 </a:t>
            </a:r>
            <a:r>
              <a:rPr lang="en-US" sz="1600" i="1" dirty="0">
                <a:sym typeface="Symbol"/>
              </a:rPr>
              <a:t>B’ </a:t>
            </a:r>
            <a:r>
              <a:rPr lang="en-US" sz="1600" dirty="0">
                <a:sym typeface="Symbol"/>
              </a:rPr>
              <a:t>’</a:t>
            </a:r>
            <a:r>
              <a:rPr lang="en-US" sz="1600" i="1" baseline="-25000" dirty="0">
                <a:sym typeface="Symbol"/>
              </a:rPr>
              <a:t>e</a:t>
            </a:r>
            <a:r>
              <a:rPr lang="en-US" sz="1600" dirty="0">
                <a:sym typeface="Symbol"/>
              </a:rPr>
              <a:t> </a:t>
            </a:r>
            <a:r>
              <a:rPr lang="en-US" sz="1600" i="1" dirty="0">
                <a:sym typeface="Symbol"/>
              </a:rPr>
              <a:t>B</a:t>
            </a:r>
            <a:r>
              <a:rPr lang="en-US" sz="1600" dirty="0" smtClean="0">
                <a:sym typeface="Symbol"/>
              </a:rPr>
              <a:t>)).</a:t>
            </a:r>
          </a:p>
          <a:p>
            <a:pPr marL="0" lvl="1" indent="0">
              <a:buNone/>
              <a:defRPr/>
            </a:pPr>
            <a:r>
              <a:rPr lang="en-US" sz="2400" i="1" dirty="0">
                <a:sym typeface="Symbol"/>
              </a:rPr>
              <a:t>	</a:t>
            </a:r>
            <a:endParaRPr lang="en-US" sz="2400" dirty="0">
              <a:sym typeface="Symbol"/>
            </a:endParaRPr>
          </a:p>
          <a:p>
            <a:pPr marL="0" lvl="1" indent="0">
              <a:buNone/>
              <a:defRPr/>
            </a:pPr>
            <a:endParaRPr lang="en-US" sz="3600" i="1" dirty="0">
              <a:sym typeface="Symbol"/>
            </a:endParaRPr>
          </a:p>
          <a:p>
            <a:pPr marL="0" indent="0">
              <a:buNone/>
              <a:defRPr/>
            </a:pPr>
            <a:endParaRPr lang="en-US" sz="3600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52754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Information States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i="1" dirty="0" smtClean="0"/>
              <a:t>W </a:t>
            </a:r>
            <a:r>
              <a:rPr lang="en-US" dirty="0" smtClean="0"/>
              <a:t>is the vacuous information state;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/>
              <a:t>e</a:t>
            </a:r>
            <a:r>
              <a:rPr lang="en-US" dirty="0" smtClean="0"/>
              <a:t>ach true conjunction of information states is entailed by a true information state.  </a:t>
            </a:r>
            <a:endParaRPr lang="en-US" sz="28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3162300" y="4210050"/>
            <a:ext cx="2743200" cy="2590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75804" y="4210050"/>
            <a:ext cx="2743200" cy="2590800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185329" y="4343400"/>
            <a:ext cx="2072471" cy="2072471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886200" y="4891871"/>
            <a:ext cx="1905000" cy="1905000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Box 198"/>
          <p:cNvSpPr txBox="1">
            <a:spLocks noChangeArrowheads="1"/>
          </p:cNvSpPr>
          <p:nvPr/>
        </p:nvSpPr>
        <p:spPr bwMode="auto">
          <a:xfrm>
            <a:off x="3145029" y="3502164"/>
            <a:ext cx="3016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3600" dirty="0" smtClean="0">
                <a:latin typeface="+mj-lt"/>
              </a:rPr>
              <a:t>I</a:t>
            </a:r>
          </a:p>
        </p:txBody>
      </p:sp>
      <p:sp>
        <p:nvSpPr>
          <p:cNvPr id="14" name="Oval 13"/>
          <p:cNvSpPr/>
          <p:nvPr/>
        </p:nvSpPr>
        <p:spPr>
          <a:xfrm>
            <a:off x="4014004" y="5148111"/>
            <a:ext cx="1066800" cy="1066800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>
            <a:off x="4447180" y="5536075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</p:spTree>
    <p:extLst>
      <p:ext uri="{BB962C8B-B14F-4D97-AF65-F5344CB8AC3E}">
        <p14:creationId xmlns:p14="http://schemas.microsoft.com/office/powerpoint/2010/main" val="118696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States of Inquiry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839200" cy="4953000"/>
          </a:xfrm>
        </p:spPr>
        <p:txBody>
          <a:bodyPr>
            <a:normAutofit/>
          </a:bodyPr>
          <a:lstStyle/>
          <a:p>
            <a:pPr marL="514350" indent="-457200">
              <a:defRPr/>
            </a:pPr>
            <a:r>
              <a:rPr lang="en-US" sz="2800" dirty="0" smtClean="0"/>
              <a:t>Let </a:t>
            </a:r>
            <a:r>
              <a:rPr lang="en-US" sz="2800" i="1" dirty="0" smtClean="0"/>
              <a:t>e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 Seq</a:t>
            </a:r>
            <a:r>
              <a:rPr lang="en-US" sz="2800" dirty="0" smtClean="0"/>
              <a:t>.  </a:t>
            </a:r>
          </a:p>
          <a:p>
            <a:pPr marL="514350" indent="-457200">
              <a:defRPr/>
            </a:pPr>
            <a:r>
              <a:rPr lang="en-US" sz="2800" dirty="0" smtClean="0"/>
              <a:t>Let </a:t>
            </a:r>
            <a:r>
              <a:rPr lang="en-US" sz="2800" i="1" dirty="0" smtClean="0"/>
              <a:t>e</a:t>
            </a:r>
            <a:r>
              <a:rPr lang="en-US" sz="2800" dirty="0" smtClean="0"/>
              <a:t>- be one step shorter than </a:t>
            </a:r>
            <a:r>
              <a:rPr lang="en-US" sz="2800" i="1" dirty="0" smtClean="0"/>
              <a:t>e</a:t>
            </a:r>
            <a:r>
              <a:rPr lang="en-US" sz="2800" dirty="0" smtClean="0"/>
              <a:t> (unless </a:t>
            </a:r>
            <a:r>
              <a:rPr lang="en-US" sz="2800" i="1" dirty="0" smtClean="0"/>
              <a:t>e</a:t>
            </a:r>
            <a:r>
              <a:rPr lang="en-US" sz="2800" dirty="0" smtClean="0"/>
              <a:t> = ()).  </a:t>
            </a:r>
          </a:p>
          <a:p>
            <a:pPr marL="514350" indent="-457200">
              <a:defRPr/>
            </a:pPr>
            <a:r>
              <a:rPr lang="en-US" sz="2800" dirty="0" smtClean="0"/>
              <a:t>Let </a:t>
            </a:r>
            <a:r>
              <a:rPr lang="en-US" sz="2800" i="1" dirty="0" smtClean="0"/>
              <a:t>u</a:t>
            </a:r>
            <a:r>
              <a:rPr lang="en-US" sz="2800" dirty="0" smtClean="0"/>
              <a:t> be a potential methodological response to </a:t>
            </a:r>
            <a:r>
              <a:rPr lang="en-US" sz="2800" i="1" dirty="0" smtClean="0"/>
              <a:t>e</a:t>
            </a:r>
            <a:r>
              <a:rPr lang="en-US" sz="2800" dirty="0" smtClean="0"/>
              <a:t>-.</a:t>
            </a:r>
          </a:p>
          <a:p>
            <a:pPr marL="514350" indent="-457200">
              <a:defRPr/>
            </a:pPr>
            <a:r>
              <a:rPr lang="en-US" sz="2800" dirty="0" smtClean="0"/>
              <a:t>(</a:t>
            </a:r>
            <a:r>
              <a:rPr lang="en-US" sz="2800" i="1" dirty="0"/>
              <a:t>e</a:t>
            </a:r>
            <a:r>
              <a:rPr lang="en-US" sz="2800" dirty="0"/>
              <a:t>, </a:t>
            </a:r>
            <a:r>
              <a:rPr lang="en-US" sz="2800" i="1" dirty="0" smtClean="0"/>
              <a:t>u</a:t>
            </a:r>
            <a:r>
              <a:rPr lang="en-US" sz="2800" dirty="0" smtClean="0"/>
              <a:t>) </a:t>
            </a:r>
            <a:r>
              <a:rPr lang="en-US" sz="2800" dirty="0" smtClean="0">
                <a:sym typeface="Symbol"/>
              </a:rPr>
              <a:t>is a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state of inquiry.</a:t>
            </a:r>
            <a:endParaRPr lang="en-US" sz="2800" dirty="0" smtClean="0">
              <a:sym typeface="Symbol"/>
            </a:endParaRPr>
          </a:p>
          <a:p>
            <a:pPr marL="57150" indent="0">
              <a:buNone/>
              <a:defRPr/>
            </a:pPr>
            <a:endParaRPr lang="en-US" sz="2400" i="1" dirty="0" smtClean="0">
              <a:sym typeface="Symbol"/>
            </a:endParaRPr>
          </a:p>
          <a:p>
            <a:pPr marL="57150" indent="0">
              <a:buNone/>
              <a:defRPr/>
            </a:pPr>
            <a:r>
              <a:rPr lang="en-US" sz="2400" i="1" dirty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          </a:t>
            </a: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7150" indent="0">
              <a:buNone/>
              <a:defRPr/>
            </a:pPr>
            <a:endParaRPr lang="en-US" dirty="0"/>
          </a:p>
          <a:p>
            <a:pPr marL="57150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70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Meth(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9530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800" dirty="0" smtClean="0"/>
              <a:t>If (</a:t>
            </a:r>
            <a:r>
              <a:rPr lang="en-US" sz="2800" i="1" dirty="0" smtClean="0"/>
              <a:t>e</a:t>
            </a:r>
            <a:r>
              <a:rPr lang="en-US" sz="2800" dirty="0" smtClean="0"/>
              <a:t>, </a:t>
            </a:r>
            <a:r>
              <a:rPr lang="en-US" sz="2800" i="1" dirty="0" smtClean="0"/>
              <a:t>u</a:t>
            </a:r>
            <a:r>
              <a:rPr lang="en-US" sz="2800" dirty="0" smtClean="0"/>
              <a:t>)</a:t>
            </a:r>
            <a:r>
              <a:rPr lang="en-US" sz="2800" dirty="0" smtClean="0">
                <a:sym typeface="Symbol"/>
              </a:rPr>
              <a:t> is a state of inquiry</a:t>
            </a:r>
            <a:r>
              <a:rPr lang="en-US" sz="2800" dirty="0" smtClean="0"/>
              <a:t>, define:</a:t>
            </a:r>
          </a:p>
          <a:p>
            <a:pPr marL="0" indent="0">
              <a:buNone/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Let </a:t>
            </a:r>
            <a:r>
              <a:rPr lang="en-US" sz="2800" i="1" u="sng" dirty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n-US" sz="2800" dirty="0"/>
              <a:t>= ( </a:t>
            </a:r>
            <a:r>
              <a:rPr lang="en-US" sz="2800" i="1" dirty="0"/>
              <a:t>B</a:t>
            </a:r>
            <a:r>
              <a:rPr lang="en-US" sz="2800" dirty="0"/>
              <a:t>(</a:t>
            </a:r>
            <a:r>
              <a:rPr lang="en-US" sz="2800" i="1" dirty="0"/>
              <a:t>e</a:t>
            </a:r>
            <a:r>
              <a:rPr lang="en-US" sz="2800" dirty="0"/>
              <a:t>|0), ..., </a:t>
            </a:r>
            <a:r>
              <a:rPr lang="en-US" sz="2800" i="1" dirty="0"/>
              <a:t>B</a:t>
            </a:r>
            <a:r>
              <a:rPr lang="en-US" sz="2800" dirty="0"/>
              <a:t>(</a:t>
            </a:r>
            <a:r>
              <a:rPr lang="en-US" sz="2800" i="1" dirty="0"/>
              <a:t>e</a:t>
            </a:r>
            <a:r>
              <a:rPr lang="en-US" sz="2800" dirty="0"/>
              <a:t>|(</a:t>
            </a:r>
            <a:r>
              <a:rPr lang="en-US" sz="2800" dirty="0" err="1"/>
              <a:t>lh</a:t>
            </a:r>
            <a:r>
              <a:rPr lang="en-US" sz="2800" dirty="0"/>
              <a:t>(</a:t>
            </a:r>
            <a:r>
              <a:rPr lang="en-US" sz="2800" i="1" dirty="0"/>
              <a:t>e</a:t>
            </a:r>
            <a:r>
              <a:rPr lang="en-US" sz="2800" dirty="0"/>
              <a:t>) - 1)) </a:t>
            </a:r>
            <a:r>
              <a:rPr lang="en-US" sz="2800" dirty="0" smtClean="0"/>
              <a:t>).</a:t>
            </a:r>
          </a:p>
          <a:p>
            <a:pPr marL="0" indent="0">
              <a:buNone/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Meth(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2800" dirty="0" smtClean="0"/>
              <a:t> = </a:t>
            </a:r>
            <a:r>
              <a:rPr lang="en-US" sz="2800" dirty="0"/>
              <a:t>Meth(</a:t>
            </a:r>
            <a:r>
              <a:rPr lang="en-US" sz="2800" i="1" dirty="0"/>
              <a:t>e, </a:t>
            </a:r>
            <a:r>
              <a:rPr lang="en-US" sz="2800" i="1" u="sng" dirty="0"/>
              <a:t>B</a:t>
            </a:r>
            <a:r>
              <a:rPr lang="en-US" sz="2800" dirty="0"/>
              <a:t>(</a:t>
            </a:r>
            <a:r>
              <a:rPr lang="en-US" sz="2800" i="1" dirty="0"/>
              <a:t>e-</a:t>
            </a:r>
            <a:r>
              <a:rPr lang="en-US" sz="2800" dirty="0" smtClean="0"/>
              <a:t>)).</a:t>
            </a:r>
            <a:endParaRPr lang="en-US" sz="2800" dirty="0"/>
          </a:p>
          <a:p>
            <a:pPr marL="0" indent="0">
              <a:buNone/>
              <a:defRPr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70753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Meth(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9530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Let </a:t>
            </a:r>
            <a:r>
              <a:rPr lang="en-US" sz="2400" i="1" u="sng" dirty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 smtClean="0"/>
              <a:t>= ( </a:t>
            </a:r>
            <a:r>
              <a:rPr lang="en-US" sz="2400" i="1" dirty="0" smtClean="0"/>
              <a:t>B</a:t>
            </a:r>
            <a:r>
              <a:rPr lang="en-US" sz="2400" dirty="0" smtClean="0"/>
              <a:t>(</a:t>
            </a:r>
            <a:r>
              <a:rPr lang="en-US" sz="2400" i="1" dirty="0" smtClean="0"/>
              <a:t>e</a:t>
            </a:r>
            <a:r>
              <a:rPr lang="en-US" sz="2400" dirty="0" smtClean="0"/>
              <a:t>|0), ..., </a:t>
            </a:r>
            <a:r>
              <a:rPr lang="en-US" sz="2400" i="1" dirty="0" smtClean="0"/>
              <a:t>B</a:t>
            </a:r>
            <a:r>
              <a:rPr lang="en-US" sz="2400" dirty="0" smtClean="0"/>
              <a:t>(</a:t>
            </a:r>
            <a:r>
              <a:rPr lang="en-US" sz="2400" i="1" dirty="0" smtClean="0"/>
              <a:t>e</a:t>
            </a:r>
            <a:r>
              <a:rPr lang="en-US" sz="2400" dirty="0" smtClean="0"/>
              <a:t>|(</a:t>
            </a:r>
            <a:r>
              <a:rPr lang="en-US" sz="2400" dirty="0" err="1" smtClean="0"/>
              <a:t>lh</a:t>
            </a:r>
            <a:r>
              <a:rPr lang="en-US" sz="2400" dirty="0" smtClean="0"/>
              <a:t>(</a:t>
            </a:r>
            <a:r>
              <a:rPr lang="en-US" sz="2400" i="1" dirty="0" smtClean="0"/>
              <a:t>e</a:t>
            </a:r>
            <a:r>
              <a:rPr lang="en-US" sz="2400" dirty="0" smtClean="0"/>
              <a:t>) - 1)) ).</a:t>
            </a:r>
          </a:p>
          <a:p>
            <a:pPr marL="0" indent="0">
              <a:buNone/>
              <a:defRPr/>
            </a:pPr>
            <a:r>
              <a:rPr lang="en-US" sz="2400" dirty="0" smtClean="0"/>
              <a:t>If (</a:t>
            </a:r>
            <a:r>
              <a:rPr lang="en-US" sz="2400" i="1" dirty="0" smtClean="0"/>
              <a:t>e</a:t>
            </a:r>
            <a:r>
              <a:rPr lang="en-US" sz="2400" dirty="0" smtClean="0"/>
              <a:t>, </a:t>
            </a:r>
            <a:r>
              <a:rPr lang="en-US" sz="2400" i="1" dirty="0" smtClean="0"/>
              <a:t>u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>
                <a:sym typeface="Symbol"/>
              </a:rPr>
              <a:t></a:t>
            </a:r>
            <a:r>
              <a:rPr lang="en-US" sz="2400" dirty="0"/>
              <a:t> </a:t>
            </a:r>
            <a:r>
              <a:rPr lang="en-US" sz="2400" dirty="0" smtClean="0"/>
              <a:t>SI, define:</a:t>
            </a:r>
          </a:p>
          <a:p>
            <a:pPr marL="0" indent="0">
              <a:buNone/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Meth(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</a:rPr>
              <a:t>e, u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n-US" sz="2400" dirty="0" smtClean="0"/>
              <a:t>= {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</a:t>
            </a:r>
            <a:r>
              <a:rPr lang="en-US" sz="2400" dirty="0" smtClean="0"/>
              <a:t> Meth : </a:t>
            </a:r>
            <a:r>
              <a:rPr lang="en-US" sz="2400" i="1" u="sng" dirty="0" smtClean="0"/>
              <a:t>B</a:t>
            </a:r>
            <a:r>
              <a:rPr lang="en-US" sz="2400" dirty="0" smtClean="0"/>
              <a:t>(</a:t>
            </a:r>
            <a:r>
              <a:rPr lang="en-US" sz="2400" i="1" dirty="0" smtClean="0"/>
              <a:t>e-</a:t>
            </a:r>
            <a:r>
              <a:rPr lang="en-US" sz="2400" dirty="0" smtClean="0"/>
              <a:t>) = </a:t>
            </a:r>
            <a:r>
              <a:rPr lang="en-US" sz="2400" i="1" dirty="0"/>
              <a:t>u</a:t>
            </a:r>
            <a:r>
              <a:rPr lang="en-US" sz="2400" dirty="0" smtClean="0">
                <a:sym typeface="Symbol"/>
              </a:rPr>
              <a:t> }. </a:t>
            </a:r>
            <a:r>
              <a:rPr lang="en-US" sz="2800" dirty="0" smtClean="0">
                <a:sym typeface="Symbol"/>
              </a:rPr>
              <a:t>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sym typeface="Symbol"/>
            </a:endParaRPr>
          </a:p>
          <a:p>
            <a:pPr marL="0" indent="0">
              <a:buNone/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Prop.</a:t>
            </a:r>
            <a:r>
              <a:rPr lang="en-US" sz="2400" dirty="0" smtClean="0">
                <a:sym typeface="Symbol"/>
              </a:rPr>
              <a:t> Let </a:t>
            </a:r>
            <a:r>
              <a:rPr lang="en-US" sz="2400" dirty="0"/>
              <a:t>(</a:t>
            </a:r>
            <a:r>
              <a:rPr lang="en-US" sz="2400" i="1" dirty="0"/>
              <a:t>e</a:t>
            </a:r>
            <a:r>
              <a:rPr lang="en-US" sz="2400" dirty="0"/>
              <a:t>, </a:t>
            </a:r>
            <a:r>
              <a:rPr lang="en-US" sz="2400" i="1" dirty="0"/>
              <a:t>u</a:t>
            </a:r>
            <a:r>
              <a:rPr lang="en-US" sz="2400" dirty="0"/>
              <a:t>)</a:t>
            </a:r>
            <a:r>
              <a:rPr lang="en-US" sz="2400" dirty="0">
                <a:sym typeface="Symbol"/>
              </a:rPr>
              <a:t> </a:t>
            </a:r>
            <a:r>
              <a:rPr lang="en-US" sz="2400" dirty="0"/>
              <a:t> </a:t>
            </a:r>
            <a:r>
              <a:rPr lang="en-US" sz="2400" dirty="0" smtClean="0"/>
              <a:t>SI.  Then:</a:t>
            </a:r>
            <a:endParaRPr lang="en-US" sz="2400" dirty="0" smtClean="0">
              <a:sym typeface="Symbol"/>
            </a:endParaRPr>
          </a:p>
          <a:p>
            <a:pPr marL="742950" indent="-742950">
              <a:buFont typeface="+mj-lt"/>
              <a:buAutoNum type="arabicPeriod"/>
              <a:defRPr/>
            </a:pPr>
            <a:r>
              <a:rPr lang="en-US" sz="2400" dirty="0" smtClean="0"/>
              <a:t>(</a:t>
            </a:r>
            <a:r>
              <a:rPr lang="en-US" sz="2400" i="1" dirty="0"/>
              <a:t>e</a:t>
            </a:r>
            <a:r>
              <a:rPr lang="en-US" sz="2400" dirty="0"/>
              <a:t>, </a:t>
            </a:r>
            <a:r>
              <a:rPr lang="en-US" sz="2400" i="1" u="sng" dirty="0" smtClean="0"/>
              <a:t>B</a:t>
            </a:r>
            <a:r>
              <a:rPr lang="en-US" sz="2400" dirty="0" smtClean="0"/>
              <a:t>(</a:t>
            </a:r>
            <a:r>
              <a:rPr lang="en-US" sz="2400" i="1" dirty="0" smtClean="0"/>
              <a:t>e-</a:t>
            </a:r>
            <a:r>
              <a:rPr lang="en-US" sz="2400" dirty="0" smtClean="0"/>
              <a:t>)) </a:t>
            </a:r>
            <a:r>
              <a:rPr lang="en-US" sz="2400" dirty="0">
                <a:sym typeface="Symbol"/>
              </a:rPr>
              <a:t></a:t>
            </a:r>
            <a:r>
              <a:rPr lang="en-US" sz="2400" dirty="0"/>
              <a:t> </a:t>
            </a:r>
            <a:r>
              <a:rPr lang="en-US" sz="2400" dirty="0" smtClean="0"/>
              <a:t>SI</a:t>
            </a:r>
            <a:r>
              <a:rPr lang="en-US" sz="2400" dirty="0"/>
              <a:t> </a:t>
            </a:r>
            <a:r>
              <a:rPr lang="en-US" sz="2400" dirty="0" smtClean="0"/>
              <a:t>;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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 smtClean="0"/>
              <a:t>Meth(</a:t>
            </a:r>
            <a:r>
              <a:rPr lang="en-US" sz="2400" i="1" dirty="0" smtClean="0"/>
              <a:t>e</a:t>
            </a:r>
            <a:r>
              <a:rPr lang="en-US" sz="2400" i="1" dirty="0"/>
              <a:t>, </a:t>
            </a:r>
            <a:r>
              <a:rPr lang="en-US" sz="2400" i="1" u="sng" dirty="0" smtClean="0"/>
              <a:t>B</a:t>
            </a:r>
            <a:r>
              <a:rPr lang="en-US" sz="2400" dirty="0" smtClean="0"/>
              <a:t>(</a:t>
            </a:r>
            <a:r>
              <a:rPr lang="en-US" sz="2400" i="1" dirty="0" smtClean="0"/>
              <a:t>e-</a:t>
            </a:r>
            <a:r>
              <a:rPr lang="en-US" sz="2400" dirty="0" smtClean="0"/>
              <a:t>)) .</a:t>
            </a:r>
          </a:p>
          <a:p>
            <a:pPr marL="742950" indent="-742950">
              <a:buFont typeface="+mj-lt"/>
              <a:buAutoNum type="arabicPeriod"/>
              <a:defRPr/>
            </a:pPr>
            <a:endParaRPr lang="en-US" sz="2400" dirty="0" smtClean="0"/>
          </a:p>
          <a:p>
            <a:pPr marL="0" indent="0">
              <a:buNone/>
              <a:defRPr/>
            </a:pPr>
            <a:r>
              <a:rPr lang="en-US" sz="2400" dirty="0" smtClean="0"/>
              <a:t>Abbreviate:</a:t>
            </a:r>
          </a:p>
          <a:p>
            <a:pPr marL="0" indent="0">
              <a:buNone/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Meth(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2400" dirty="0" smtClean="0"/>
              <a:t> = </a:t>
            </a:r>
            <a:r>
              <a:rPr lang="en-US" sz="2400" dirty="0"/>
              <a:t>Meth(</a:t>
            </a:r>
            <a:r>
              <a:rPr lang="en-US" sz="2400" i="1" dirty="0"/>
              <a:t>e, </a:t>
            </a:r>
            <a:r>
              <a:rPr lang="en-US" sz="2400" i="1" u="sng" dirty="0"/>
              <a:t>B</a:t>
            </a:r>
            <a:r>
              <a:rPr lang="en-US" sz="2400" dirty="0"/>
              <a:t>(</a:t>
            </a:r>
            <a:r>
              <a:rPr lang="en-US" sz="2400" i="1" dirty="0"/>
              <a:t>e-</a:t>
            </a:r>
            <a:r>
              <a:rPr lang="en-US" sz="2400" dirty="0" smtClean="0"/>
              <a:t>)).</a:t>
            </a:r>
            <a:endParaRPr lang="en-US" sz="2400" dirty="0"/>
          </a:p>
          <a:p>
            <a:pPr marL="0" indent="0">
              <a:buNone/>
              <a:defRPr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66427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Optimality Relative to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at (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e, u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40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4958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Let </a:t>
            </a:r>
            <a:r>
              <a:rPr lang="en-US" i="1" dirty="0"/>
              <a:t>M</a:t>
            </a:r>
            <a:r>
              <a:rPr lang="en-US" dirty="0"/>
              <a:t> be a collection of </a:t>
            </a:r>
            <a:r>
              <a:rPr lang="en-US" dirty="0" smtClean="0"/>
              <a:t>methods and let (</a:t>
            </a:r>
            <a:r>
              <a:rPr lang="en-US" i="1" dirty="0" smtClean="0"/>
              <a:t>e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dirty="0" smtClean="0"/>
              <a:t>) </a:t>
            </a:r>
            <a:r>
              <a:rPr lang="en-US" dirty="0" smtClean="0">
                <a:sym typeface="Symbol"/>
              </a:rPr>
              <a:t></a:t>
            </a:r>
            <a:r>
              <a:rPr lang="en-US" dirty="0" smtClean="0"/>
              <a:t> SI.  </a:t>
            </a:r>
            <a:endParaRPr lang="en-US" dirty="0"/>
          </a:p>
          <a:p>
            <a:pPr marL="0" indent="0">
              <a:buNone/>
              <a:defRPr/>
            </a:pP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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  <a:sym typeface="Symbol"/>
              </a:rPr>
              <a:t>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 u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n-US" dirty="0" smtClean="0">
                <a:sym typeface="Symbol"/>
              </a:rPr>
              <a:t></a:t>
            </a:r>
            <a:r>
              <a:rPr lang="en-US" i="1" dirty="0" smtClean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smtClean="0">
                <a:sym typeface="Symbol"/>
              </a:rPr>
              <a:t> </a:t>
            </a:r>
            <a:r>
              <a:rPr lang="en-US" sz="2400" i="1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 produces </a:t>
            </a:r>
            <a:r>
              <a:rPr lang="en-US" sz="2400" i="1" dirty="0" smtClean="0">
                <a:sym typeface="Symbol"/>
              </a:rPr>
              <a:t>u </a:t>
            </a:r>
            <a:r>
              <a:rPr lang="en-US" sz="2400" dirty="0" smtClean="0">
                <a:sym typeface="Symbol"/>
              </a:rPr>
              <a:t>in response to</a:t>
            </a:r>
            <a:r>
              <a:rPr lang="en-US" sz="2400" i="1" dirty="0" smtClean="0">
                <a:sym typeface="Symbol"/>
              </a:rPr>
              <a:t> e-</a:t>
            </a:r>
            <a:r>
              <a:rPr lang="en-US" sz="2400" dirty="0" smtClean="0">
                <a:sym typeface="Symbol"/>
              </a:rPr>
              <a:t>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dirty="0" smtClean="0"/>
              <a:t>(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smtClean="0"/>
              <a:t>e’</a:t>
            </a:r>
            <a:r>
              <a:rPr lang="en-US" sz="2400" dirty="0" smtClean="0"/>
              <a:t> </a:t>
            </a:r>
            <a:r>
              <a:rPr lang="en-US" sz="2400" dirty="0">
                <a:sym typeface="Symbol"/>
              </a:rPr>
              <a:t> </a:t>
            </a:r>
            <a:r>
              <a:rPr lang="en-US" sz="2400" i="1" dirty="0">
                <a:sym typeface="Symbol"/>
              </a:rPr>
              <a:t>e</a:t>
            </a:r>
            <a:r>
              <a:rPr lang="en-US" sz="2400" dirty="0"/>
              <a:t>)(</a:t>
            </a:r>
            <a:r>
              <a:rPr lang="en-US" sz="2400" dirty="0" smtClean="0">
                <a:sym typeface="Symbol"/>
              </a:rPr>
              <a:t></a:t>
            </a:r>
            <a:r>
              <a:rPr lang="en-US" sz="2400" i="1" dirty="0" smtClean="0"/>
              <a:t>B</a:t>
            </a:r>
            <a:r>
              <a:rPr lang="en-US" sz="2400" dirty="0"/>
              <a:t>’ </a:t>
            </a:r>
            <a:r>
              <a:rPr lang="en-US" sz="2400" dirty="0">
                <a:sym typeface="Symbol"/>
              </a:rPr>
              <a:t></a:t>
            </a:r>
            <a:r>
              <a:rPr lang="en-US" sz="2400" dirty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that agrees with </a:t>
            </a:r>
            <a:r>
              <a:rPr lang="en-US" sz="2400" i="1" dirty="0" smtClean="0"/>
              <a:t>B</a:t>
            </a:r>
            <a:r>
              <a:rPr lang="en-US" sz="2400" dirty="0" smtClean="0"/>
              <a:t> along </a:t>
            </a:r>
            <a:r>
              <a:rPr lang="en-US" sz="2400" i="1" dirty="0" smtClean="0"/>
              <a:t>e</a:t>
            </a:r>
            <a:r>
              <a:rPr lang="en-US" sz="2400" dirty="0" smtClean="0"/>
              <a:t>-)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</a:t>
            </a:r>
            <a:r>
              <a:rPr lang="en-US" sz="2400" i="1" baseline="-25000" dirty="0" smtClean="0">
                <a:latin typeface="Symbol" pitchFamily="18" charset="2"/>
                <a:sym typeface="Symbol"/>
              </a:rPr>
              <a:t>l</a:t>
            </a:r>
            <a:r>
              <a:rPr lang="en-US" sz="2400" i="1" baseline="-25000" dirty="0">
                <a:latin typeface="Symbol" pitchFamily="18" charset="2"/>
                <a:sym typeface="Symbol"/>
              </a:rPr>
              <a:t>,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2400" i="1" baseline="-25000" dirty="0">
                <a:sym typeface="Symbol"/>
              </a:rPr>
              <a:t>e</a:t>
            </a:r>
            <a:r>
              <a:rPr lang="en-US" sz="2400" i="1" baseline="-25000" dirty="0" smtClean="0">
                <a:sym typeface="Symbol"/>
              </a:rPr>
              <a:t>’</a:t>
            </a:r>
            <a:r>
              <a:rPr lang="en-US" sz="2400" dirty="0" smtClean="0"/>
              <a:t> </a:t>
            </a:r>
            <a:r>
              <a:rPr lang="en-US" sz="2400" i="1" dirty="0"/>
              <a:t>B</a:t>
            </a:r>
            <a:r>
              <a:rPr lang="en-US" sz="2400" i="1" dirty="0" smtClean="0"/>
              <a:t>’.</a:t>
            </a:r>
          </a:p>
        </p:txBody>
      </p:sp>
    </p:spTree>
    <p:extLst>
      <p:ext uri="{BB962C8B-B14F-4D97-AF65-F5344CB8AC3E}">
        <p14:creationId xmlns:p14="http://schemas.microsoft.com/office/powerpoint/2010/main" val="144155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Admissibility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Relative to </a:t>
            </a:r>
            <a:r>
              <a:rPr lang="en-US" sz="4000" i="1" dirty="0">
                <a:latin typeface="Arial" pitchFamily="34" charset="0"/>
                <a:cs typeface="Arial" pitchFamily="34" charset="0"/>
              </a:rPr>
              <a:t>M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at (</a:t>
            </a:r>
            <a:r>
              <a:rPr lang="en-US" sz="4000" i="1" dirty="0">
                <a:latin typeface="Arial" pitchFamily="34" charset="0"/>
                <a:cs typeface="Arial" pitchFamily="34" charset="0"/>
              </a:rPr>
              <a:t>e,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4000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4958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Let </a:t>
            </a:r>
            <a:r>
              <a:rPr lang="en-US" i="1" dirty="0"/>
              <a:t>M</a:t>
            </a:r>
            <a:r>
              <a:rPr lang="en-US" dirty="0"/>
              <a:t> be a collection of methods and let (</a:t>
            </a:r>
            <a:r>
              <a:rPr lang="en-US" i="1" dirty="0"/>
              <a:t>e</a:t>
            </a:r>
            <a:r>
              <a:rPr lang="en-US" dirty="0"/>
              <a:t>, </a:t>
            </a:r>
            <a:r>
              <a:rPr lang="en-US" i="1" dirty="0"/>
              <a:t>u</a:t>
            </a:r>
            <a:r>
              <a:rPr lang="en-US" dirty="0"/>
              <a:t>)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SI.  </a:t>
            </a:r>
          </a:p>
          <a:p>
            <a:pPr marL="0" indent="0">
              <a:buNone/>
              <a:defRPr/>
            </a:pP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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M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Symbol" pitchFamily="18" charset="2"/>
                <a:sym typeface="Symbol"/>
              </a:rPr>
              <a:t>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u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n-US" dirty="0">
                <a:sym typeface="Symbol"/>
              </a:rPr>
              <a:t></a:t>
            </a:r>
            <a:r>
              <a:rPr lang="en-US" i="1" dirty="0"/>
              <a:t> </a:t>
            </a:r>
            <a:endParaRPr lang="en-US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 </a:t>
            </a:r>
            <a:r>
              <a:rPr lang="en-US" sz="2400" i="1" dirty="0">
                <a:sym typeface="Symbol"/>
              </a:rPr>
              <a:t>M</a:t>
            </a:r>
            <a:r>
              <a:rPr lang="en-US" sz="2400" dirty="0">
                <a:sym typeface="Symbol"/>
              </a:rPr>
              <a:t>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i="1" dirty="0">
                <a:sym typeface="Symbol"/>
              </a:rPr>
              <a:t>B</a:t>
            </a:r>
            <a:r>
              <a:rPr lang="en-US" sz="2400" dirty="0">
                <a:sym typeface="Symbol"/>
              </a:rPr>
              <a:t> produces </a:t>
            </a:r>
            <a:r>
              <a:rPr lang="en-US" sz="2400" i="1" dirty="0">
                <a:sym typeface="Symbol"/>
              </a:rPr>
              <a:t>u </a:t>
            </a:r>
            <a:r>
              <a:rPr lang="en-US" sz="2400" dirty="0">
                <a:sym typeface="Symbol"/>
              </a:rPr>
              <a:t>in response to</a:t>
            </a:r>
            <a:r>
              <a:rPr lang="en-US" sz="2400" i="1" dirty="0">
                <a:sym typeface="Symbol"/>
              </a:rPr>
              <a:t> e-</a:t>
            </a:r>
            <a:r>
              <a:rPr lang="en-US" sz="2400" dirty="0">
                <a:sym typeface="Symbol"/>
              </a:rPr>
              <a:t>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dirty="0"/>
              <a:t>(</a:t>
            </a:r>
            <a:r>
              <a:rPr lang="en-US" sz="2400" dirty="0">
                <a:sym typeface="Symbol"/>
              </a:rPr>
              <a:t></a:t>
            </a:r>
            <a:r>
              <a:rPr lang="en-US" sz="2400" i="1" dirty="0"/>
              <a:t>e’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 </a:t>
            </a:r>
            <a:r>
              <a:rPr lang="en-US" sz="2400" i="1" dirty="0">
                <a:sym typeface="Symbol"/>
              </a:rPr>
              <a:t>e</a:t>
            </a:r>
            <a:r>
              <a:rPr lang="en-US" sz="2400" dirty="0"/>
              <a:t>)(</a:t>
            </a:r>
            <a:r>
              <a:rPr lang="en-US" sz="2400" dirty="0">
                <a:sym typeface="Symbol"/>
              </a:rPr>
              <a:t></a:t>
            </a:r>
            <a:r>
              <a:rPr lang="en-US" sz="2400" i="1" dirty="0"/>
              <a:t>B</a:t>
            </a:r>
            <a:r>
              <a:rPr lang="en-US" sz="2400" dirty="0"/>
              <a:t>’ </a:t>
            </a:r>
            <a:r>
              <a:rPr lang="en-US" sz="2400" dirty="0">
                <a:sym typeface="Symbol"/>
              </a:rPr>
              <a:t></a:t>
            </a:r>
            <a:r>
              <a:rPr lang="en-US" sz="2400" dirty="0"/>
              <a:t> </a:t>
            </a:r>
            <a:r>
              <a:rPr lang="en-US" sz="2400" i="1" dirty="0"/>
              <a:t>M</a:t>
            </a:r>
            <a:r>
              <a:rPr lang="en-US" sz="2400" dirty="0"/>
              <a:t> that agrees with </a:t>
            </a:r>
            <a:r>
              <a:rPr lang="en-US" sz="2400" i="1" dirty="0"/>
              <a:t>B</a:t>
            </a:r>
            <a:r>
              <a:rPr lang="en-US" sz="2400" dirty="0"/>
              <a:t> along </a:t>
            </a:r>
            <a:r>
              <a:rPr lang="en-US" sz="2400" i="1" dirty="0"/>
              <a:t>e</a:t>
            </a:r>
            <a:r>
              <a:rPr lang="en-US" sz="2400" dirty="0"/>
              <a:t>-) </a:t>
            </a:r>
            <a:r>
              <a:rPr lang="en-US" sz="2400" i="1" dirty="0" smtClean="0"/>
              <a:t>B’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&gt;</a:t>
            </a:r>
            <a:r>
              <a:rPr lang="en-US" sz="2400" i="1" baseline="-25000" dirty="0" smtClean="0">
                <a:latin typeface="Symbol" pitchFamily="18" charset="2"/>
                <a:sym typeface="Symbol"/>
              </a:rPr>
              <a:t>l,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2400" i="1" baseline="-25000" dirty="0" smtClean="0">
                <a:sym typeface="Symbol"/>
              </a:rPr>
              <a:t>e</a:t>
            </a:r>
            <a:r>
              <a:rPr lang="en-US" sz="2400" i="1" baseline="-25000" dirty="0">
                <a:sym typeface="Symbol"/>
              </a:rPr>
              <a:t>’</a:t>
            </a:r>
            <a:r>
              <a:rPr lang="en-US" sz="2400" dirty="0"/>
              <a:t> </a:t>
            </a:r>
            <a:r>
              <a:rPr lang="en-US" sz="2400" i="1" dirty="0" smtClean="0"/>
              <a:t>B.</a:t>
            </a:r>
            <a:endParaRPr lang="en-US" sz="2400" i="1" dirty="0"/>
          </a:p>
          <a:p>
            <a:pPr marL="0" indent="0">
              <a:buNone/>
              <a:defRPr/>
            </a:pPr>
            <a:endParaRPr lang="en-US" i="1" dirty="0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7067550" y="3975100"/>
            <a:ext cx="57150" cy="19050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462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Optimality Implies Admissibility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495801"/>
          </a:xfrm>
          <a:noFill/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Prop. </a:t>
            </a:r>
            <a:r>
              <a:rPr lang="en-US" dirty="0"/>
              <a:t>(</a:t>
            </a:r>
            <a:r>
              <a:rPr lang="en-US" i="1" dirty="0"/>
              <a:t>e</a:t>
            </a:r>
            <a:r>
              <a:rPr lang="en-US" dirty="0"/>
              <a:t>, </a:t>
            </a:r>
            <a:r>
              <a:rPr lang="en-US" i="1" dirty="0" smtClean="0"/>
              <a:t>u</a:t>
            </a:r>
            <a:r>
              <a:rPr lang="en-US" dirty="0" smtClean="0"/>
              <a:t>)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SI </a:t>
            </a:r>
            <a:r>
              <a:rPr lang="en-US" dirty="0" smtClean="0">
                <a:sym typeface="Symbol"/>
              </a:rPr>
              <a:t> </a:t>
            </a:r>
            <a:r>
              <a:rPr lang="en-US" b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M</a:t>
            </a:r>
            <a:r>
              <a:rPr lang="en-US" dirty="0"/>
              <a:t>, 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, </a:t>
            </a:r>
            <a:r>
              <a:rPr lang="en-US" i="1" dirty="0" smtClean="0"/>
              <a:t>e, u</a:t>
            </a:r>
            <a:r>
              <a:rPr lang="en-US" dirty="0" smtClean="0"/>
              <a:t>) </a:t>
            </a: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 </a:t>
            </a:r>
            <a:r>
              <a:rPr lang="en-US" b="1" dirty="0"/>
              <a:t>A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, 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, </a:t>
            </a:r>
            <a:r>
              <a:rPr lang="en-US" i="1" dirty="0" smtClean="0"/>
              <a:t>e, u</a:t>
            </a:r>
            <a:r>
              <a:rPr lang="en-US" dirty="0" smtClean="0"/>
              <a:t>).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endParaRPr lang="en-US" i="1" dirty="0"/>
          </a:p>
          <a:p>
            <a:pPr marL="0" indent="0">
              <a:buNone/>
              <a:defRPr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0698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Optimality Implies Admissibility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495801"/>
          </a:xfrm>
          <a:noFill/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Prop. </a:t>
            </a:r>
            <a:r>
              <a:rPr lang="en-US" dirty="0"/>
              <a:t>(</a:t>
            </a:r>
            <a:r>
              <a:rPr lang="en-US" i="1" dirty="0"/>
              <a:t>e</a:t>
            </a:r>
            <a:r>
              <a:rPr lang="en-US" dirty="0"/>
              <a:t>, </a:t>
            </a:r>
            <a:r>
              <a:rPr lang="en-US" i="1" dirty="0" smtClean="0"/>
              <a:t>u</a:t>
            </a:r>
            <a:r>
              <a:rPr lang="en-US" dirty="0" smtClean="0"/>
              <a:t>)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SI </a:t>
            </a:r>
            <a:r>
              <a:rPr lang="en-US" dirty="0" smtClean="0">
                <a:sym typeface="Symbol"/>
              </a:rPr>
              <a:t> </a:t>
            </a:r>
            <a:r>
              <a:rPr lang="en-US" b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M</a:t>
            </a:r>
            <a:r>
              <a:rPr lang="en-US" dirty="0"/>
              <a:t>, 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, </a:t>
            </a:r>
            <a:r>
              <a:rPr lang="en-US" i="1" dirty="0" smtClean="0"/>
              <a:t>e, u</a:t>
            </a:r>
            <a:r>
              <a:rPr lang="en-US" dirty="0" smtClean="0"/>
              <a:t>) </a:t>
            </a: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 </a:t>
            </a:r>
            <a:r>
              <a:rPr lang="en-US" b="1" dirty="0"/>
              <a:t>A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, 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, </a:t>
            </a:r>
            <a:r>
              <a:rPr lang="en-US" i="1" dirty="0" smtClean="0"/>
              <a:t>e, u</a:t>
            </a:r>
            <a:r>
              <a:rPr lang="en-US" dirty="0" smtClean="0"/>
              <a:t>).</a:t>
            </a:r>
          </a:p>
          <a:p>
            <a:pPr marL="0" indent="0">
              <a:buNone/>
              <a:defRPr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Proof. </a:t>
            </a:r>
          </a:p>
          <a:p>
            <a:pPr marL="0" indent="0">
              <a:buNone/>
              <a:defRPr/>
            </a:pPr>
            <a:r>
              <a:rPr lang="en-US" sz="2000" b="1" dirty="0" smtClean="0"/>
              <a:t>O</a:t>
            </a:r>
            <a:r>
              <a:rPr lang="en-US" sz="2000" dirty="0" smtClean="0"/>
              <a:t>(</a:t>
            </a:r>
            <a:r>
              <a:rPr lang="en-US" sz="2000" i="1" dirty="0" smtClean="0"/>
              <a:t>M</a:t>
            </a:r>
            <a:r>
              <a:rPr lang="en-US" sz="2000" dirty="0"/>
              <a:t>, </a:t>
            </a:r>
            <a:r>
              <a:rPr lang="en-US" sz="2000" dirty="0">
                <a:sym typeface="Symbol"/>
              </a:rPr>
              <a:t></a:t>
            </a:r>
            <a:r>
              <a:rPr lang="en-US" sz="2000" dirty="0"/>
              <a:t>, </a:t>
            </a:r>
            <a:r>
              <a:rPr lang="en-US" sz="2000" i="1" dirty="0" smtClean="0"/>
              <a:t>e, u</a:t>
            </a:r>
            <a:r>
              <a:rPr lang="en-US" sz="2000" dirty="0" smtClean="0"/>
              <a:t>) </a:t>
            </a:r>
            <a:r>
              <a:rPr lang="en-US" sz="2000" dirty="0" smtClean="0">
                <a:sym typeface="Symbol"/>
              </a:rPr>
              <a:t></a:t>
            </a:r>
            <a:r>
              <a:rPr lang="en-US" sz="2000" dirty="0" smtClean="0"/>
              <a:t> </a:t>
            </a:r>
            <a:r>
              <a:rPr lang="en-US" sz="2000" i="1" dirty="0"/>
              <a:t>B</a:t>
            </a:r>
            <a:r>
              <a:rPr lang="en-US" sz="2000" dirty="0"/>
              <a:t>’ </a:t>
            </a:r>
            <a:r>
              <a:rPr lang="en-US" sz="2000" dirty="0">
                <a:sym typeface="Symbol"/>
              </a:rPr>
              <a:t></a:t>
            </a:r>
            <a:r>
              <a:rPr lang="en-US" sz="2000" dirty="0"/>
              <a:t> </a:t>
            </a:r>
            <a:r>
              <a:rPr lang="en-US" sz="2000" i="1" dirty="0" smtClean="0"/>
              <a:t>M </a:t>
            </a:r>
            <a:r>
              <a:rPr lang="en-US" sz="2000" dirty="0" smtClean="0">
                <a:sym typeface="Symbol"/>
              </a:rPr>
              <a:t></a:t>
            </a:r>
            <a:r>
              <a:rPr lang="en-US" sz="2000" i="1" dirty="0" smtClean="0">
                <a:sym typeface="Symbol"/>
              </a:rPr>
              <a:t> </a:t>
            </a:r>
            <a:r>
              <a:rPr lang="en-US" sz="2000" dirty="0" smtClean="0"/>
              <a:t>(</a:t>
            </a:r>
            <a:r>
              <a:rPr lang="en-US" sz="2000" dirty="0" smtClean="0">
                <a:sym typeface="Symbol"/>
              </a:rPr>
              <a:t></a:t>
            </a:r>
            <a:r>
              <a:rPr lang="en-US" sz="2000" i="1" dirty="0" smtClean="0"/>
              <a:t>d</a:t>
            </a:r>
            <a:r>
              <a:rPr lang="en-US" sz="2000" dirty="0" smtClean="0"/>
              <a:t> </a:t>
            </a:r>
            <a:r>
              <a:rPr lang="en-US" sz="2000" dirty="0">
                <a:sym typeface="Symbol"/>
              </a:rPr>
              <a:t> </a:t>
            </a:r>
            <a:r>
              <a:rPr lang="en-US" sz="2000" i="1" dirty="0">
                <a:sym typeface="Symbol"/>
              </a:rPr>
              <a:t>e</a:t>
            </a:r>
            <a:r>
              <a:rPr lang="en-US" sz="2000" dirty="0"/>
              <a:t>)</a:t>
            </a:r>
            <a:r>
              <a:rPr lang="en-US" sz="2000" dirty="0" smtClean="0"/>
              <a:t>(</a:t>
            </a:r>
            <a:r>
              <a:rPr lang="en-US" sz="2000" dirty="0">
                <a:sym typeface="Symbol"/>
              </a:rPr>
              <a:t></a:t>
            </a:r>
            <a:r>
              <a:rPr lang="en-US" sz="2000" i="1" dirty="0"/>
              <a:t>B</a:t>
            </a:r>
            <a:r>
              <a:rPr lang="en-US" sz="2000" dirty="0"/>
              <a:t>’ </a:t>
            </a:r>
            <a:r>
              <a:rPr lang="en-US" sz="2000" dirty="0">
                <a:sym typeface="Symbol"/>
              </a:rPr>
              <a:t></a:t>
            </a:r>
            <a:r>
              <a:rPr lang="en-US" sz="2000" dirty="0"/>
              <a:t> </a:t>
            </a:r>
            <a:r>
              <a:rPr lang="en-US" sz="2000" i="1" dirty="0"/>
              <a:t>M</a:t>
            </a:r>
            <a:r>
              <a:rPr lang="en-US" sz="2000" dirty="0"/>
              <a:t> </a:t>
            </a:r>
            <a:r>
              <a:rPr lang="en-US" sz="2000" dirty="0" smtClean="0">
                <a:sym typeface="Symbol"/>
              </a:rPr>
              <a:t> </a:t>
            </a:r>
            <a:r>
              <a:rPr lang="en-US" sz="2000" dirty="0" smtClean="0"/>
              <a:t>Meth(</a:t>
            </a:r>
            <a:r>
              <a:rPr lang="en-US" sz="2000" i="1" dirty="0" smtClean="0"/>
              <a:t>d</a:t>
            </a:r>
            <a:r>
              <a:rPr lang="en-US" sz="2000" i="1" dirty="0"/>
              <a:t>, B</a:t>
            </a:r>
            <a:r>
              <a:rPr lang="en-US" sz="2000" dirty="0"/>
              <a:t>)</a:t>
            </a:r>
            <a:r>
              <a:rPr lang="en-US" sz="2000" dirty="0" smtClean="0"/>
              <a:t>)    </a:t>
            </a:r>
            <a:r>
              <a:rPr lang="en-US" sz="2000" i="1" dirty="0" smtClean="0"/>
              <a:t>B</a:t>
            </a:r>
            <a:r>
              <a:rPr lang="en-US" sz="2000" dirty="0" smtClean="0"/>
              <a:t> </a:t>
            </a:r>
            <a:r>
              <a:rPr lang="en-US" sz="2000" dirty="0">
                <a:sym typeface="Symbol"/>
              </a:rPr>
              <a:t></a:t>
            </a:r>
            <a:r>
              <a:rPr lang="en-US" sz="2000" i="1" baseline="-25000" dirty="0">
                <a:sym typeface="Symbol"/>
              </a:rPr>
              <a:t>e’</a:t>
            </a:r>
            <a:r>
              <a:rPr lang="en-US" sz="2000" dirty="0"/>
              <a:t> </a:t>
            </a:r>
            <a:r>
              <a:rPr lang="en-US" sz="2000" i="1" dirty="0"/>
              <a:t>B</a:t>
            </a:r>
            <a:r>
              <a:rPr lang="en-US" sz="2000" i="1" dirty="0" smtClean="0"/>
              <a:t>’</a:t>
            </a:r>
            <a:endParaRPr lang="en-US" sz="2000" dirty="0" smtClean="0"/>
          </a:p>
          <a:p>
            <a:pPr marL="0" indent="0">
              <a:buNone/>
              <a:defRPr/>
            </a:pPr>
            <a:r>
              <a:rPr lang="en-US" sz="2000" dirty="0" smtClean="0">
                <a:sym typeface="Symbol"/>
              </a:rPr>
              <a:t>                        </a:t>
            </a:r>
            <a:r>
              <a:rPr lang="en-US" sz="2000" dirty="0" smtClean="0"/>
              <a:t> </a:t>
            </a:r>
            <a:r>
              <a:rPr lang="en-US" sz="2000" i="1" dirty="0"/>
              <a:t>B</a:t>
            </a:r>
            <a:r>
              <a:rPr lang="en-US" sz="2000" dirty="0"/>
              <a:t>’ </a:t>
            </a:r>
            <a:r>
              <a:rPr lang="en-US" sz="2000" dirty="0">
                <a:sym typeface="Symbol"/>
              </a:rPr>
              <a:t></a:t>
            </a:r>
            <a:r>
              <a:rPr lang="en-US" sz="2000" dirty="0"/>
              <a:t> </a:t>
            </a:r>
            <a:r>
              <a:rPr lang="en-US" sz="2000" i="1" dirty="0"/>
              <a:t>M </a:t>
            </a:r>
            <a:r>
              <a:rPr lang="en-US" sz="2000" dirty="0" smtClean="0">
                <a:sym typeface="Symbol"/>
              </a:rPr>
              <a:t> </a:t>
            </a:r>
            <a:r>
              <a:rPr lang="en-US" sz="2000" dirty="0" smtClean="0"/>
              <a:t>(</a:t>
            </a:r>
            <a:r>
              <a:rPr lang="en-US" sz="2000" dirty="0" smtClean="0">
                <a:sym typeface="Symbol"/>
              </a:rPr>
              <a:t></a:t>
            </a:r>
            <a:r>
              <a:rPr lang="en-US" sz="2000" i="1" dirty="0" smtClean="0"/>
              <a:t>d</a:t>
            </a:r>
            <a:r>
              <a:rPr lang="en-US" sz="2000" dirty="0" smtClean="0"/>
              <a:t> </a:t>
            </a:r>
            <a:r>
              <a:rPr lang="en-US" sz="2000" dirty="0">
                <a:sym typeface="Symbol"/>
              </a:rPr>
              <a:t> </a:t>
            </a:r>
            <a:r>
              <a:rPr lang="en-US" sz="2000" i="1" dirty="0">
                <a:sym typeface="Symbol"/>
              </a:rPr>
              <a:t>e</a:t>
            </a:r>
            <a:r>
              <a:rPr lang="en-US" sz="2000" dirty="0"/>
              <a:t>)</a:t>
            </a:r>
            <a:r>
              <a:rPr lang="en-US" sz="2000" dirty="0" smtClean="0"/>
              <a:t>(</a:t>
            </a:r>
            <a:r>
              <a:rPr lang="en-US" sz="2000" dirty="0">
                <a:sym typeface="Symbol"/>
              </a:rPr>
              <a:t></a:t>
            </a:r>
            <a:r>
              <a:rPr lang="en-US" sz="2000" i="1" dirty="0"/>
              <a:t>B</a:t>
            </a:r>
            <a:r>
              <a:rPr lang="en-US" sz="2000" dirty="0"/>
              <a:t>’ </a:t>
            </a:r>
            <a:r>
              <a:rPr lang="en-US" sz="2000" dirty="0">
                <a:sym typeface="Symbol"/>
              </a:rPr>
              <a:t></a:t>
            </a:r>
            <a:r>
              <a:rPr lang="en-US" sz="2000" dirty="0"/>
              <a:t> </a:t>
            </a:r>
            <a:r>
              <a:rPr lang="en-US" sz="2000" i="1" dirty="0"/>
              <a:t>M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 </a:t>
            </a:r>
            <a:r>
              <a:rPr lang="en-US" sz="2000" dirty="0"/>
              <a:t>Meth(</a:t>
            </a:r>
            <a:r>
              <a:rPr lang="en-US" sz="2000" i="1" dirty="0"/>
              <a:t>d, B</a:t>
            </a:r>
            <a:r>
              <a:rPr lang="en-US" sz="2000" dirty="0" smtClean="0"/>
              <a:t>))  </a:t>
            </a:r>
            <a:r>
              <a:rPr lang="en-US" sz="2000" dirty="0" smtClean="0">
                <a:sym typeface="Symbol"/>
              </a:rPr>
              <a:t></a:t>
            </a:r>
            <a:r>
              <a:rPr lang="en-US" sz="2000" i="1" dirty="0" smtClean="0"/>
              <a:t>B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&lt;</a:t>
            </a:r>
            <a:r>
              <a:rPr lang="en-US" sz="2000" i="1" baseline="-25000" dirty="0" smtClean="0">
                <a:sym typeface="Symbol"/>
              </a:rPr>
              <a:t>e</a:t>
            </a:r>
            <a:r>
              <a:rPr lang="en-US" sz="2000" i="1" baseline="-25000" dirty="0">
                <a:sym typeface="Symbol"/>
              </a:rPr>
              <a:t>’</a:t>
            </a:r>
            <a:r>
              <a:rPr lang="en-US" sz="2000" dirty="0"/>
              <a:t> </a:t>
            </a:r>
            <a:r>
              <a:rPr lang="en-US" sz="2000" i="1" dirty="0"/>
              <a:t>B’</a:t>
            </a:r>
            <a:endParaRPr lang="en-US" sz="2000" dirty="0"/>
          </a:p>
          <a:p>
            <a:pPr marL="0" indent="0">
              <a:buNone/>
              <a:defRPr/>
            </a:pPr>
            <a:r>
              <a:rPr lang="en-US" sz="2000" dirty="0" smtClean="0">
                <a:sym typeface="Symbol"/>
              </a:rPr>
              <a:t>                       </a:t>
            </a:r>
            <a:r>
              <a:rPr lang="en-US" sz="2000" b="1" dirty="0" smtClean="0"/>
              <a:t> A</a:t>
            </a:r>
            <a:r>
              <a:rPr lang="en-US" sz="2000" dirty="0" smtClean="0"/>
              <a:t>(</a:t>
            </a:r>
            <a:r>
              <a:rPr lang="en-US" sz="2000" i="1" dirty="0" smtClean="0"/>
              <a:t>M</a:t>
            </a:r>
            <a:r>
              <a:rPr lang="en-US" sz="2000" dirty="0"/>
              <a:t>, </a:t>
            </a:r>
            <a:r>
              <a:rPr lang="en-US" sz="2000" dirty="0">
                <a:sym typeface="Symbol"/>
              </a:rPr>
              <a:t></a:t>
            </a:r>
            <a:r>
              <a:rPr lang="en-US" sz="2000" dirty="0"/>
              <a:t>, </a:t>
            </a:r>
            <a:r>
              <a:rPr lang="en-US" sz="2000" i="1" dirty="0" smtClean="0"/>
              <a:t>e, u</a:t>
            </a:r>
            <a:r>
              <a:rPr lang="en-US" sz="2000" dirty="0" smtClean="0"/>
              <a:t>).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endParaRPr lang="en-US" i="1" dirty="0"/>
          </a:p>
          <a:p>
            <a:pPr marL="0" indent="0">
              <a:buNone/>
              <a:defRPr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6917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La Crème de la Crème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(et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L’acceptable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de la Crème)</a:t>
            </a:r>
            <a:endParaRPr lang="en-US" sz="2800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876801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US" sz="3000" dirty="0" smtClean="0"/>
              <a:t>Optimality and admissibility can now be </a:t>
            </a: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</a:rPr>
              <a:t>iterated</a:t>
            </a:r>
            <a:r>
              <a:rPr lang="en-US" sz="3000" dirty="0" smtClean="0"/>
              <a:t>.  </a:t>
            </a:r>
          </a:p>
          <a:p>
            <a:pPr marL="0" indent="0">
              <a:buNone/>
              <a:defRPr/>
            </a:pPr>
            <a:r>
              <a:rPr lang="en-US" sz="3000" dirty="0" smtClean="0"/>
              <a:t>For legibility, write:</a:t>
            </a:r>
          </a:p>
          <a:p>
            <a:pPr marL="0" indent="0">
              <a:buNone/>
              <a:defRPr/>
            </a:pP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l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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000" b="1" dirty="0" err="1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en-US" sz="2800" i="1" dirty="0" err="1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l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’)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000" i="1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,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u</a:t>
            </a: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3000" dirty="0" smtClean="0"/>
              <a:t>  </a:t>
            </a:r>
            <a:r>
              <a:rPr lang="en-US" sz="3000" dirty="0"/>
              <a:t>= </a:t>
            </a:r>
            <a:r>
              <a:rPr lang="en-US" sz="3000" b="1" dirty="0" smtClean="0"/>
              <a:t>O</a:t>
            </a:r>
            <a:r>
              <a:rPr lang="en-US" sz="3000" dirty="0" smtClean="0"/>
              <a:t>(</a:t>
            </a:r>
            <a:r>
              <a:rPr lang="en-US" sz="3000" b="1" dirty="0" smtClean="0"/>
              <a:t>O</a:t>
            </a:r>
            <a:r>
              <a:rPr lang="en-US" sz="3000" dirty="0" smtClean="0"/>
              <a:t>(</a:t>
            </a:r>
            <a:r>
              <a:rPr lang="en-US" sz="2800" i="1" dirty="0" smtClean="0">
                <a:latin typeface="Symbol" pitchFamily="18" charset="2"/>
              </a:rPr>
              <a:t>l</a:t>
            </a:r>
            <a:r>
              <a:rPr lang="en-US" sz="3000" dirty="0"/>
              <a:t>, </a:t>
            </a:r>
            <a:r>
              <a:rPr lang="en-US" sz="3000" i="1" dirty="0"/>
              <a:t>e</a:t>
            </a:r>
            <a:r>
              <a:rPr lang="en-US" sz="3000" dirty="0"/>
              <a:t>), </a:t>
            </a:r>
            <a:r>
              <a:rPr lang="en-US" sz="2800" i="1" dirty="0">
                <a:latin typeface="Symbol" pitchFamily="18" charset="2"/>
              </a:rPr>
              <a:t>l</a:t>
            </a:r>
            <a:r>
              <a:rPr lang="en-US" sz="3000" dirty="0">
                <a:sym typeface="Symbol"/>
              </a:rPr>
              <a:t>’</a:t>
            </a:r>
            <a:r>
              <a:rPr lang="en-US" sz="3000" dirty="0"/>
              <a:t>, </a:t>
            </a:r>
            <a:r>
              <a:rPr lang="en-US" sz="3000" i="1" dirty="0" smtClean="0"/>
              <a:t>e</a:t>
            </a:r>
            <a:r>
              <a:rPr lang="en-US" sz="2800" dirty="0" smtClean="0">
                <a:sym typeface="Symbol"/>
              </a:rPr>
              <a:t>,</a:t>
            </a:r>
            <a:r>
              <a:rPr lang="en-US" sz="2800" i="1" dirty="0" smtClean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u</a:t>
            </a:r>
            <a:r>
              <a:rPr lang="en-US" sz="3000" dirty="0" smtClean="0"/>
              <a:t>));    </a:t>
            </a:r>
            <a:endParaRPr lang="en-US" sz="3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000" b="1" dirty="0" err="1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en-US" sz="2800" i="1" dirty="0" err="1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l</a:t>
            </a: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</a:t>
            </a: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000" b="1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l</a:t>
            </a: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’)</a:t>
            </a: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000" i="1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,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u</a:t>
            </a: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3000" dirty="0" smtClean="0"/>
              <a:t>  = </a:t>
            </a:r>
            <a:r>
              <a:rPr lang="en-US" sz="3000" b="1" dirty="0" smtClean="0"/>
              <a:t>A</a:t>
            </a:r>
            <a:r>
              <a:rPr lang="en-US" sz="3000" dirty="0" smtClean="0"/>
              <a:t>(</a:t>
            </a:r>
            <a:r>
              <a:rPr lang="en-US" sz="3000" b="1" dirty="0" smtClean="0"/>
              <a:t>O</a:t>
            </a:r>
            <a:r>
              <a:rPr lang="en-US" sz="3000" dirty="0" smtClean="0"/>
              <a:t>(</a:t>
            </a:r>
            <a:r>
              <a:rPr lang="en-US" sz="2800" i="1" dirty="0" smtClean="0">
                <a:latin typeface="Symbol" pitchFamily="18" charset="2"/>
              </a:rPr>
              <a:t>l</a:t>
            </a:r>
            <a:r>
              <a:rPr lang="en-US" sz="3000" dirty="0" smtClean="0"/>
              <a:t>, </a:t>
            </a:r>
            <a:r>
              <a:rPr lang="en-US" sz="3000" i="1" dirty="0" smtClean="0"/>
              <a:t>e</a:t>
            </a:r>
            <a:r>
              <a:rPr lang="en-US" sz="3000" dirty="0" smtClean="0"/>
              <a:t>), </a:t>
            </a:r>
            <a:r>
              <a:rPr lang="en-US" sz="2800" i="1" dirty="0" smtClean="0">
                <a:latin typeface="Symbol" pitchFamily="18" charset="2"/>
              </a:rPr>
              <a:t>l</a:t>
            </a:r>
            <a:r>
              <a:rPr lang="en-US" sz="3000" dirty="0" smtClean="0">
                <a:sym typeface="Symbol"/>
              </a:rPr>
              <a:t>’</a:t>
            </a:r>
            <a:r>
              <a:rPr lang="en-US" sz="3000" dirty="0" smtClean="0"/>
              <a:t>, </a:t>
            </a:r>
            <a:r>
              <a:rPr lang="en-US" sz="3000" i="1" dirty="0" smtClean="0"/>
              <a:t>e</a:t>
            </a:r>
            <a:r>
              <a:rPr lang="en-US" sz="2800" dirty="0" smtClean="0">
                <a:sym typeface="Symbol"/>
              </a:rPr>
              <a:t>,</a:t>
            </a:r>
            <a:r>
              <a:rPr lang="en-US" sz="2800" i="1" dirty="0" smtClean="0">
                <a:sym typeface="Symbol"/>
              </a:rPr>
              <a:t> </a:t>
            </a:r>
            <a:r>
              <a:rPr lang="en-US" sz="2800" i="1" dirty="0">
                <a:sym typeface="Symbol"/>
              </a:rPr>
              <a:t>u</a:t>
            </a:r>
            <a:r>
              <a:rPr lang="en-US" sz="3000" dirty="0" smtClean="0"/>
              <a:t>)),     etc.  </a:t>
            </a:r>
          </a:p>
        </p:txBody>
      </p:sp>
    </p:spTree>
    <p:extLst>
      <p:ext uri="{BB962C8B-B14F-4D97-AF65-F5344CB8AC3E}">
        <p14:creationId xmlns:p14="http://schemas.microsoft.com/office/powerpoint/2010/main" val="190425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Distribution of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O</a:t>
            </a:r>
            <a:endParaRPr lang="en-US" sz="40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609599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US" sz="3900" dirty="0" smtClean="0">
                <a:solidFill>
                  <a:schemeClr val="accent2">
                    <a:lumMod val="75000"/>
                  </a:schemeClr>
                </a:solidFill>
              </a:rPr>
              <a:t>Prop.</a:t>
            </a:r>
            <a:r>
              <a:rPr lang="en-US" sz="3900" dirty="0" smtClean="0"/>
              <a:t> </a:t>
            </a:r>
            <a:r>
              <a:rPr lang="en-US" sz="3900" b="1" dirty="0"/>
              <a:t>O</a:t>
            </a:r>
            <a:r>
              <a:rPr lang="en-US" sz="3900" dirty="0"/>
              <a:t>(</a:t>
            </a:r>
            <a:r>
              <a:rPr lang="en-US" sz="3900" i="1" dirty="0">
                <a:latin typeface="Symbol" pitchFamily="18" charset="2"/>
                <a:sym typeface="Symbol"/>
              </a:rPr>
              <a:t>l</a:t>
            </a:r>
            <a:r>
              <a:rPr lang="en-US" sz="3900" dirty="0"/>
              <a:t> </a:t>
            </a:r>
            <a:r>
              <a:rPr lang="en-US" sz="3900" dirty="0">
                <a:sym typeface="Symbol"/>
              </a:rPr>
              <a:t> </a:t>
            </a:r>
            <a:r>
              <a:rPr lang="en-US" sz="3900" i="1" dirty="0">
                <a:latin typeface="Symbol" pitchFamily="18" charset="2"/>
                <a:sym typeface="Symbol"/>
              </a:rPr>
              <a:t>x</a:t>
            </a:r>
            <a:r>
              <a:rPr lang="en-US" sz="3900" dirty="0"/>
              <a:t>)(</a:t>
            </a:r>
            <a:r>
              <a:rPr lang="en-US" sz="3900" i="1" dirty="0" smtClean="0"/>
              <a:t>e</a:t>
            </a:r>
            <a:r>
              <a:rPr lang="en-US" sz="3900" dirty="0" smtClean="0"/>
              <a:t>,</a:t>
            </a:r>
            <a:r>
              <a:rPr lang="en-US" sz="3900" i="1" dirty="0" smtClean="0"/>
              <a:t> u</a:t>
            </a:r>
            <a:r>
              <a:rPr lang="en-US" sz="3900" dirty="0" smtClean="0"/>
              <a:t>) </a:t>
            </a:r>
            <a:r>
              <a:rPr lang="en-US" sz="3900" dirty="0">
                <a:sym typeface="Symbol"/>
              </a:rPr>
              <a:t>= </a:t>
            </a:r>
            <a:r>
              <a:rPr lang="en-US" sz="3900" dirty="0"/>
              <a:t>(</a:t>
            </a:r>
            <a:r>
              <a:rPr lang="en-US" sz="3900" b="1" dirty="0" err="1"/>
              <a:t>O</a:t>
            </a:r>
            <a:r>
              <a:rPr lang="en-US" sz="3900" i="1" dirty="0" err="1">
                <a:latin typeface="Symbol" pitchFamily="18" charset="2"/>
                <a:sym typeface="Symbol"/>
              </a:rPr>
              <a:t>l</a:t>
            </a:r>
            <a:r>
              <a:rPr lang="en-US" sz="3900" dirty="0"/>
              <a:t> </a:t>
            </a:r>
            <a:r>
              <a:rPr lang="en-US" sz="3900" dirty="0">
                <a:sym typeface="Symbol"/>
              </a:rPr>
              <a:t> </a:t>
            </a:r>
            <a:r>
              <a:rPr lang="en-US" sz="3900" b="1" dirty="0"/>
              <a:t>O</a:t>
            </a:r>
            <a:r>
              <a:rPr lang="en-US" sz="3900" i="1" dirty="0">
                <a:latin typeface="Symbol" pitchFamily="18" charset="2"/>
                <a:sym typeface="Symbol"/>
              </a:rPr>
              <a:t>x</a:t>
            </a:r>
            <a:r>
              <a:rPr lang="en-US" sz="3900" dirty="0"/>
              <a:t>)(</a:t>
            </a:r>
            <a:r>
              <a:rPr lang="en-US" sz="3900" i="1" dirty="0" smtClean="0"/>
              <a:t>e</a:t>
            </a:r>
            <a:r>
              <a:rPr lang="en-US" sz="3900" dirty="0" smtClean="0"/>
              <a:t>,</a:t>
            </a:r>
            <a:r>
              <a:rPr lang="en-US" sz="3900" i="1" dirty="0" smtClean="0"/>
              <a:t> </a:t>
            </a:r>
            <a:r>
              <a:rPr lang="en-US" sz="3900" i="1" dirty="0"/>
              <a:t>u</a:t>
            </a:r>
            <a:r>
              <a:rPr lang="en-US" sz="3900" dirty="0" smtClean="0"/>
              <a:t>).</a:t>
            </a:r>
            <a:endParaRPr lang="en-US" sz="3000" i="1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endParaRPr lang="en-US" sz="2400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endParaRPr lang="en-US" sz="2400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endParaRPr lang="en-US" sz="2400" i="1" dirty="0" smtClean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endParaRPr lang="en-US" sz="2400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endParaRPr lang="en-US" sz="2400" dirty="0" smtClean="0"/>
          </a:p>
          <a:p>
            <a:pPr marL="0" indent="0">
              <a:buNone/>
              <a:defRPr/>
            </a:pPr>
            <a:r>
              <a:rPr lang="en-US" sz="2200" i="1" dirty="0" smtClean="0">
                <a:sym typeface="Symbol"/>
              </a:rPr>
              <a:t> </a:t>
            </a:r>
            <a:endParaRPr lang="en-US" sz="2200" i="1" dirty="0" smtClean="0"/>
          </a:p>
          <a:p>
            <a:pPr marL="0" indent="0">
              <a:buNone/>
              <a:defRPr/>
            </a:pPr>
            <a:endParaRPr lang="en-US" sz="2200" dirty="0" smtClean="0"/>
          </a:p>
        </p:txBody>
      </p:sp>
      <p:sp>
        <p:nvSpPr>
          <p:cNvPr id="5" name="Left Brace 4"/>
          <p:cNvSpPr/>
          <p:nvPr/>
        </p:nvSpPr>
        <p:spPr>
          <a:xfrm rot="16200000">
            <a:off x="5524500" y="1257299"/>
            <a:ext cx="381000" cy="2590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752600" y="2743200"/>
            <a:ext cx="20899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lexicographic</a:t>
            </a:r>
          </a:p>
          <a:p>
            <a:r>
              <a:rPr lang="en-US" sz="2800" dirty="0" smtClean="0">
                <a:latin typeface="+mj-lt"/>
              </a:rPr>
              <a:t>optimality</a:t>
            </a:r>
            <a:endParaRPr lang="en-US" sz="28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2732107"/>
            <a:ext cx="166584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nested </a:t>
            </a:r>
          </a:p>
          <a:p>
            <a:r>
              <a:rPr lang="en-US" sz="2800" dirty="0" smtClean="0">
                <a:latin typeface="+mj-lt"/>
              </a:rPr>
              <a:t>optimality</a:t>
            </a:r>
            <a:endParaRPr lang="en-US" sz="2800" dirty="0">
              <a:latin typeface="+mj-lt"/>
            </a:endParaRPr>
          </a:p>
        </p:txBody>
      </p:sp>
      <p:sp>
        <p:nvSpPr>
          <p:cNvPr id="8" name="Left Brace 7"/>
          <p:cNvSpPr/>
          <p:nvPr/>
        </p:nvSpPr>
        <p:spPr>
          <a:xfrm rot="16200000">
            <a:off x="2481848" y="1395215"/>
            <a:ext cx="381000" cy="234036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54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Distribution of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O</a:t>
            </a:r>
            <a:endParaRPr lang="en-US" sz="40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876801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</a:rPr>
              <a:t>Prop.</a:t>
            </a:r>
            <a:r>
              <a:rPr lang="en-US" sz="3000" dirty="0" smtClean="0"/>
              <a:t> </a:t>
            </a:r>
            <a:r>
              <a:rPr lang="en-US" sz="3000" b="1" dirty="0"/>
              <a:t>O</a:t>
            </a:r>
            <a:r>
              <a:rPr lang="en-US" sz="3000" dirty="0"/>
              <a:t>(</a:t>
            </a:r>
            <a:r>
              <a:rPr lang="en-US" sz="3000" i="1" dirty="0">
                <a:latin typeface="Symbol" pitchFamily="18" charset="2"/>
                <a:sym typeface="Symbol"/>
              </a:rPr>
              <a:t>l</a:t>
            </a:r>
            <a:r>
              <a:rPr lang="en-US" sz="3000" dirty="0"/>
              <a:t> </a:t>
            </a:r>
            <a:r>
              <a:rPr lang="en-US" sz="3000" dirty="0">
                <a:sym typeface="Symbol"/>
              </a:rPr>
              <a:t> </a:t>
            </a:r>
            <a:r>
              <a:rPr lang="en-US" sz="3000" i="1" dirty="0">
                <a:latin typeface="Symbol" pitchFamily="18" charset="2"/>
                <a:sym typeface="Symbol"/>
              </a:rPr>
              <a:t>x</a:t>
            </a:r>
            <a:r>
              <a:rPr lang="en-US" sz="3000" dirty="0"/>
              <a:t>)(</a:t>
            </a:r>
            <a:r>
              <a:rPr lang="en-US" sz="3000" i="1" dirty="0" smtClean="0"/>
              <a:t>e</a:t>
            </a:r>
            <a:r>
              <a:rPr lang="en-US" sz="3000" dirty="0" smtClean="0"/>
              <a:t>,</a:t>
            </a:r>
            <a:r>
              <a:rPr lang="en-US" sz="3000" i="1" dirty="0" smtClean="0"/>
              <a:t> u</a:t>
            </a:r>
            <a:r>
              <a:rPr lang="en-US" sz="3000" dirty="0" smtClean="0"/>
              <a:t>) </a:t>
            </a:r>
            <a:r>
              <a:rPr lang="en-US" sz="3000" dirty="0">
                <a:sym typeface="Symbol"/>
              </a:rPr>
              <a:t>= </a:t>
            </a:r>
            <a:r>
              <a:rPr lang="en-US" sz="3000" dirty="0"/>
              <a:t>(</a:t>
            </a:r>
            <a:r>
              <a:rPr lang="en-US" sz="3000" b="1" dirty="0" err="1"/>
              <a:t>O</a:t>
            </a:r>
            <a:r>
              <a:rPr lang="en-US" sz="3000" i="1" dirty="0" err="1">
                <a:latin typeface="Symbol" pitchFamily="18" charset="2"/>
                <a:sym typeface="Symbol"/>
              </a:rPr>
              <a:t>l</a:t>
            </a:r>
            <a:r>
              <a:rPr lang="en-US" sz="3000" dirty="0"/>
              <a:t> </a:t>
            </a:r>
            <a:r>
              <a:rPr lang="en-US" sz="3000" dirty="0">
                <a:sym typeface="Symbol"/>
              </a:rPr>
              <a:t> </a:t>
            </a:r>
            <a:r>
              <a:rPr lang="en-US" sz="3000" b="1" dirty="0"/>
              <a:t>O</a:t>
            </a:r>
            <a:r>
              <a:rPr lang="en-US" sz="3000" i="1" dirty="0">
                <a:latin typeface="Symbol" pitchFamily="18" charset="2"/>
                <a:sym typeface="Symbol"/>
              </a:rPr>
              <a:t>x</a:t>
            </a:r>
            <a:r>
              <a:rPr lang="en-US" sz="3000" dirty="0"/>
              <a:t>)(</a:t>
            </a:r>
            <a:r>
              <a:rPr lang="en-US" sz="3000" i="1" dirty="0" smtClean="0"/>
              <a:t>e</a:t>
            </a:r>
            <a:r>
              <a:rPr lang="en-US" sz="3000" dirty="0" smtClean="0"/>
              <a:t>,</a:t>
            </a:r>
            <a:r>
              <a:rPr lang="en-US" sz="3000" i="1" dirty="0" smtClean="0"/>
              <a:t> </a:t>
            </a:r>
            <a:r>
              <a:rPr lang="en-US" sz="3000" i="1" dirty="0"/>
              <a:t>u</a:t>
            </a:r>
            <a:r>
              <a:rPr lang="en-US" sz="3000" dirty="0" smtClean="0"/>
              <a:t>).</a:t>
            </a:r>
          </a:p>
          <a:p>
            <a:pPr marL="0" indent="0">
              <a:buNone/>
              <a:defRPr/>
            </a:pPr>
            <a:r>
              <a:rPr lang="en-US" sz="1700" dirty="0" smtClean="0">
                <a:solidFill>
                  <a:schemeClr val="accent2">
                    <a:lumMod val="75000"/>
                  </a:schemeClr>
                </a:solidFill>
              </a:rPr>
              <a:t>Proof of </a:t>
            </a:r>
            <a:r>
              <a:rPr lang="en-US" sz="17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</a:t>
            </a:r>
            <a:r>
              <a:rPr lang="en-US" sz="1700" dirty="0" smtClean="0">
                <a:solidFill>
                  <a:schemeClr val="accent2">
                    <a:lumMod val="75000"/>
                  </a:schemeClr>
                </a:solidFill>
              </a:rPr>
              <a:t> side.</a:t>
            </a:r>
            <a:r>
              <a:rPr lang="en-US" sz="1700" dirty="0" smtClean="0"/>
              <a:t>  </a:t>
            </a:r>
          </a:p>
          <a:p>
            <a:pPr>
              <a:buFont typeface="+mj-lt"/>
              <a:buAutoNum type="arabicPeriod"/>
              <a:defRPr/>
            </a:pPr>
            <a:r>
              <a:rPr lang="en-US" sz="1700" dirty="0" smtClean="0"/>
              <a:t>Suppose</a:t>
            </a:r>
            <a:r>
              <a:rPr lang="en-US" sz="1700" i="1" dirty="0" smtClean="0"/>
              <a:t> B</a:t>
            </a:r>
            <a:r>
              <a:rPr lang="en-US" sz="1700" dirty="0" smtClean="0"/>
              <a:t> </a:t>
            </a:r>
            <a:r>
              <a:rPr lang="en-US" sz="1700" dirty="0">
                <a:sym typeface="Symbol"/>
              </a:rPr>
              <a:t> (</a:t>
            </a:r>
            <a:r>
              <a:rPr lang="en-US" sz="1700" b="1" dirty="0" err="1"/>
              <a:t>O</a:t>
            </a:r>
            <a:r>
              <a:rPr lang="en-US" sz="1500" i="1" dirty="0" err="1">
                <a:latin typeface="Symbol" pitchFamily="18" charset="2"/>
                <a:sym typeface="Symbol"/>
              </a:rPr>
              <a:t>l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 </a:t>
            </a:r>
            <a:r>
              <a:rPr lang="en-US" sz="1700" b="1" dirty="0" smtClean="0"/>
              <a:t>O</a:t>
            </a:r>
            <a:r>
              <a:rPr lang="en-US" sz="1500" i="1" dirty="0" smtClean="0">
                <a:latin typeface="Symbol" pitchFamily="18" charset="2"/>
                <a:sym typeface="Symbol"/>
              </a:rPr>
              <a:t>x</a:t>
            </a:r>
            <a:r>
              <a:rPr lang="en-US" sz="1700" dirty="0" smtClean="0"/>
              <a:t>)(</a:t>
            </a:r>
            <a:r>
              <a:rPr lang="en-US" sz="1700" i="1" dirty="0" smtClean="0"/>
              <a:t>e</a:t>
            </a:r>
            <a:r>
              <a:rPr lang="en-US" sz="1700" dirty="0" smtClean="0"/>
              <a:t>,</a:t>
            </a:r>
            <a:r>
              <a:rPr lang="en-US" sz="1700" i="1" dirty="0" smtClean="0"/>
              <a:t> u</a:t>
            </a:r>
            <a:r>
              <a:rPr lang="en-US" sz="1700" dirty="0" smtClean="0"/>
              <a:t>).</a:t>
            </a:r>
          </a:p>
          <a:p>
            <a:pPr>
              <a:buFont typeface="+mj-lt"/>
              <a:buAutoNum type="arabicPeriod"/>
              <a:defRPr/>
            </a:pPr>
            <a:r>
              <a:rPr lang="en-US" sz="1700" dirty="0" smtClean="0"/>
              <a:t>So </a:t>
            </a:r>
            <a:r>
              <a:rPr lang="en-US" sz="1700" i="1" dirty="0"/>
              <a:t>B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(</a:t>
            </a:r>
            <a:r>
              <a:rPr lang="en-US" sz="1700" b="1" dirty="0" err="1" smtClean="0"/>
              <a:t>O</a:t>
            </a:r>
            <a:r>
              <a:rPr lang="en-US" sz="1700" i="1" dirty="0" err="1" smtClean="0">
                <a:latin typeface="Symbol" pitchFamily="18" charset="2"/>
                <a:sym typeface="Symbol"/>
              </a:rPr>
              <a:t>l</a:t>
            </a:r>
            <a:r>
              <a:rPr lang="en-US" sz="1700" dirty="0" smtClean="0">
                <a:latin typeface="Symbol" pitchFamily="18" charset="2"/>
                <a:sym typeface="Symbol"/>
              </a:rPr>
              <a:t>)</a:t>
            </a:r>
            <a:r>
              <a:rPr lang="en-US" sz="1700" dirty="0" smtClean="0"/>
              <a:t>(</a:t>
            </a:r>
            <a:r>
              <a:rPr lang="en-US" sz="1700" i="1" dirty="0" smtClean="0"/>
              <a:t>e</a:t>
            </a:r>
            <a:r>
              <a:rPr lang="en-US" sz="1700" dirty="0" smtClean="0"/>
              <a:t>,</a:t>
            </a:r>
            <a:r>
              <a:rPr lang="en-US" sz="1700" i="1" dirty="0" smtClean="0"/>
              <a:t> </a:t>
            </a:r>
            <a:r>
              <a:rPr lang="en-US" sz="1700" i="1" dirty="0"/>
              <a:t>u</a:t>
            </a:r>
            <a:r>
              <a:rPr lang="en-US" sz="1700" dirty="0" smtClean="0"/>
              <a:t>)</a:t>
            </a:r>
            <a:r>
              <a:rPr lang="en-US" sz="1700" i="1" dirty="0" smtClean="0">
                <a:sym typeface="Symbol"/>
              </a:rPr>
              <a:t>  </a:t>
            </a:r>
            <a:r>
              <a:rPr lang="en-US" sz="1700" dirty="0" smtClean="0">
                <a:sym typeface="Symbol"/>
              </a:rPr>
              <a:t> </a:t>
            </a:r>
            <a:r>
              <a:rPr lang="en-US" sz="1700" dirty="0">
                <a:sym typeface="Symbol"/>
              </a:rPr>
              <a:t> (</a:t>
            </a:r>
            <a:r>
              <a:rPr lang="en-US" sz="1700" dirty="0" smtClean="0">
                <a:sym typeface="Symbol"/>
              </a:rPr>
              <a:t></a:t>
            </a:r>
            <a:r>
              <a:rPr lang="en-US" sz="1700" i="1" dirty="0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dirty="0">
                <a:sym typeface="Symbol"/>
              </a:rPr>
              <a:t> </a:t>
            </a:r>
            <a:r>
              <a:rPr lang="en-US" sz="1700" i="1" dirty="0">
                <a:sym typeface="Symbol"/>
              </a:rPr>
              <a:t>e</a:t>
            </a:r>
            <a:r>
              <a:rPr lang="en-US" sz="1700" dirty="0">
                <a:sym typeface="Symbol"/>
              </a:rPr>
              <a:t>) </a:t>
            </a:r>
            <a:r>
              <a:rPr lang="en-US" sz="1700" dirty="0" smtClean="0"/>
              <a:t>(</a:t>
            </a:r>
            <a:r>
              <a:rPr lang="en-US" sz="1700" dirty="0">
                <a:sym typeface="Symbol"/>
              </a:rPr>
              <a:t></a:t>
            </a:r>
            <a:r>
              <a:rPr lang="en-US" sz="1700" i="1" dirty="0"/>
              <a:t>B’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</a:t>
            </a:r>
            <a:r>
              <a:rPr lang="en-US" sz="1800" dirty="0"/>
              <a:t>Meth(</a:t>
            </a:r>
            <a:r>
              <a:rPr lang="en-US" sz="1800" i="1" dirty="0"/>
              <a:t>d, B</a:t>
            </a:r>
            <a:r>
              <a:rPr lang="en-US" sz="1800" dirty="0"/>
              <a:t>)</a:t>
            </a:r>
            <a:r>
              <a:rPr lang="en-US" sz="1700" dirty="0" smtClean="0">
                <a:sym typeface="Symbol"/>
              </a:rPr>
              <a:t>) (</a:t>
            </a:r>
            <a:r>
              <a:rPr lang="en-US" sz="1700" i="1" dirty="0" smtClean="0"/>
              <a:t>B</a:t>
            </a:r>
            <a:r>
              <a:rPr lang="en-US" sz="1700" i="1" dirty="0"/>
              <a:t>’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(</a:t>
            </a:r>
            <a:r>
              <a:rPr lang="en-US" sz="1700" b="1" dirty="0" err="1"/>
              <a:t>O</a:t>
            </a:r>
            <a:r>
              <a:rPr lang="en-US" sz="1700" i="1" dirty="0" err="1">
                <a:latin typeface="Symbol" pitchFamily="18" charset="2"/>
                <a:sym typeface="Symbol"/>
              </a:rPr>
              <a:t>l</a:t>
            </a:r>
            <a:r>
              <a:rPr lang="en-US" sz="1700" dirty="0"/>
              <a:t>)(</a:t>
            </a:r>
            <a:r>
              <a:rPr lang="en-US" sz="1700" i="1" dirty="0"/>
              <a:t>e</a:t>
            </a:r>
            <a:r>
              <a:rPr lang="en-US" sz="1700" dirty="0"/>
              <a:t>)</a:t>
            </a:r>
            <a:r>
              <a:rPr lang="en-US" sz="1700" dirty="0" smtClean="0">
                <a:sym typeface="Symbol"/>
              </a:rPr>
              <a:t>  </a:t>
            </a:r>
            <a:r>
              <a:rPr lang="en-US" sz="1700" dirty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 </a:t>
            </a:r>
            <a:r>
              <a:rPr lang="en-US" sz="1700" dirty="0" smtClean="0">
                <a:sym typeface="Symbol"/>
              </a:rPr>
              <a:t>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x,</a:t>
            </a:r>
            <a:r>
              <a:rPr lang="en-US" sz="1700" i="1" baseline="-25000" dirty="0" err="1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</a:t>
            </a:r>
            <a:r>
              <a:rPr lang="en-US" sz="1700" i="1" dirty="0" smtClean="0">
                <a:sym typeface="Symbol"/>
              </a:rPr>
              <a:t>’</a:t>
            </a:r>
            <a:r>
              <a:rPr lang="en-US" sz="1700" dirty="0" smtClean="0"/>
              <a:t>), 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  <a:t>by </a:t>
            </a:r>
            <a:r>
              <a:rPr lang="en-US" sz="1700" dirty="0" err="1" smtClean="0">
                <a:solidFill>
                  <a:schemeClr val="accent3">
                    <a:lumMod val="75000"/>
                  </a:schemeClr>
                </a:solidFill>
              </a:rPr>
              <a:t>def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  <a:t> (</a:t>
            </a:r>
            <a:r>
              <a:rPr lang="en-US" sz="1700" b="1" dirty="0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  <a:t>(.) 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</a:t>
            </a:r>
            <a:r>
              <a:rPr lang="en-US" sz="1700" b="1" dirty="0">
                <a:solidFill>
                  <a:schemeClr val="accent3">
                    <a:lumMod val="75000"/>
                  </a:schemeClr>
                </a:solidFill>
              </a:rPr>
              <a:t> O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  <a:t>(.))</a:t>
            </a:r>
            <a:r>
              <a:rPr lang="en-US" sz="1700" dirty="0" smtClean="0"/>
              <a:t>.</a:t>
            </a:r>
          </a:p>
          <a:p>
            <a:pPr>
              <a:buFont typeface="+mj-lt"/>
              <a:buAutoNum type="arabicPeriod"/>
              <a:defRPr/>
            </a:pPr>
            <a:r>
              <a:rPr lang="en-US" sz="1700" dirty="0" smtClean="0"/>
              <a:t>So </a:t>
            </a:r>
            <a:r>
              <a:rPr lang="en-US" sz="1700" i="1" dirty="0"/>
              <a:t>B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(</a:t>
            </a:r>
            <a:r>
              <a:rPr lang="en-US" sz="1700" b="1" dirty="0" err="1"/>
              <a:t>O</a:t>
            </a:r>
            <a:r>
              <a:rPr lang="en-US" sz="1700" i="1" dirty="0" err="1">
                <a:latin typeface="Symbol" pitchFamily="18" charset="2"/>
                <a:sym typeface="Symbol"/>
              </a:rPr>
              <a:t>l</a:t>
            </a:r>
            <a:r>
              <a:rPr lang="en-US" sz="1700" dirty="0" smtClean="0">
                <a:latin typeface="Symbol" pitchFamily="18" charset="2"/>
                <a:sym typeface="Symbol"/>
              </a:rPr>
              <a:t>)</a:t>
            </a:r>
            <a:r>
              <a:rPr lang="en-US" sz="1700" dirty="0" smtClean="0"/>
              <a:t>(</a:t>
            </a:r>
            <a:r>
              <a:rPr lang="en-US" sz="1700" i="1" dirty="0"/>
              <a:t>e</a:t>
            </a:r>
            <a:r>
              <a:rPr lang="en-US" sz="1700" dirty="0"/>
              <a:t>,</a:t>
            </a:r>
            <a:r>
              <a:rPr lang="en-US" sz="1700" i="1" dirty="0"/>
              <a:t> u</a:t>
            </a:r>
            <a:r>
              <a:rPr lang="en-US" sz="1700" dirty="0"/>
              <a:t>), 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  <a:t>by 2</a:t>
            </a:r>
            <a:r>
              <a:rPr lang="en-US" sz="1700" dirty="0" smtClean="0"/>
              <a:t>.</a:t>
            </a:r>
          </a:p>
          <a:p>
            <a:pPr>
              <a:buFont typeface="+mj-lt"/>
              <a:buAutoNum type="arabicPeriod"/>
              <a:defRPr/>
            </a:pPr>
            <a:r>
              <a:rPr lang="en-US" sz="1700" dirty="0"/>
              <a:t>Let </a:t>
            </a:r>
            <a:r>
              <a:rPr lang="en-US" sz="1700" i="1" dirty="0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dirty="0">
                <a:sym typeface="Symbol"/>
              </a:rPr>
              <a:t> </a:t>
            </a:r>
            <a:r>
              <a:rPr lang="en-US" sz="1700" i="1" dirty="0">
                <a:sym typeface="Symbol"/>
              </a:rPr>
              <a:t>e</a:t>
            </a:r>
            <a:r>
              <a:rPr lang="en-US" sz="1700" dirty="0">
                <a:sym typeface="Symbol"/>
              </a:rPr>
              <a:t>, </a:t>
            </a:r>
            <a:r>
              <a:rPr lang="en-US" sz="1700" i="1" dirty="0"/>
              <a:t>B’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</a:t>
            </a:r>
            <a:r>
              <a:rPr lang="en-US" sz="1700" dirty="0" smtClean="0">
                <a:sym typeface="Symbol"/>
              </a:rPr>
              <a:t>Meth(</a:t>
            </a:r>
            <a:r>
              <a:rPr lang="en-US" sz="1600" i="1" dirty="0"/>
              <a:t>d, B</a:t>
            </a:r>
            <a:r>
              <a:rPr lang="en-US" sz="1700" dirty="0" smtClean="0">
                <a:sym typeface="Symbol"/>
              </a:rPr>
              <a:t>).</a:t>
            </a:r>
            <a:endParaRPr lang="en-US" sz="1700" dirty="0" smtClean="0"/>
          </a:p>
          <a:p>
            <a:pPr>
              <a:buFont typeface="+mj-lt"/>
              <a:buAutoNum type="arabicPeriod"/>
              <a:defRPr/>
            </a:pPr>
            <a:r>
              <a:rPr lang="en-US" sz="1700" dirty="0" smtClean="0">
                <a:sym typeface="Symbol"/>
              </a:rPr>
              <a:t>So</a:t>
            </a:r>
            <a:r>
              <a:rPr lang="en-US" sz="1700" i="1" dirty="0" smtClean="0">
                <a:sym typeface="Symbol"/>
              </a:rPr>
              <a:t> B </a:t>
            </a:r>
            <a:r>
              <a:rPr lang="en-US" sz="1700" dirty="0">
                <a:sym typeface="Symbol"/>
              </a:rPr>
              <a:t>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l,</a:t>
            </a:r>
            <a:r>
              <a:rPr lang="en-US" sz="1700" i="1" baseline="-25000" dirty="0" err="1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</a:t>
            </a:r>
            <a:r>
              <a:rPr lang="en-US" sz="1700" i="1" dirty="0" smtClean="0">
                <a:sym typeface="Symbol"/>
              </a:rPr>
              <a:t>’, 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3, 4</a:t>
            </a:r>
            <a:r>
              <a:rPr lang="en-US" sz="1700" dirty="0" smtClean="0">
                <a:sym typeface="Symbol"/>
              </a:rPr>
              <a:t>.  </a:t>
            </a:r>
          </a:p>
          <a:p>
            <a:pPr>
              <a:buFont typeface="+mj-lt"/>
              <a:buAutoNum type="arabicPeriod"/>
              <a:defRPr/>
            </a:pPr>
            <a:r>
              <a:rPr lang="en-US" sz="1700" dirty="0" smtClean="0">
                <a:sym typeface="Symbol"/>
              </a:rPr>
              <a:t>Suppose that </a:t>
            </a:r>
            <a:r>
              <a:rPr lang="en-US" sz="1700" i="1" dirty="0">
                <a:sym typeface="Symbol"/>
              </a:rPr>
              <a:t>B </a:t>
            </a:r>
            <a:r>
              <a:rPr lang="en-US" sz="1700" dirty="0">
                <a:sym typeface="Symbol"/>
              </a:rPr>
              <a:t>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l,</a:t>
            </a:r>
            <a:r>
              <a:rPr lang="en-US" sz="1700" i="1" baseline="-25000" dirty="0" err="1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</a:t>
            </a:r>
            <a:r>
              <a:rPr lang="en-US" sz="1700" i="1" dirty="0" smtClean="0">
                <a:sym typeface="Symbol"/>
              </a:rPr>
              <a:t>’.</a:t>
            </a:r>
          </a:p>
          <a:p>
            <a:pPr>
              <a:buFont typeface="+mj-lt"/>
              <a:buAutoNum type="arabicPeriod"/>
              <a:defRPr/>
            </a:pPr>
            <a:r>
              <a:rPr lang="en-US" sz="1700" dirty="0" smtClean="0">
                <a:sym typeface="Symbol"/>
              </a:rPr>
              <a:t>Then </a:t>
            </a:r>
            <a:r>
              <a:rPr lang="en-US" sz="1700" dirty="0">
                <a:sym typeface="Symbol"/>
              </a:rPr>
              <a:t> </a:t>
            </a:r>
            <a:r>
              <a:rPr lang="en-US" sz="1700" i="1" dirty="0"/>
              <a:t>B’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(</a:t>
            </a:r>
            <a:r>
              <a:rPr lang="en-US" sz="1700" b="1" dirty="0" err="1"/>
              <a:t>O</a:t>
            </a:r>
            <a:r>
              <a:rPr lang="en-US" sz="1700" i="1" dirty="0" err="1">
                <a:latin typeface="Symbol" pitchFamily="18" charset="2"/>
                <a:sym typeface="Symbol"/>
              </a:rPr>
              <a:t>l</a:t>
            </a:r>
            <a:r>
              <a:rPr lang="en-US" sz="1700" dirty="0" smtClean="0"/>
              <a:t>)(</a:t>
            </a:r>
            <a:r>
              <a:rPr lang="en-US" sz="1700" i="1" dirty="0"/>
              <a:t>e</a:t>
            </a:r>
            <a:r>
              <a:rPr lang="en-US" sz="1700" dirty="0"/>
              <a:t>,</a:t>
            </a:r>
            <a:r>
              <a:rPr lang="en-US" sz="1700" i="1" dirty="0"/>
              <a:t> u</a:t>
            </a:r>
            <a:r>
              <a:rPr lang="en-US" sz="1700" dirty="0"/>
              <a:t>), 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  <a:t>by 3, 6</a:t>
            </a:r>
            <a:r>
              <a:rPr lang="en-US" sz="1700" dirty="0" smtClean="0"/>
              <a:t>.  </a:t>
            </a:r>
            <a:endParaRPr lang="en-US" sz="1700" dirty="0" smtClean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700" dirty="0" smtClean="0">
                <a:sym typeface="Symbol"/>
              </a:rPr>
              <a:t>So </a:t>
            </a:r>
            <a:r>
              <a:rPr lang="en-US" sz="1700" i="1" dirty="0">
                <a:sym typeface="Symbol"/>
              </a:rPr>
              <a:t>B </a:t>
            </a:r>
            <a:r>
              <a:rPr lang="en-US" sz="1700" dirty="0" smtClean="0">
                <a:sym typeface="Symbol"/>
              </a:rPr>
              <a:t>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x,</a:t>
            </a:r>
            <a:r>
              <a:rPr lang="en-US" sz="1700" i="1" baseline="-25000" dirty="0" err="1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</a:t>
            </a:r>
            <a:r>
              <a:rPr lang="en-US" sz="1700" i="1" dirty="0" smtClean="0">
                <a:sym typeface="Symbol"/>
              </a:rPr>
              <a:t>’, 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2, 4, 7</a:t>
            </a:r>
            <a:r>
              <a:rPr lang="en-US" sz="1700" dirty="0" smtClean="0">
                <a:sym typeface="Symbol"/>
              </a:rPr>
              <a:t>. </a:t>
            </a:r>
            <a:r>
              <a:rPr lang="en-US" sz="1700" i="1" dirty="0" smtClean="0">
                <a:sym typeface="Symbol"/>
              </a:rPr>
              <a:t> </a:t>
            </a:r>
          </a:p>
          <a:p>
            <a:pPr>
              <a:buFont typeface="+mj-lt"/>
              <a:buAutoNum type="arabicPeriod"/>
              <a:defRPr/>
            </a:pPr>
            <a:r>
              <a:rPr lang="en-US" sz="1700" dirty="0">
                <a:sym typeface="Symbol"/>
              </a:rPr>
              <a:t>So </a:t>
            </a:r>
            <a:r>
              <a:rPr lang="en-US" sz="1700" i="1" dirty="0" smtClean="0">
                <a:sym typeface="Symbol"/>
              </a:rPr>
              <a:t>B </a:t>
            </a:r>
            <a:r>
              <a:rPr lang="en-US" sz="1700" dirty="0">
                <a:sym typeface="Symbol"/>
              </a:rPr>
              <a:t>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l,</a:t>
            </a:r>
            <a:r>
              <a:rPr lang="en-US" sz="1700" i="1" baseline="-25000" dirty="0" err="1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B’ </a:t>
            </a:r>
            <a:r>
              <a:rPr lang="en-US" sz="1700" dirty="0">
                <a:sym typeface="Symbol"/>
              </a:rPr>
              <a:t> </a:t>
            </a:r>
            <a:r>
              <a:rPr lang="en-US" sz="1700" i="1" dirty="0">
                <a:sym typeface="Symbol"/>
              </a:rPr>
              <a:t>B </a:t>
            </a:r>
            <a:r>
              <a:rPr lang="en-US" sz="1700" dirty="0" smtClean="0">
                <a:sym typeface="Symbol"/>
              </a:rPr>
              <a:t>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x,</a:t>
            </a:r>
            <a:r>
              <a:rPr lang="en-US" sz="1700" i="1" baseline="-25000" dirty="0" err="1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</a:t>
            </a:r>
            <a:r>
              <a:rPr lang="en-US" sz="1700" i="1" dirty="0" smtClean="0">
                <a:sym typeface="Symbol"/>
              </a:rPr>
              <a:t>’,</a:t>
            </a:r>
            <a:r>
              <a:rPr lang="en-US" sz="1700" i="1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 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6, 8</a:t>
            </a:r>
            <a:r>
              <a:rPr lang="en-US" sz="1700" dirty="0" smtClean="0">
                <a:sym typeface="Symbol"/>
              </a:rPr>
              <a:t>. </a:t>
            </a:r>
            <a:r>
              <a:rPr lang="en-US" sz="1700" i="1" dirty="0" smtClean="0">
                <a:sym typeface="Symbol"/>
              </a:rPr>
              <a:t> </a:t>
            </a:r>
            <a:endParaRPr lang="en-US" sz="1700" dirty="0"/>
          </a:p>
          <a:p>
            <a:pPr>
              <a:buFont typeface="+mj-lt"/>
              <a:buAutoNum type="arabicPeriod"/>
              <a:defRPr/>
            </a:pPr>
            <a:r>
              <a:rPr lang="en-US" sz="1700" dirty="0" smtClean="0">
                <a:sym typeface="Symbol"/>
              </a:rPr>
              <a:t>So</a:t>
            </a:r>
            <a:r>
              <a:rPr lang="en-US" sz="1700" i="1" dirty="0" smtClean="0">
                <a:sym typeface="Symbol"/>
              </a:rPr>
              <a:t> B </a:t>
            </a:r>
            <a:r>
              <a:rPr lang="en-US" sz="1700" dirty="0">
                <a:sym typeface="Symbol"/>
              </a:rPr>
              <a:t>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l,</a:t>
            </a:r>
            <a:r>
              <a:rPr lang="en-US" sz="1700" i="1" baseline="-25000" dirty="0" err="1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B’ </a:t>
            </a:r>
            <a:r>
              <a:rPr lang="en-US" sz="1700" dirty="0">
                <a:sym typeface="Symbol"/>
              </a:rPr>
              <a:t> (</a:t>
            </a:r>
            <a:r>
              <a:rPr lang="en-US" sz="1700" i="1" dirty="0">
                <a:sym typeface="Symbol"/>
              </a:rPr>
              <a:t>B </a:t>
            </a:r>
            <a:r>
              <a:rPr lang="en-US" sz="1700" dirty="0">
                <a:sym typeface="Symbol"/>
              </a:rPr>
              <a:t>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l,</a:t>
            </a:r>
            <a:r>
              <a:rPr lang="en-US" sz="1700" i="1" baseline="-25000" dirty="0" err="1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B’ </a:t>
            </a:r>
            <a:r>
              <a:rPr lang="en-US" sz="1700" dirty="0">
                <a:sym typeface="Symbol"/>
              </a:rPr>
              <a:t> </a:t>
            </a:r>
            <a:r>
              <a:rPr lang="en-US" sz="1700" i="1" dirty="0">
                <a:sym typeface="Symbol"/>
              </a:rPr>
              <a:t>B </a:t>
            </a:r>
            <a:r>
              <a:rPr lang="en-US" sz="1700" dirty="0" smtClean="0">
                <a:sym typeface="Symbol"/>
              </a:rPr>
              <a:t>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x,</a:t>
            </a:r>
            <a:r>
              <a:rPr lang="en-US" sz="1700" i="1" baseline="-25000" dirty="0" err="1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</a:t>
            </a:r>
            <a:r>
              <a:rPr lang="en-US" sz="1700" i="1" dirty="0" smtClean="0">
                <a:sym typeface="Symbol"/>
              </a:rPr>
              <a:t>’</a:t>
            </a:r>
            <a:r>
              <a:rPr lang="en-US" sz="1700" dirty="0" smtClean="0">
                <a:sym typeface="Symbol"/>
              </a:rPr>
              <a:t>), 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5, 9</a:t>
            </a:r>
            <a:r>
              <a:rPr lang="en-US" sz="1700" dirty="0" smtClean="0">
                <a:sym typeface="Symbol"/>
              </a:rPr>
              <a:t>.</a:t>
            </a:r>
            <a:endParaRPr lang="en-US" sz="1700" i="1" dirty="0" smtClean="0"/>
          </a:p>
          <a:p>
            <a:pPr>
              <a:buFont typeface="+mj-lt"/>
              <a:buAutoNum type="arabicPeriod"/>
              <a:defRPr/>
            </a:pPr>
            <a:r>
              <a:rPr lang="en-US" sz="1700" dirty="0">
                <a:sym typeface="Symbol"/>
              </a:rPr>
              <a:t>So (</a:t>
            </a:r>
            <a:r>
              <a:rPr lang="en-US" sz="1700" dirty="0" smtClean="0">
                <a:sym typeface="Symbol"/>
              </a:rPr>
              <a:t></a:t>
            </a:r>
            <a:r>
              <a:rPr lang="en-US" sz="1700" i="1" dirty="0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dirty="0">
                <a:sym typeface="Symbol"/>
              </a:rPr>
              <a:t> </a:t>
            </a:r>
            <a:r>
              <a:rPr lang="en-US" sz="1700" i="1" dirty="0">
                <a:sym typeface="Symbol"/>
              </a:rPr>
              <a:t>e</a:t>
            </a:r>
            <a:r>
              <a:rPr lang="en-US" sz="1700" dirty="0">
                <a:sym typeface="Symbol"/>
              </a:rPr>
              <a:t>)</a:t>
            </a:r>
            <a:r>
              <a:rPr lang="en-US" sz="1700" dirty="0"/>
              <a:t>(</a:t>
            </a:r>
            <a:r>
              <a:rPr lang="en-US" sz="1700" dirty="0">
                <a:sym typeface="Symbol"/>
              </a:rPr>
              <a:t></a:t>
            </a:r>
            <a:r>
              <a:rPr lang="en-US" sz="1700" i="1" dirty="0"/>
              <a:t>B’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</a:t>
            </a:r>
            <a:r>
              <a:rPr lang="en-US" sz="1700" dirty="0" smtClean="0">
                <a:sym typeface="Symbol"/>
              </a:rPr>
              <a:t>Meth(</a:t>
            </a:r>
            <a:r>
              <a:rPr lang="en-US" sz="1700" i="1" dirty="0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, </a:t>
            </a:r>
            <a:r>
              <a:rPr lang="en-US" sz="1700" i="1" dirty="0" smtClean="0">
                <a:sym typeface="Symbol"/>
              </a:rPr>
              <a:t>B</a:t>
            </a:r>
            <a:r>
              <a:rPr lang="en-US" sz="1700" dirty="0" smtClean="0">
                <a:sym typeface="Symbol"/>
              </a:rPr>
              <a:t>)) </a:t>
            </a:r>
            <a:r>
              <a:rPr lang="en-US" sz="1700" i="1" dirty="0" smtClean="0"/>
              <a:t> </a:t>
            </a:r>
            <a:r>
              <a:rPr lang="en-US" sz="1700" dirty="0"/>
              <a:t>(</a:t>
            </a:r>
            <a:r>
              <a:rPr lang="en-US" sz="1700" i="1" dirty="0">
                <a:sym typeface="Symbol"/>
              </a:rPr>
              <a:t>B </a:t>
            </a:r>
            <a:r>
              <a:rPr lang="en-US" sz="1700" dirty="0">
                <a:sym typeface="Symbol"/>
              </a:rPr>
              <a:t>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l,</a:t>
            </a:r>
            <a:r>
              <a:rPr lang="en-US" sz="1700" i="1" baseline="-25000" dirty="0" err="1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B’ </a:t>
            </a:r>
            <a:r>
              <a:rPr lang="en-US" sz="1700" dirty="0">
                <a:sym typeface="Symbol"/>
              </a:rPr>
              <a:t> (</a:t>
            </a:r>
            <a:r>
              <a:rPr lang="en-US" sz="1700" i="1" dirty="0">
                <a:sym typeface="Symbol"/>
              </a:rPr>
              <a:t>B </a:t>
            </a:r>
            <a:r>
              <a:rPr lang="en-US" sz="1700" dirty="0">
                <a:sym typeface="Symbol"/>
              </a:rPr>
              <a:t>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l,</a:t>
            </a:r>
            <a:r>
              <a:rPr lang="en-US" sz="1700" i="1" baseline="-25000" dirty="0" err="1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B’ </a:t>
            </a:r>
            <a:r>
              <a:rPr lang="en-US" sz="1700" dirty="0">
                <a:sym typeface="Symbol"/>
              </a:rPr>
              <a:t> </a:t>
            </a:r>
            <a:r>
              <a:rPr lang="en-US" sz="1700" i="1" dirty="0">
                <a:sym typeface="Symbol"/>
              </a:rPr>
              <a:t>B </a:t>
            </a:r>
            <a:r>
              <a:rPr lang="en-US" sz="1700" dirty="0" smtClean="0">
                <a:sym typeface="Symbol"/>
              </a:rPr>
              <a:t>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x,</a:t>
            </a:r>
            <a:r>
              <a:rPr lang="en-US" sz="1700" i="1" baseline="-25000" dirty="0" err="1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</a:t>
            </a:r>
            <a:r>
              <a:rPr lang="en-US" sz="1700" i="1" dirty="0" smtClean="0">
                <a:sym typeface="Symbol"/>
              </a:rPr>
              <a:t>’</a:t>
            </a:r>
            <a:r>
              <a:rPr lang="en-US" sz="1700" dirty="0" smtClean="0">
                <a:sym typeface="Symbol"/>
              </a:rPr>
              <a:t>)), 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4, 10</a:t>
            </a:r>
            <a:r>
              <a:rPr lang="en-US" sz="1700" dirty="0" smtClean="0">
                <a:sym typeface="Symbol"/>
              </a:rPr>
              <a:t>.</a:t>
            </a:r>
          </a:p>
          <a:p>
            <a:pPr>
              <a:buFont typeface="+mj-lt"/>
              <a:buAutoNum type="arabicPeriod"/>
              <a:defRPr/>
            </a:pPr>
            <a:r>
              <a:rPr lang="en-US" sz="1700" dirty="0" smtClean="0">
                <a:sym typeface="Symbol"/>
              </a:rPr>
              <a:t>So </a:t>
            </a:r>
            <a:r>
              <a:rPr lang="en-US" sz="1700" dirty="0">
                <a:sym typeface="Symbol"/>
              </a:rPr>
              <a:t>(</a:t>
            </a:r>
            <a:r>
              <a:rPr lang="en-US" sz="1700" dirty="0" smtClean="0">
                <a:sym typeface="Symbol"/>
              </a:rPr>
              <a:t></a:t>
            </a:r>
            <a:r>
              <a:rPr lang="en-US" sz="1700" i="1" dirty="0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dirty="0">
                <a:sym typeface="Symbol"/>
              </a:rPr>
              <a:t> </a:t>
            </a:r>
            <a:r>
              <a:rPr lang="en-US" sz="1700" i="1" dirty="0">
                <a:sym typeface="Symbol"/>
              </a:rPr>
              <a:t>e</a:t>
            </a:r>
            <a:r>
              <a:rPr lang="en-US" sz="1700" dirty="0">
                <a:sym typeface="Symbol"/>
              </a:rPr>
              <a:t>)</a:t>
            </a:r>
            <a:r>
              <a:rPr lang="en-US" sz="1700" dirty="0"/>
              <a:t>(</a:t>
            </a:r>
            <a:r>
              <a:rPr lang="en-US" sz="1700" dirty="0">
                <a:sym typeface="Symbol"/>
              </a:rPr>
              <a:t></a:t>
            </a:r>
            <a:r>
              <a:rPr lang="en-US" sz="1700" i="1" dirty="0"/>
              <a:t>B’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</a:t>
            </a:r>
            <a:r>
              <a:rPr lang="en-US" sz="1700" dirty="0" smtClean="0">
                <a:sym typeface="Symbol"/>
              </a:rPr>
              <a:t>Meth(</a:t>
            </a:r>
            <a:r>
              <a:rPr lang="en-US" sz="1700" i="1" dirty="0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, </a:t>
            </a:r>
            <a:r>
              <a:rPr lang="en-US" sz="1700" i="1" dirty="0" smtClean="0">
                <a:sym typeface="Symbol"/>
              </a:rPr>
              <a:t>B</a:t>
            </a:r>
            <a:r>
              <a:rPr lang="en-US" sz="1700" dirty="0" smtClean="0">
                <a:sym typeface="Symbol"/>
              </a:rPr>
              <a:t>))</a:t>
            </a:r>
            <a:r>
              <a:rPr lang="en-US" sz="1700" i="1" dirty="0" smtClean="0"/>
              <a:t>  </a:t>
            </a:r>
            <a:r>
              <a:rPr lang="en-US" sz="1700" i="1" dirty="0"/>
              <a:t>B </a:t>
            </a:r>
            <a:r>
              <a:rPr lang="en-US" sz="1700" dirty="0"/>
              <a:t>(</a:t>
            </a:r>
            <a:r>
              <a:rPr lang="en-US" sz="1700" dirty="0">
                <a:sym typeface="Symbol"/>
              </a:rPr>
              <a:t>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l,</a:t>
            </a:r>
            <a:r>
              <a:rPr lang="en-US" sz="1700" i="1" baseline="-25000" dirty="0" err="1" smtClean="0">
                <a:sym typeface="Symbol"/>
              </a:rPr>
              <a:t>d</a:t>
            </a:r>
            <a:r>
              <a:rPr lang="en-US" sz="1700" dirty="0" smtClean="0"/>
              <a:t> </a:t>
            </a:r>
            <a:r>
              <a:rPr lang="en-US" sz="1800" dirty="0">
                <a:sym typeface="Symbol"/>
              </a:rPr>
              <a:t>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dirty="0">
                <a:sym typeface="Symbol"/>
              </a:rPr>
              <a:t></a:t>
            </a:r>
            <a:r>
              <a:rPr lang="en-US" sz="1700" i="1" baseline="-25000" dirty="0">
                <a:latin typeface="Symbol" pitchFamily="18" charset="2"/>
                <a:sym typeface="Symbol"/>
              </a:rPr>
              <a:t> 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x,</a:t>
            </a:r>
            <a:r>
              <a:rPr lang="en-US" sz="1700" i="1" baseline="-25000" dirty="0" err="1" smtClean="0">
                <a:sym typeface="Symbol"/>
              </a:rPr>
              <a:t>d</a:t>
            </a:r>
            <a:r>
              <a:rPr lang="en-US" sz="1700" dirty="0" smtClean="0"/>
              <a:t>)</a:t>
            </a:r>
            <a:r>
              <a:rPr lang="en-US" sz="1700" i="1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</a:t>
            </a:r>
            <a:r>
              <a:rPr lang="en-US" sz="1700" i="1" dirty="0" smtClean="0">
                <a:sym typeface="Symbol"/>
              </a:rPr>
              <a:t>’, </a:t>
            </a:r>
            <a:r>
              <a:rPr lang="en-US" sz="1700" dirty="0">
                <a:solidFill>
                  <a:schemeClr val="accent3">
                    <a:lumMod val="75000"/>
                  </a:schemeClr>
                </a:solidFill>
              </a:rPr>
              <a:t>by </a:t>
            </a:r>
            <a:r>
              <a:rPr lang="en-US" sz="1700" dirty="0" err="1">
                <a:solidFill>
                  <a:schemeClr val="accent3">
                    <a:lumMod val="75000"/>
                  </a:schemeClr>
                </a:solidFill>
              </a:rPr>
              <a:t>def</a:t>
            </a:r>
            <a:r>
              <a:rPr lang="en-US" sz="17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700" dirty="0">
                <a:solidFill>
                  <a:schemeClr val="accent3">
                    <a:lumMod val="75000"/>
                  </a:schemeClr>
                </a:solidFill>
                <a:sym typeface="Symbol"/>
              </a:rPr>
              <a:t></a:t>
            </a:r>
            <a:r>
              <a:rPr lang="en-US" sz="1700" dirty="0"/>
              <a:t>.</a:t>
            </a:r>
            <a:endParaRPr lang="en-US" sz="1700" i="1" dirty="0"/>
          </a:p>
          <a:p>
            <a:pPr>
              <a:buFont typeface="+mj-lt"/>
              <a:buAutoNum type="arabicPeriod"/>
              <a:defRPr/>
            </a:pPr>
            <a:r>
              <a:rPr lang="en-US" sz="1700" i="1" dirty="0" smtClean="0"/>
              <a:t>B</a:t>
            </a:r>
            <a:r>
              <a:rPr lang="en-US" sz="1700" dirty="0" smtClean="0"/>
              <a:t> </a:t>
            </a:r>
            <a:r>
              <a:rPr lang="en-US" sz="1700" dirty="0">
                <a:sym typeface="Symbol"/>
              </a:rPr>
              <a:t> </a:t>
            </a:r>
            <a:r>
              <a:rPr lang="en-US" sz="1700" b="1" dirty="0"/>
              <a:t>O</a:t>
            </a:r>
            <a:r>
              <a:rPr lang="en-US" sz="1700" dirty="0"/>
              <a:t>(</a:t>
            </a:r>
            <a:r>
              <a:rPr lang="en-US" sz="1700" i="1" dirty="0">
                <a:latin typeface="Symbol" pitchFamily="18" charset="2"/>
                <a:sym typeface="Symbol"/>
              </a:rPr>
              <a:t>l</a:t>
            </a:r>
            <a:r>
              <a:rPr lang="en-US" sz="1700" dirty="0"/>
              <a:t> </a:t>
            </a:r>
            <a:r>
              <a:rPr lang="en-US" sz="1800" dirty="0">
                <a:sym typeface="Symbol"/>
              </a:rPr>
              <a:t>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 smtClean="0">
                <a:latin typeface="Symbol" pitchFamily="18" charset="2"/>
                <a:sym typeface="Symbol"/>
              </a:rPr>
              <a:t>x</a:t>
            </a:r>
            <a:r>
              <a:rPr lang="en-US" sz="1700" dirty="0" smtClean="0"/>
              <a:t>)(</a:t>
            </a:r>
            <a:r>
              <a:rPr lang="en-US" sz="1700" i="1" dirty="0"/>
              <a:t>e</a:t>
            </a:r>
            <a:r>
              <a:rPr lang="en-US" sz="1700" dirty="0" smtClean="0"/>
              <a:t>)</a:t>
            </a:r>
            <a:r>
              <a:rPr lang="en-US" sz="1700" i="1" dirty="0">
                <a:sym typeface="Symbol"/>
              </a:rPr>
              <a:t> , </a:t>
            </a:r>
            <a:r>
              <a:rPr lang="en-US" sz="1700" dirty="0">
                <a:solidFill>
                  <a:schemeClr val="accent3">
                    <a:lumMod val="75000"/>
                  </a:schemeClr>
                </a:solidFill>
              </a:rPr>
              <a:t>by </a:t>
            </a:r>
            <a:r>
              <a:rPr lang="en-US" sz="1700" dirty="0" err="1">
                <a:solidFill>
                  <a:schemeClr val="accent3">
                    <a:lumMod val="75000"/>
                  </a:schemeClr>
                </a:solidFill>
              </a:rPr>
              <a:t>def</a:t>
            </a:r>
            <a:r>
              <a:rPr lang="en-US" sz="17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700" b="1" dirty="0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en-US" sz="1700" dirty="0" smtClean="0"/>
              <a:t>.</a:t>
            </a:r>
            <a:endParaRPr lang="en-US" sz="2400" dirty="0"/>
          </a:p>
          <a:p>
            <a:pPr>
              <a:buFont typeface="+mj-lt"/>
              <a:buAutoNum type="arabicPeriod"/>
              <a:defRPr/>
            </a:pPr>
            <a:endParaRPr lang="en-US" sz="2400" i="1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endParaRPr lang="en-US" sz="2400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endParaRPr lang="en-US" sz="2400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endParaRPr lang="en-US" sz="2400" i="1" dirty="0" smtClean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endParaRPr lang="en-US" sz="2400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endParaRPr lang="en-US" sz="2400" dirty="0" smtClean="0"/>
          </a:p>
          <a:p>
            <a:pPr marL="0" indent="0">
              <a:buNone/>
              <a:defRPr/>
            </a:pPr>
            <a:r>
              <a:rPr lang="en-US" sz="2200" i="1" dirty="0" smtClean="0">
                <a:sym typeface="Symbol"/>
              </a:rPr>
              <a:t> </a:t>
            </a:r>
            <a:endParaRPr lang="en-US" sz="2200" i="1" dirty="0" smtClean="0"/>
          </a:p>
          <a:p>
            <a:pPr marL="0" indent="0">
              <a:buNone/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15896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Information Topology</a:t>
            </a: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2296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Let </a:t>
            </a:r>
            <a:r>
              <a:rPr lang="en-US" i="1" dirty="0" smtClean="0"/>
              <a:t>V</a:t>
            </a:r>
            <a:r>
              <a:rPr lang="en-US" dirty="0" smtClean="0"/>
              <a:t> be the closure of </a:t>
            </a:r>
            <a:r>
              <a:rPr lang="en-US" i="1" dirty="0" smtClean="0"/>
              <a:t>I</a:t>
            </a:r>
            <a:r>
              <a:rPr lang="en-US" dirty="0" smtClean="0"/>
              <a:t> under arbitrary disjunction. </a:t>
            </a:r>
          </a:p>
          <a:p>
            <a:pPr eaLnBrk="1" hangingPunct="1">
              <a:defRPr/>
            </a:pPr>
            <a:r>
              <a:rPr lang="en-US" dirty="0" smtClean="0"/>
              <a:t>(</a:t>
            </a:r>
            <a:r>
              <a:rPr lang="en-US" i="1" dirty="0" smtClean="0"/>
              <a:t>W</a:t>
            </a:r>
            <a:r>
              <a:rPr lang="en-US" dirty="0" smtClean="0"/>
              <a:t>, </a:t>
            </a:r>
            <a:r>
              <a:rPr lang="en-US" i="1" dirty="0" smtClean="0"/>
              <a:t>V</a:t>
            </a:r>
            <a:r>
              <a:rPr lang="en-US" dirty="0" smtClean="0"/>
              <a:t>) is a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topological space</a:t>
            </a:r>
            <a:r>
              <a:rPr lang="en-US" dirty="0" smtClean="0"/>
              <a:t> with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basis</a:t>
            </a:r>
            <a:r>
              <a:rPr lang="en-US" dirty="0" smtClean="0"/>
              <a:t> </a:t>
            </a:r>
            <a:r>
              <a:rPr lang="en-US" i="1" dirty="0" smtClean="0"/>
              <a:t>I</a:t>
            </a:r>
            <a:r>
              <a:rPr lang="en-US" dirty="0" smtClean="0"/>
              <a:t>.  </a:t>
            </a:r>
          </a:p>
        </p:txBody>
      </p:sp>
      <p:sp>
        <p:nvSpPr>
          <p:cNvPr id="39" name="Text Box 198"/>
          <p:cNvSpPr txBox="1">
            <a:spLocks noChangeArrowheads="1"/>
          </p:cNvSpPr>
          <p:nvPr/>
        </p:nvSpPr>
        <p:spPr bwMode="auto">
          <a:xfrm>
            <a:off x="3145029" y="3563719"/>
            <a:ext cx="4459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3600" dirty="0" smtClean="0">
                <a:latin typeface="+mj-lt"/>
              </a:rPr>
              <a:t>V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62300" y="4210050"/>
            <a:ext cx="2743200" cy="2590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75804" y="4210050"/>
            <a:ext cx="2743200" cy="2590800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85329" y="4343400"/>
            <a:ext cx="2072471" cy="2072471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733800" y="4891871"/>
            <a:ext cx="1905000" cy="19050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8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dirty="0">
                <a:latin typeface="Arial" pitchFamily="34" charset="0"/>
                <a:cs typeface="Arial" pitchFamily="34" charset="0"/>
              </a:rPr>
              <a:t>Distribution of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O</a:t>
            </a:r>
            <a:endParaRPr lang="en-US" sz="4000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876801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</a:rPr>
              <a:t>Prop.</a:t>
            </a:r>
            <a:r>
              <a:rPr lang="en-US" sz="3000" dirty="0" smtClean="0"/>
              <a:t> </a:t>
            </a:r>
            <a:r>
              <a:rPr lang="en-US" sz="3000" b="1" dirty="0"/>
              <a:t>O</a:t>
            </a:r>
            <a:r>
              <a:rPr lang="en-US" sz="3000" dirty="0"/>
              <a:t>(</a:t>
            </a:r>
            <a:r>
              <a:rPr lang="en-US" sz="3000" i="1" dirty="0">
                <a:latin typeface="Symbol" pitchFamily="18" charset="2"/>
                <a:sym typeface="Symbol"/>
              </a:rPr>
              <a:t>l</a:t>
            </a:r>
            <a:r>
              <a:rPr lang="en-US" sz="3000" dirty="0"/>
              <a:t> </a:t>
            </a:r>
            <a:r>
              <a:rPr lang="en-US" sz="3000" dirty="0">
                <a:sym typeface="Symbol"/>
              </a:rPr>
              <a:t> </a:t>
            </a:r>
            <a:r>
              <a:rPr lang="en-US" sz="3000" i="1" dirty="0">
                <a:latin typeface="Symbol" pitchFamily="18" charset="2"/>
                <a:sym typeface="Symbol"/>
              </a:rPr>
              <a:t>x</a:t>
            </a:r>
            <a:r>
              <a:rPr lang="en-US" sz="3000" dirty="0"/>
              <a:t>)(</a:t>
            </a:r>
            <a:r>
              <a:rPr lang="en-US" sz="3000" i="1" dirty="0" smtClean="0"/>
              <a:t>e</a:t>
            </a:r>
            <a:r>
              <a:rPr lang="en-US" sz="3000" dirty="0" smtClean="0"/>
              <a:t>,</a:t>
            </a:r>
            <a:r>
              <a:rPr lang="en-US" sz="3000" i="1" dirty="0" smtClean="0"/>
              <a:t> u</a:t>
            </a:r>
            <a:r>
              <a:rPr lang="en-US" sz="3000" dirty="0" smtClean="0"/>
              <a:t>) </a:t>
            </a:r>
            <a:r>
              <a:rPr lang="en-US" sz="3000" dirty="0" smtClean="0">
                <a:sym typeface="Symbol"/>
              </a:rPr>
              <a:t>= </a:t>
            </a:r>
            <a:r>
              <a:rPr lang="en-US" sz="3000" dirty="0" smtClean="0"/>
              <a:t>(</a:t>
            </a:r>
            <a:r>
              <a:rPr lang="en-US" sz="3000" b="1" dirty="0" err="1" smtClean="0"/>
              <a:t>O</a:t>
            </a:r>
            <a:r>
              <a:rPr lang="en-US" sz="3000" i="1" dirty="0" err="1" smtClean="0">
                <a:latin typeface="Symbol" pitchFamily="18" charset="2"/>
                <a:sym typeface="Symbol"/>
              </a:rPr>
              <a:t>l</a:t>
            </a:r>
            <a:r>
              <a:rPr lang="en-US" sz="3000" dirty="0" smtClean="0"/>
              <a:t> </a:t>
            </a:r>
            <a:r>
              <a:rPr lang="en-US" sz="3000" dirty="0" smtClean="0">
                <a:sym typeface="Symbol"/>
              </a:rPr>
              <a:t> </a:t>
            </a:r>
            <a:r>
              <a:rPr lang="en-US" sz="3000" b="1" dirty="0" smtClean="0"/>
              <a:t>O</a:t>
            </a:r>
            <a:r>
              <a:rPr lang="en-US" sz="3000" i="1" dirty="0" smtClean="0">
                <a:latin typeface="Symbol" pitchFamily="18" charset="2"/>
                <a:sym typeface="Symbol"/>
              </a:rPr>
              <a:t>x</a:t>
            </a:r>
            <a:r>
              <a:rPr lang="en-US" sz="3000" dirty="0" smtClean="0"/>
              <a:t>)(</a:t>
            </a:r>
            <a:r>
              <a:rPr lang="en-US" sz="3000" i="1" dirty="0" smtClean="0"/>
              <a:t>e</a:t>
            </a:r>
            <a:r>
              <a:rPr lang="en-US" sz="3000" dirty="0" smtClean="0"/>
              <a:t>,</a:t>
            </a:r>
            <a:r>
              <a:rPr lang="en-US" sz="3000" i="1" dirty="0" smtClean="0"/>
              <a:t> </a:t>
            </a:r>
            <a:r>
              <a:rPr lang="en-US" sz="3000" i="1" dirty="0"/>
              <a:t>u</a:t>
            </a:r>
            <a:r>
              <a:rPr lang="en-US" sz="3000" dirty="0" smtClean="0"/>
              <a:t>).</a:t>
            </a:r>
          </a:p>
          <a:p>
            <a:pPr marL="0" indent="0">
              <a:buNone/>
              <a:defRPr/>
            </a:pPr>
            <a:r>
              <a:rPr lang="en-US" sz="1700" dirty="0">
                <a:solidFill>
                  <a:schemeClr val="accent2">
                    <a:lumMod val="75000"/>
                  </a:schemeClr>
                </a:solidFill>
              </a:rPr>
              <a:t>Proof of </a:t>
            </a:r>
            <a:r>
              <a:rPr lang="en-US" sz="17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 </a:t>
            </a:r>
            <a:r>
              <a:rPr lang="en-US" sz="1700" dirty="0" smtClean="0">
                <a:solidFill>
                  <a:schemeClr val="accent2">
                    <a:lumMod val="75000"/>
                  </a:schemeClr>
                </a:solidFill>
              </a:rPr>
              <a:t>side</a:t>
            </a:r>
            <a:r>
              <a:rPr lang="en-US" sz="17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en-US" sz="1700" dirty="0" smtClean="0"/>
              <a:t> </a:t>
            </a:r>
          </a:p>
          <a:p>
            <a:pPr>
              <a:buFont typeface="+mj-lt"/>
              <a:buAutoNum type="arabicPeriod"/>
              <a:defRPr/>
            </a:pPr>
            <a:r>
              <a:rPr lang="en-US" sz="1700" dirty="0" smtClean="0"/>
              <a:t>Suppose</a:t>
            </a:r>
            <a:r>
              <a:rPr lang="en-US" sz="1700" i="1" dirty="0" smtClean="0"/>
              <a:t> </a:t>
            </a:r>
            <a:r>
              <a:rPr lang="en-US" sz="1700" i="1" dirty="0"/>
              <a:t>B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</a:t>
            </a:r>
            <a:r>
              <a:rPr lang="en-US" sz="1700" b="1" dirty="0"/>
              <a:t>O</a:t>
            </a:r>
            <a:r>
              <a:rPr lang="en-US" sz="1700" dirty="0"/>
              <a:t>(</a:t>
            </a:r>
            <a:r>
              <a:rPr lang="en-US" sz="1700" i="1" dirty="0">
                <a:latin typeface="Symbol" pitchFamily="18" charset="2"/>
                <a:sym typeface="Symbol"/>
              </a:rPr>
              <a:t>l</a:t>
            </a:r>
            <a:r>
              <a:rPr lang="en-US" sz="1700" dirty="0"/>
              <a:t> </a:t>
            </a:r>
            <a:r>
              <a:rPr lang="en-US" sz="1800" dirty="0">
                <a:sym typeface="Symbol"/>
              </a:rPr>
              <a:t>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 smtClean="0">
                <a:latin typeface="Symbol" pitchFamily="18" charset="2"/>
                <a:sym typeface="Symbol"/>
              </a:rPr>
              <a:t>x</a:t>
            </a:r>
            <a:r>
              <a:rPr lang="en-US" sz="1700" dirty="0" smtClean="0"/>
              <a:t>)(</a:t>
            </a:r>
            <a:r>
              <a:rPr lang="en-US" sz="1700" i="1" dirty="0" smtClean="0"/>
              <a:t>e</a:t>
            </a:r>
            <a:r>
              <a:rPr lang="en-US" sz="1700" dirty="0" smtClean="0"/>
              <a:t>,</a:t>
            </a:r>
            <a:r>
              <a:rPr lang="en-US" sz="1700" i="1" dirty="0" smtClean="0"/>
              <a:t> u</a:t>
            </a:r>
            <a:r>
              <a:rPr lang="en-US" sz="1700" dirty="0" smtClean="0"/>
              <a:t>).</a:t>
            </a:r>
            <a:endParaRPr lang="en-US" sz="1700" dirty="0"/>
          </a:p>
          <a:p>
            <a:pPr>
              <a:buFont typeface="+mj-lt"/>
              <a:buAutoNum type="arabicPeriod"/>
              <a:defRPr/>
            </a:pPr>
            <a:r>
              <a:rPr lang="en-US" sz="1700" dirty="0">
                <a:sym typeface="Symbol"/>
              </a:rPr>
              <a:t>So (</a:t>
            </a:r>
            <a:r>
              <a:rPr lang="en-US" sz="1700" dirty="0" smtClean="0">
                <a:sym typeface="Symbol"/>
              </a:rPr>
              <a:t></a:t>
            </a:r>
            <a:r>
              <a:rPr lang="en-US" sz="1700" i="1" dirty="0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dirty="0">
                <a:sym typeface="Symbol"/>
              </a:rPr>
              <a:t> </a:t>
            </a:r>
            <a:r>
              <a:rPr lang="en-US" sz="1700" i="1" dirty="0">
                <a:sym typeface="Symbol"/>
              </a:rPr>
              <a:t>e</a:t>
            </a:r>
            <a:r>
              <a:rPr lang="en-US" sz="1700" dirty="0">
                <a:sym typeface="Symbol"/>
              </a:rPr>
              <a:t>)</a:t>
            </a:r>
            <a:r>
              <a:rPr lang="en-US" sz="1700" dirty="0"/>
              <a:t>(</a:t>
            </a:r>
            <a:r>
              <a:rPr lang="en-US" sz="1700" dirty="0">
                <a:sym typeface="Symbol"/>
              </a:rPr>
              <a:t></a:t>
            </a:r>
            <a:r>
              <a:rPr lang="en-US" sz="1700" i="1" dirty="0"/>
              <a:t>B’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</a:t>
            </a:r>
            <a:r>
              <a:rPr lang="en-US" sz="1700" dirty="0" smtClean="0">
                <a:sym typeface="Symbol"/>
              </a:rPr>
              <a:t>Meth(</a:t>
            </a:r>
            <a:r>
              <a:rPr lang="en-US" sz="1700" i="1" dirty="0">
                <a:sym typeface="Symbol"/>
              </a:rPr>
              <a:t>d</a:t>
            </a:r>
            <a:r>
              <a:rPr lang="en-US" sz="1700" dirty="0">
                <a:sym typeface="Symbol"/>
              </a:rPr>
              <a:t>, </a:t>
            </a:r>
            <a:r>
              <a:rPr lang="en-US" sz="1700" i="1" dirty="0">
                <a:sym typeface="Symbol"/>
              </a:rPr>
              <a:t>B</a:t>
            </a:r>
            <a:r>
              <a:rPr lang="en-US" sz="1700" dirty="0" smtClean="0">
                <a:sym typeface="Symbol"/>
              </a:rPr>
              <a:t>))</a:t>
            </a:r>
            <a:r>
              <a:rPr lang="en-US" sz="1700" i="1" dirty="0" smtClean="0"/>
              <a:t>  </a:t>
            </a:r>
            <a:r>
              <a:rPr lang="en-US" sz="1700" i="1" dirty="0"/>
              <a:t>B </a:t>
            </a:r>
            <a:r>
              <a:rPr lang="en-US" sz="1700" dirty="0"/>
              <a:t>(</a:t>
            </a:r>
            <a:r>
              <a:rPr lang="en-US" sz="1700" dirty="0">
                <a:sym typeface="Symbol"/>
              </a:rPr>
              <a:t></a:t>
            </a:r>
            <a:r>
              <a:rPr lang="en-US" sz="1500" i="1" baseline="-25000" dirty="0" err="1" smtClean="0">
                <a:latin typeface="Symbol" pitchFamily="18" charset="2"/>
                <a:sym typeface="Symbol"/>
              </a:rPr>
              <a:t>l,</a:t>
            </a:r>
            <a:r>
              <a:rPr lang="en-US" sz="1700" i="1" baseline="-25000" dirty="0" err="1" smtClean="0">
                <a:sym typeface="Symbol"/>
              </a:rPr>
              <a:t>d</a:t>
            </a:r>
            <a:r>
              <a:rPr lang="en-US" sz="1700" dirty="0" smtClean="0"/>
              <a:t> </a:t>
            </a:r>
            <a:r>
              <a:rPr lang="en-US" sz="1800" dirty="0">
                <a:sym typeface="Symbol"/>
              </a:rPr>
              <a:t>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dirty="0">
                <a:sym typeface="Symbol"/>
              </a:rPr>
              <a:t></a:t>
            </a:r>
            <a:r>
              <a:rPr lang="en-US" sz="1700" i="1" baseline="-25000" dirty="0">
                <a:latin typeface="Symbol" pitchFamily="18" charset="2"/>
                <a:sym typeface="Symbol"/>
              </a:rPr>
              <a:t> 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l,</a:t>
            </a:r>
            <a:r>
              <a:rPr lang="en-US" sz="1900" i="1" baseline="-25000" dirty="0" err="1" smtClean="0">
                <a:sym typeface="Symbol"/>
              </a:rPr>
              <a:t>d</a:t>
            </a:r>
            <a:r>
              <a:rPr lang="en-US" sz="1700" dirty="0" smtClean="0"/>
              <a:t>)</a:t>
            </a:r>
            <a:r>
              <a:rPr lang="en-US" sz="1700" i="1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</a:t>
            </a:r>
            <a:r>
              <a:rPr lang="en-US" sz="1700" i="1" dirty="0" smtClean="0">
                <a:sym typeface="Symbol"/>
              </a:rPr>
              <a:t>’</a:t>
            </a:r>
            <a:r>
              <a:rPr lang="en-US" sz="1700" dirty="0" smtClean="0">
                <a:sym typeface="Symbol"/>
              </a:rPr>
              <a:t>, 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by </a:t>
            </a:r>
            <a:r>
              <a:rPr lang="en-US" sz="1700" dirty="0" err="1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def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 </a:t>
            </a:r>
            <a:r>
              <a:rPr lang="en-US" sz="1700" b="1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O</a:t>
            </a:r>
            <a:r>
              <a:rPr lang="en-US" sz="1700" i="1" dirty="0" smtClean="0">
                <a:sym typeface="Symbol"/>
              </a:rPr>
              <a:t>.  </a:t>
            </a:r>
            <a:endParaRPr lang="en-US" sz="1700" i="1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700" dirty="0">
                <a:sym typeface="Symbol"/>
              </a:rPr>
              <a:t>So (</a:t>
            </a:r>
            <a:r>
              <a:rPr lang="en-US" sz="1700" i="1" dirty="0">
                <a:sym typeface="Symbol"/>
              </a:rPr>
              <a:t>e</a:t>
            </a:r>
            <a:r>
              <a:rPr lang="en-US" sz="1700" dirty="0">
                <a:sym typeface="Symbol"/>
              </a:rPr>
              <a:t>’  </a:t>
            </a:r>
            <a:r>
              <a:rPr lang="en-US" sz="1700" i="1" dirty="0">
                <a:sym typeface="Symbol"/>
              </a:rPr>
              <a:t>e</a:t>
            </a:r>
            <a:r>
              <a:rPr lang="en-US" sz="1700" dirty="0">
                <a:sym typeface="Symbol"/>
              </a:rPr>
              <a:t>)</a:t>
            </a:r>
            <a:r>
              <a:rPr lang="en-US" sz="1700" dirty="0"/>
              <a:t>(</a:t>
            </a:r>
            <a:r>
              <a:rPr lang="en-US" sz="1700" dirty="0">
                <a:sym typeface="Symbol"/>
              </a:rPr>
              <a:t></a:t>
            </a:r>
            <a:r>
              <a:rPr lang="en-US" sz="1700" i="1" dirty="0"/>
              <a:t>B’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</a:t>
            </a:r>
            <a:r>
              <a:rPr lang="en-US" sz="1700" dirty="0" smtClean="0">
                <a:sym typeface="Symbol"/>
              </a:rPr>
              <a:t>Meth(</a:t>
            </a:r>
            <a:r>
              <a:rPr lang="en-US" sz="1700" i="1" dirty="0">
                <a:sym typeface="Symbol"/>
              </a:rPr>
              <a:t>d</a:t>
            </a:r>
            <a:r>
              <a:rPr lang="en-US" sz="1700" dirty="0">
                <a:sym typeface="Symbol"/>
              </a:rPr>
              <a:t>, </a:t>
            </a:r>
            <a:r>
              <a:rPr lang="en-US" sz="1700" i="1" dirty="0">
                <a:sym typeface="Symbol"/>
              </a:rPr>
              <a:t>B</a:t>
            </a:r>
            <a:r>
              <a:rPr lang="en-US" sz="1700" dirty="0" smtClean="0">
                <a:sym typeface="Symbol"/>
              </a:rPr>
              <a:t>)) </a:t>
            </a:r>
            <a:r>
              <a:rPr lang="en-US" sz="1700" i="1" dirty="0" smtClean="0"/>
              <a:t> </a:t>
            </a:r>
            <a:r>
              <a:rPr lang="en-US" sz="1700" dirty="0"/>
              <a:t>(</a:t>
            </a:r>
            <a:r>
              <a:rPr lang="en-US" sz="1700" i="1" dirty="0">
                <a:sym typeface="Symbol"/>
              </a:rPr>
              <a:t>B </a:t>
            </a:r>
            <a:r>
              <a:rPr lang="en-US" sz="1700" dirty="0">
                <a:sym typeface="Symbol"/>
              </a:rPr>
              <a:t>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l,</a:t>
            </a:r>
            <a:r>
              <a:rPr lang="en-US" sz="1900" i="1" baseline="-25000" dirty="0" err="1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B’ </a:t>
            </a:r>
            <a:r>
              <a:rPr lang="en-US" sz="1700" dirty="0">
                <a:sym typeface="Symbol"/>
              </a:rPr>
              <a:t> (</a:t>
            </a:r>
            <a:r>
              <a:rPr lang="en-US" sz="1700" i="1" dirty="0">
                <a:sym typeface="Symbol"/>
              </a:rPr>
              <a:t>B </a:t>
            </a:r>
            <a:r>
              <a:rPr lang="en-US" sz="1700" dirty="0">
                <a:sym typeface="Symbol"/>
              </a:rPr>
              <a:t>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l,</a:t>
            </a:r>
            <a:r>
              <a:rPr lang="en-US" sz="1900" i="1" baseline="-25000" dirty="0" err="1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B’ </a:t>
            </a:r>
            <a:r>
              <a:rPr lang="en-US" sz="1700" dirty="0">
                <a:sym typeface="Symbol"/>
              </a:rPr>
              <a:t> </a:t>
            </a:r>
            <a:r>
              <a:rPr lang="en-US" sz="1700" i="1" dirty="0">
                <a:sym typeface="Symbol"/>
              </a:rPr>
              <a:t>B </a:t>
            </a:r>
            <a:r>
              <a:rPr lang="en-US" sz="1700" dirty="0" smtClean="0">
                <a:sym typeface="Symbol"/>
              </a:rPr>
              <a:t>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x,</a:t>
            </a:r>
            <a:r>
              <a:rPr lang="en-US" sz="1900" i="1" baseline="-25000" dirty="0" err="1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</a:t>
            </a:r>
            <a:r>
              <a:rPr lang="en-US" sz="1700" i="1" dirty="0" smtClean="0">
                <a:sym typeface="Symbol"/>
              </a:rPr>
              <a:t>’</a:t>
            </a:r>
            <a:r>
              <a:rPr lang="en-US" sz="1700" dirty="0" smtClean="0">
                <a:sym typeface="Symbol"/>
              </a:rPr>
              <a:t>))</a:t>
            </a:r>
            <a:r>
              <a:rPr lang="en-US" sz="1700" dirty="0">
                <a:sym typeface="Symbol"/>
              </a:rPr>
              <a:t> , </a:t>
            </a:r>
            <a:r>
              <a:rPr lang="en-US" sz="1700" dirty="0">
                <a:solidFill>
                  <a:schemeClr val="accent3">
                    <a:lumMod val="75000"/>
                  </a:schemeClr>
                </a:solidFill>
                <a:sym typeface="Symbol"/>
              </a:rPr>
              <a:t>by </a:t>
            </a:r>
            <a:r>
              <a:rPr lang="en-US" sz="1700" dirty="0" err="1">
                <a:solidFill>
                  <a:schemeClr val="accent3">
                    <a:lumMod val="75000"/>
                  </a:schemeClr>
                </a:solidFill>
                <a:sym typeface="Symbol"/>
              </a:rPr>
              <a:t>def</a:t>
            </a:r>
            <a:r>
              <a:rPr lang="en-US" sz="1700" dirty="0">
                <a:solidFill>
                  <a:schemeClr val="accent3">
                    <a:lumMod val="75000"/>
                  </a:schemeClr>
                </a:solidFill>
                <a:sym typeface="Symbol"/>
              </a:rPr>
              <a:t> 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sym typeface="Symbol"/>
              </a:rPr>
              <a:t>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.</a:t>
            </a:r>
          </a:p>
          <a:p>
            <a:pPr>
              <a:buFont typeface="+mj-lt"/>
              <a:buAutoNum type="arabicPeriod"/>
              <a:defRPr/>
            </a:pPr>
            <a:r>
              <a:rPr lang="en-US" sz="1700" dirty="0">
                <a:sym typeface="Symbol"/>
              </a:rPr>
              <a:t>So (</a:t>
            </a:r>
            <a:r>
              <a:rPr lang="en-US" sz="1700" i="1" dirty="0">
                <a:sym typeface="Symbol"/>
              </a:rPr>
              <a:t>e</a:t>
            </a:r>
            <a:r>
              <a:rPr lang="en-US" sz="1700" dirty="0">
                <a:sym typeface="Symbol"/>
              </a:rPr>
              <a:t>’  </a:t>
            </a:r>
            <a:r>
              <a:rPr lang="en-US" sz="1700" i="1" dirty="0">
                <a:sym typeface="Symbol"/>
              </a:rPr>
              <a:t>e</a:t>
            </a:r>
            <a:r>
              <a:rPr lang="en-US" sz="1700" dirty="0">
                <a:sym typeface="Symbol"/>
              </a:rPr>
              <a:t>)</a:t>
            </a:r>
            <a:r>
              <a:rPr lang="en-US" sz="1700" dirty="0"/>
              <a:t>(</a:t>
            </a:r>
            <a:r>
              <a:rPr lang="en-US" sz="1700" dirty="0">
                <a:sym typeface="Symbol"/>
              </a:rPr>
              <a:t></a:t>
            </a:r>
            <a:r>
              <a:rPr lang="en-US" sz="1700" i="1" dirty="0"/>
              <a:t>B’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</a:t>
            </a:r>
            <a:r>
              <a:rPr lang="en-US" sz="1700" dirty="0" smtClean="0">
                <a:sym typeface="Symbol"/>
              </a:rPr>
              <a:t>Meth(</a:t>
            </a:r>
            <a:r>
              <a:rPr lang="en-US" sz="1700" i="1" dirty="0">
                <a:sym typeface="Symbol"/>
              </a:rPr>
              <a:t>d</a:t>
            </a:r>
            <a:r>
              <a:rPr lang="en-US" sz="1700" dirty="0">
                <a:sym typeface="Symbol"/>
              </a:rPr>
              <a:t>, </a:t>
            </a:r>
            <a:r>
              <a:rPr lang="en-US" sz="1700" i="1" dirty="0">
                <a:sym typeface="Symbol"/>
              </a:rPr>
              <a:t>B</a:t>
            </a:r>
            <a:r>
              <a:rPr lang="en-US" sz="1700" dirty="0" smtClean="0">
                <a:sym typeface="Symbol"/>
              </a:rPr>
              <a:t>)) </a:t>
            </a:r>
            <a:r>
              <a:rPr lang="en-US" sz="1700" i="1" dirty="0" smtClean="0"/>
              <a:t> </a:t>
            </a:r>
            <a:r>
              <a:rPr lang="en-US" sz="1700" i="1" dirty="0" smtClean="0">
                <a:sym typeface="Symbol"/>
              </a:rPr>
              <a:t>B </a:t>
            </a:r>
            <a:r>
              <a:rPr lang="en-US" sz="1700" dirty="0">
                <a:sym typeface="Symbol"/>
              </a:rPr>
              <a:t>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l,</a:t>
            </a:r>
            <a:r>
              <a:rPr lang="en-US" sz="1900" i="1" baseline="-25000" dirty="0" err="1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</a:t>
            </a:r>
            <a:r>
              <a:rPr lang="en-US" sz="1700" i="1" dirty="0" smtClean="0">
                <a:sym typeface="Symbol"/>
              </a:rPr>
              <a:t>’</a:t>
            </a:r>
            <a:r>
              <a:rPr lang="en-US" sz="1700" dirty="0" smtClean="0">
                <a:sym typeface="Symbol"/>
              </a:rPr>
              <a:t>.</a:t>
            </a:r>
            <a:endParaRPr lang="en-US" sz="1700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700" dirty="0">
                <a:sym typeface="Symbol"/>
              </a:rPr>
              <a:t>So </a:t>
            </a:r>
            <a:r>
              <a:rPr lang="en-US" sz="1700" i="1" dirty="0"/>
              <a:t>B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(</a:t>
            </a:r>
            <a:r>
              <a:rPr lang="en-US" sz="1700" b="1" dirty="0" err="1"/>
              <a:t>O</a:t>
            </a:r>
            <a:r>
              <a:rPr lang="en-US" sz="1700" i="1" dirty="0" err="1">
                <a:latin typeface="Symbol" pitchFamily="18" charset="2"/>
                <a:sym typeface="Symbol"/>
              </a:rPr>
              <a:t>l</a:t>
            </a:r>
            <a:r>
              <a:rPr lang="en-US" sz="1700" dirty="0">
                <a:latin typeface="Symbol" pitchFamily="18" charset="2"/>
                <a:sym typeface="Symbol"/>
              </a:rPr>
              <a:t>)</a:t>
            </a:r>
            <a:r>
              <a:rPr lang="en-US" sz="1700" dirty="0"/>
              <a:t>(</a:t>
            </a:r>
            <a:r>
              <a:rPr lang="en-US" sz="1700" i="1" dirty="0" smtClean="0"/>
              <a:t>e</a:t>
            </a:r>
            <a:r>
              <a:rPr lang="en-US" sz="1700" dirty="0" smtClean="0"/>
              <a:t>,</a:t>
            </a:r>
            <a:r>
              <a:rPr lang="en-US" sz="1700" i="1" dirty="0" smtClean="0"/>
              <a:t> </a:t>
            </a:r>
            <a:r>
              <a:rPr lang="en-US" sz="1700" i="1" dirty="0"/>
              <a:t>u</a:t>
            </a:r>
            <a:r>
              <a:rPr lang="en-US" sz="1700" dirty="0" smtClean="0"/>
              <a:t>).</a:t>
            </a:r>
            <a:endParaRPr lang="en-US" sz="1700" dirty="0"/>
          </a:p>
          <a:p>
            <a:pPr>
              <a:buFont typeface="+mj-lt"/>
              <a:buAutoNum type="arabicPeriod"/>
              <a:defRPr/>
            </a:pPr>
            <a:r>
              <a:rPr lang="en-US" sz="1700" dirty="0"/>
              <a:t>Let </a:t>
            </a:r>
            <a:r>
              <a:rPr lang="en-US" sz="1700" i="1" dirty="0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dirty="0">
                <a:sym typeface="Symbol"/>
              </a:rPr>
              <a:t> </a:t>
            </a:r>
            <a:r>
              <a:rPr lang="en-US" sz="1700" i="1" dirty="0">
                <a:sym typeface="Symbol"/>
              </a:rPr>
              <a:t>e</a:t>
            </a:r>
            <a:r>
              <a:rPr lang="en-US" sz="1700" dirty="0">
                <a:sym typeface="Symbol"/>
              </a:rPr>
              <a:t>, </a:t>
            </a:r>
            <a:r>
              <a:rPr lang="en-US" sz="1700" i="1" dirty="0"/>
              <a:t>B’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</a:t>
            </a:r>
            <a:r>
              <a:rPr lang="en-US" sz="1700" dirty="0" smtClean="0">
                <a:sym typeface="Symbol"/>
              </a:rPr>
              <a:t>Meth(</a:t>
            </a:r>
            <a:r>
              <a:rPr lang="en-US" sz="1700" i="1" dirty="0">
                <a:sym typeface="Symbol"/>
              </a:rPr>
              <a:t>d</a:t>
            </a:r>
            <a:r>
              <a:rPr lang="en-US" sz="1700" dirty="0">
                <a:sym typeface="Symbol"/>
              </a:rPr>
              <a:t>, </a:t>
            </a:r>
            <a:r>
              <a:rPr lang="en-US" sz="1700" i="1" dirty="0">
                <a:sym typeface="Symbol"/>
              </a:rPr>
              <a:t>B</a:t>
            </a:r>
            <a:r>
              <a:rPr lang="en-US" sz="1700" dirty="0" smtClean="0">
                <a:sym typeface="Symbol"/>
              </a:rPr>
              <a:t>).</a:t>
            </a:r>
            <a:endParaRPr lang="en-US" sz="1700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700" dirty="0">
                <a:sym typeface="Symbol"/>
              </a:rPr>
              <a:t>Suppose that </a:t>
            </a:r>
            <a:r>
              <a:rPr lang="en-US" sz="1700" i="1" dirty="0"/>
              <a:t>B’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(</a:t>
            </a:r>
            <a:r>
              <a:rPr lang="en-US" sz="1700" b="1" dirty="0" err="1"/>
              <a:t>O</a:t>
            </a:r>
            <a:r>
              <a:rPr lang="en-US" sz="1700" i="1" dirty="0" err="1">
                <a:latin typeface="Symbol" pitchFamily="18" charset="2"/>
                <a:sym typeface="Symbol"/>
              </a:rPr>
              <a:t>l</a:t>
            </a:r>
            <a:r>
              <a:rPr lang="en-US" sz="1700" dirty="0" smtClean="0"/>
              <a:t>)(</a:t>
            </a:r>
            <a:r>
              <a:rPr lang="en-US" sz="1700" i="1" dirty="0" smtClean="0"/>
              <a:t>d</a:t>
            </a:r>
            <a:r>
              <a:rPr lang="en-US" sz="1700" dirty="0" smtClean="0"/>
              <a:t>,</a:t>
            </a:r>
            <a:r>
              <a:rPr lang="en-US" sz="1700" i="1" dirty="0" smtClean="0"/>
              <a:t> </a:t>
            </a:r>
            <a:r>
              <a:rPr lang="en-US" sz="1700" i="1" dirty="0"/>
              <a:t>u</a:t>
            </a:r>
            <a:r>
              <a:rPr lang="en-US" sz="1700" dirty="0" smtClean="0"/>
              <a:t>).</a:t>
            </a:r>
            <a:endParaRPr lang="en-US" sz="1700" dirty="0"/>
          </a:p>
          <a:p>
            <a:pPr>
              <a:buFont typeface="+mj-lt"/>
              <a:buAutoNum type="arabicPeriod"/>
              <a:defRPr/>
            </a:pPr>
            <a:r>
              <a:rPr lang="en-US" sz="1700" dirty="0">
                <a:sym typeface="Symbol"/>
              </a:rPr>
              <a:t>Then </a:t>
            </a:r>
            <a:r>
              <a:rPr lang="en-US" sz="1700" i="1" dirty="0">
                <a:sym typeface="Symbol"/>
              </a:rPr>
              <a:t>B </a:t>
            </a:r>
            <a:r>
              <a:rPr lang="en-US" sz="1700" dirty="0">
                <a:sym typeface="Symbol"/>
              </a:rPr>
              <a:t>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l,</a:t>
            </a:r>
            <a:r>
              <a:rPr lang="en-US" sz="1900" i="1" baseline="-25000" dirty="0" err="1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B’,</a:t>
            </a:r>
            <a:r>
              <a:rPr lang="en-US" sz="1700" i="1" dirty="0">
                <a:solidFill>
                  <a:schemeClr val="accent3">
                    <a:lumMod val="75000"/>
                  </a:schemeClr>
                </a:solidFill>
                <a:sym typeface="Symbol"/>
              </a:rPr>
              <a:t> </a:t>
            </a:r>
            <a:r>
              <a:rPr lang="en-US" sz="1700" dirty="0">
                <a:solidFill>
                  <a:schemeClr val="accent3">
                    <a:lumMod val="75000"/>
                  </a:schemeClr>
                </a:solidFill>
                <a:sym typeface="Symbol"/>
              </a:rPr>
              <a:t>by 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5, 7</a:t>
            </a:r>
            <a:r>
              <a:rPr lang="en-US" sz="1700" dirty="0" smtClean="0">
                <a:sym typeface="Symbol"/>
              </a:rPr>
              <a:t>. </a:t>
            </a:r>
            <a:r>
              <a:rPr lang="en-US" sz="1700" i="1" dirty="0" smtClean="0">
                <a:sym typeface="Symbol"/>
              </a:rPr>
              <a:t> </a:t>
            </a:r>
            <a:endParaRPr lang="en-US" sz="1700" i="1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700" dirty="0">
                <a:sym typeface="Symbol"/>
              </a:rPr>
              <a:t>So </a:t>
            </a:r>
            <a:r>
              <a:rPr lang="en-US" sz="1700" i="1" dirty="0">
                <a:sym typeface="Symbol"/>
              </a:rPr>
              <a:t>B </a:t>
            </a:r>
            <a:r>
              <a:rPr lang="en-US" sz="1700" dirty="0" smtClean="0">
                <a:sym typeface="Symbol"/>
              </a:rPr>
              <a:t>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x,</a:t>
            </a:r>
            <a:r>
              <a:rPr lang="en-US" sz="1900" i="1" baseline="-25000" dirty="0" err="1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B’</a:t>
            </a:r>
            <a:r>
              <a:rPr lang="en-US" sz="1700" dirty="0">
                <a:sym typeface="Symbol"/>
              </a:rPr>
              <a:t>,</a:t>
            </a:r>
            <a:r>
              <a:rPr lang="en-US" sz="1700" i="1" dirty="0">
                <a:sym typeface="Symbol"/>
              </a:rPr>
              <a:t> </a:t>
            </a:r>
            <a:r>
              <a:rPr lang="en-US" sz="1700" dirty="0">
                <a:solidFill>
                  <a:schemeClr val="accent3">
                    <a:lumMod val="75000"/>
                  </a:schemeClr>
                </a:solidFill>
                <a:sym typeface="Symbol"/>
              </a:rPr>
              <a:t>by 3, 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8</a:t>
            </a:r>
            <a:r>
              <a:rPr lang="en-US" sz="1700" dirty="0" smtClean="0">
                <a:sym typeface="Symbol"/>
              </a:rPr>
              <a:t>.  </a:t>
            </a:r>
            <a:r>
              <a:rPr lang="en-US" sz="1700" i="1" dirty="0" smtClean="0">
                <a:sym typeface="Symbol"/>
              </a:rPr>
              <a:t> </a:t>
            </a:r>
            <a:endParaRPr lang="en-US" sz="1700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700" dirty="0"/>
              <a:t>So</a:t>
            </a:r>
            <a:r>
              <a:rPr lang="en-US" sz="1700" i="1" dirty="0"/>
              <a:t> B’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(</a:t>
            </a:r>
            <a:r>
              <a:rPr lang="en-US" sz="1700" b="1" dirty="0" err="1"/>
              <a:t>O</a:t>
            </a:r>
            <a:r>
              <a:rPr lang="en-US" sz="1700" i="1" dirty="0" err="1">
                <a:latin typeface="Symbol" pitchFamily="18" charset="2"/>
                <a:sym typeface="Symbol"/>
              </a:rPr>
              <a:t>l</a:t>
            </a:r>
            <a:r>
              <a:rPr lang="en-US" sz="1700" dirty="0" smtClean="0"/>
              <a:t>)(</a:t>
            </a:r>
            <a:r>
              <a:rPr lang="en-US" sz="1700" i="1" dirty="0"/>
              <a:t>d</a:t>
            </a:r>
            <a:r>
              <a:rPr lang="en-US" sz="1700" dirty="0"/>
              <a:t>,</a:t>
            </a:r>
            <a:r>
              <a:rPr lang="en-US" sz="1700" i="1" dirty="0"/>
              <a:t> u</a:t>
            </a:r>
            <a:r>
              <a:rPr lang="en-US" sz="1700" dirty="0" smtClean="0"/>
              <a:t>)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dirty="0">
                <a:sym typeface="Symbol"/>
              </a:rPr>
              <a:t>  </a:t>
            </a:r>
            <a:r>
              <a:rPr lang="en-US" sz="1700" i="1" dirty="0">
                <a:sym typeface="Symbol"/>
              </a:rPr>
              <a:t>B </a:t>
            </a:r>
            <a:r>
              <a:rPr lang="en-US" sz="1700" dirty="0" smtClean="0">
                <a:sym typeface="Symbol"/>
              </a:rPr>
              <a:t>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x,</a:t>
            </a:r>
            <a:r>
              <a:rPr lang="en-US" sz="1700" i="1" baseline="-25000" dirty="0" err="1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B’</a:t>
            </a:r>
            <a:r>
              <a:rPr lang="en-US" sz="1700" dirty="0">
                <a:sym typeface="Symbol"/>
              </a:rPr>
              <a:t> , </a:t>
            </a:r>
            <a:r>
              <a:rPr lang="en-US" sz="1700" dirty="0">
                <a:solidFill>
                  <a:schemeClr val="accent3">
                    <a:lumMod val="75000"/>
                  </a:schemeClr>
                </a:solidFill>
                <a:sym typeface="Symbol"/>
              </a:rPr>
              <a:t>by 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  <a:sym typeface="Symbol"/>
              </a:rPr>
              <a:t>7, 9</a:t>
            </a:r>
            <a:r>
              <a:rPr lang="en-US" sz="1700" dirty="0" smtClean="0">
                <a:sym typeface="Symbol"/>
              </a:rPr>
              <a:t>.  </a:t>
            </a:r>
          </a:p>
          <a:p>
            <a:pPr>
              <a:buFont typeface="+mj-lt"/>
              <a:buAutoNum type="arabicPeriod"/>
              <a:defRPr/>
            </a:pPr>
            <a:r>
              <a:rPr lang="en-US" sz="1700" dirty="0">
                <a:sym typeface="Symbol"/>
              </a:rPr>
              <a:t>(</a:t>
            </a:r>
            <a:r>
              <a:rPr lang="en-US" sz="1700" dirty="0" smtClean="0">
                <a:sym typeface="Symbol"/>
              </a:rPr>
              <a:t></a:t>
            </a:r>
            <a:r>
              <a:rPr lang="en-US" sz="1700" i="1" dirty="0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dirty="0">
                <a:sym typeface="Symbol"/>
              </a:rPr>
              <a:t> </a:t>
            </a:r>
            <a:r>
              <a:rPr lang="en-US" sz="1700" i="1" dirty="0">
                <a:sym typeface="Symbol"/>
              </a:rPr>
              <a:t>e</a:t>
            </a:r>
            <a:r>
              <a:rPr lang="en-US" sz="1700" dirty="0">
                <a:sym typeface="Symbol"/>
              </a:rPr>
              <a:t>)</a:t>
            </a:r>
            <a:r>
              <a:rPr lang="en-US" sz="1700" dirty="0" smtClean="0"/>
              <a:t>(</a:t>
            </a:r>
            <a:r>
              <a:rPr lang="en-US" sz="1700" dirty="0">
                <a:sym typeface="Symbol"/>
              </a:rPr>
              <a:t></a:t>
            </a:r>
            <a:r>
              <a:rPr lang="en-US" sz="1700" i="1" dirty="0"/>
              <a:t>B’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</a:t>
            </a:r>
            <a:r>
              <a:rPr lang="en-US" sz="1700" dirty="0" smtClean="0">
                <a:sym typeface="Symbol"/>
              </a:rPr>
              <a:t>Meth(</a:t>
            </a:r>
            <a:r>
              <a:rPr lang="en-US" sz="1700" i="1" dirty="0">
                <a:sym typeface="Symbol"/>
              </a:rPr>
              <a:t>d</a:t>
            </a:r>
            <a:r>
              <a:rPr lang="en-US" sz="1700" dirty="0">
                <a:sym typeface="Symbol"/>
              </a:rPr>
              <a:t>, </a:t>
            </a:r>
            <a:r>
              <a:rPr lang="en-US" sz="1700" i="1" dirty="0">
                <a:sym typeface="Symbol"/>
              </a:rPr>
              <a:t>B</a:t>
            </a:r>
            <a:r>
              <a:rPr lang="en-US" sz="1700" dirty="0" smtClean="0">
                <a:sym typeface="Symbol"/>
              </a:rPr>
              <a:t>)) </a:t>
            </a:r>
            <a:r>
              <a:rPr lang="en-US" sz="1700" dirty="0">
                <a:sym typeface="Symbol"/>
              </a:rPr>
              <a:t>(</a:t>
            </a:r>
            <a:r>
              <a:rPr lang="en-US" sz="1700" i="1" dirty="0"/>
              <a:t>B’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(</a:t>
            </a:r>
            <a:r>
              <a:rPr lang="en-US" sz="1700" b="1" dirty="0" err="1"/>
              <a:t>O</a:t>
            </a:r>
            <a:r>
              <a:rPr lang="en-US" sz="1700" i="1" dirty="0" err="1">
                <a:latin typeface="Symbol" pitchFamily="18" charset="2"/>
                <a:sym typeface="Symbol"/>
              </a:rPr>
              <a:t>l</a:t>
            </a:r>
            <a:r>
              <a:rPr lang="en-US" sz="1700" dirty="0" smtClean="0"/>
              <a:t>)(</a:t>
            </a:r>
            <a:r>
              <a:rPr lang="en-US" sz="1700" i="1" dirty="0"/>
              <a:t>d</a:t>
            </a:r>
            <a:r>
              <a:rPr lang="en-US" sz="1700" dirty="0"/>
              <a:t>,</a:t>
            </a:r>
            <a:r>
              <a:rPr lang="en-US" sz="1700" i="1" dirty="0"/>
              <a:t> u</a:t>
            </a:r>
            <a:r>
              <a:rPr lang="en-US" sz="1700" dirty="0" smtClean="0"/>
              <a:t>)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dirty="0">
                <a:sym typeface="Symbol"/>
              </a:rPr>
              <a:t>  </a:t>
            </a:r>
            <a:r>
              <a:rPr lang="en-US" sz="1700" i="1" dirty="0">
                <a:sym typeface="Symbol"/>
              </a:rPr>
              <a:t>B </a:t>
            </a:r>
            <a:r>
              <a:rPr lang="en-US" sz="1700" dirty="0" smtClean="0">
                <a:sym typeface="Symbol"/>
              </a:rPr>
              <a:t>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x,</a:t>
            </a:r>
            <a:r>
              <a:rPr lang="en-US" sz="1700" i="1" baseline="-25000" dirty="0" err="1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</a:t>
            </a:r>
            <a:r>
              <a:rPr lang="en-US" sz="1700" i="1" dirty="0" smtClean="0">
                <a:sym typeface="Symbol"/>
              </a:rPr>
              <a:t>’</a:t>
            </a:r>
            <a:r>
              <a:rPr lang="en-US" sz="1700" dirty="0" smtClean="0"/>
              <a:t>), 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  <a:t>by 6, 10</a:t>
            </a:r>
            <a:r>
              <a:rPr lang="en-US" sz="1700" dirty="0" smtClean="0"/>
              <a:t>.  </a:t>
            </a:r>
            <a:endParaRPr lang="en-US" sz="1700" dirty="0">
              <a:solidFill>
                <a:srgbClr val="FF0000"/>
              </a:solidFill>
              <a:sym typeface="Symbol"/>
            </a:endParaRPr>
          </a:p>
          <a:p>
            <a:pPr>
              <a:buFont typeface="+mj-lt"/>
              <a:buAutoNum type="arabicPeriod"/>
              <a:defRPr/>
            </a:pPr>
            <a:r>
              <a:rPr lang="en-US" sz="1700" dirty="0"/>
              <a:t>So </a:t>
            </a:r>
            <a:r>
              <a:rPr lang="en-US" sz="1700" i="1" dirty="0"/>
              <a:t>B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(</a:t>
            </a:r>
            <a:r>
              <a:rPr lang="en-US" sz="1700" b="1" dirty="0" err="1"/>
              <a:t>O</a:t>
            </a:r>
            <a:r>
              <a:rPr lang="en-US" sz="1700" i="1" dirty="0" err="1">
                <a:latin typeface="Symbol" pitchFamily="18" charset="2"/>
                <a:sym typeface="Symbol"/>
              </a:rPr>
              <a:t>l</a:t>
            </a:r>
            <a:r>
              <a:rPr lang="en-US" sz="1700" dirty="0" smtClean="0">
                <a:latin typeface="Symbol" pitchFamily="18" charset="2"/>
                <a:sym typeface="Symbol"/>
              </a:rPr>
              <a:t>)</a:t>
            </a:r>
            <a:r>
              <a:rPr lang="en-US" sz="1700" dirty="0" smtClean="0"/>
              <a:t>(</a:t>
            </a:r>
            <a:r>
              <a:rPr lang="en-US" sz="1700" i="1" dirty="0"/>
              <a:t>d</a:t>
            </a:r>
            <a:r>
              <a:rPr lang="en-US" sz="1700" dirty="0"/>
              <a:t>,</a:t>
            </a:r>
            <a:r>
              <a:rPr lang="en-US" sz="1700" i="1" dirty="0"/>
              <a:t> u</a:t>
            </a:r>
            <a:r>
              <a:rPr lang="en-US" sz="1700" dirty="0" smtClean="0"/>
              <a:t>)</a:t>
            </a:r>
            <a:r>
              <a:rPr lang="en-US" sz="1700" i="1" dirty="0" smtClean="0">
                <a:sym typeface="Symbol"/>
              </a:rPr>
              <a:t>  </a:t>
            </a:r>
            <a:r>
              <a:rPr lang="en-US" sz="1700" dirty="0">
                <a:sym typeface="Symbol"/>
              </a:rPr>
              <a:t>  (</a:t>
            </a:r>
            <a:r>
              <a:rPr lang="en-US" sz="1700" dirty="0" smtClean="0">
                <a:sym typeface="Symbol"/>
              </a:rPr>
              <a:t></a:t>
            </a:r>
            <a:r>
              <a:rPr lang="en-US" sz="1700" i="1" dirty="0" smtClean="0">
                <a:sym typeface="Symbol"/>
              </a:rPr>
              <a:t>d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dirty="0">
                <a:sym typeface="Symbol"/>
              </a:rPr>
              <a:t> </a:t>
            </a:r>
            <a:r>
              <a:rPr lang="en-US" sz="1700" i="1" dirty="0">
                <a:sym typeface="Symbol"/>
              </a:rPr>
              <a:t>e</a:t>
            </a:r>
            <a:r>
              <a:rPr lang="en-US" sz="1700" dirty="0" smtClean="0">
                <a:sym typeface="Symbol"/>
              </a:rPr>
              <a:t>)</a:t>
            </a:r>
            <a:r>
              <a:rPr lang="en-US" sz="1700" dirty="0" smtClean="0"/>
              <a:t>(</a:t>
            </a:r>
            <a:r>
              <a:rPr lang="en-US" sz="1700" dirty="0">
                <a:sym typeface="Symbol"/>
              </a:rPr>
              <a:t></a:t>
            </a:r>
            <a:r>
              <a:rPr lang="en-US" sz="1700" i="1" dirty="0"/>
              <a:t>B’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</a:t>
            </a:r>
            <a:r>
              <a:rPr lang="en-US" sz="1700" dirty="0" smtClean="0">
                <a:sym typeface="Symbol"/>
              </a:rPr>
              <a:t>Meth(</a:t>
            </a:r>
            <a:r>
              <a:rPr lang="en-US" sz="1700" i="1" dirty="0">
                <a:sym typeface="Symbol"/>
              </a:rPr>
              <a:t>d</a:t>
            </a:r>
            <a:r>
              <a:rPr lang="en-US" sz="1700" dirty="0">
                <a:sym typeface="Symbol"/>
              </a:rPr>
              <a:t>, </a:t>
            </a:r>
            <a:r>
              <a:rPr lang="en-US" sz="1700" i="1" dirty="0">
                <a:sym typeface="Symbol"/>
              </a:rPr>
              <a:t>B</a:t>
            </a:r>
            <a:r>
              <a:rPr lang="en-US" sz="1700" dirty="0" smtClean="0">
                <a:sym typeface="Symbol"/>
              </a:rPr>
              <a:t>)) </a:t>
            </a:r>
            <a:r>
              <a:rPr lang="en-US" sz="1700" dirty="0">
                <a:sym typeface="Symbol"/>
              </a:rPr>
              <a:t>(</a:t>
            </a:r>
            <a:r>
              <a:rPr lang="en-US" sz="1700" i="1" dirty="0"/>
              <a:t>B’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(</a:t>
            </a:r>
            <a:r>
              <a:rPr lang="en-US" sz="1700" b="1" dirty="0" err="1"/>
              <a:t>O</a:t>
            </a:r>
            <a:r>
              <a:rPr lang="en-US" sz="1700" i="1" dirty="0" err="1">
                <a:latin typeface="Symbol" pitchFamily="18" charset="2"/>
                <a:sym typeface="Symbol"/>
              </a:rPr>
              <a:t>l</a:t>
            </a:r>
            <a:r>
              <a:rPr lang="en-US" sz="1700" dirty="0" smtClean="0"/>
              <a:t>)(</a:t>
            </a:r>
            <a:r>
              <a:rPr lang="en-US" sz="1700" i="1" dirty="0"/>
              <a:t>d</a:t>
            </a:r>
            <a:r>
              <a:rPr lang="en-US" sz="1700" dirty="0"/>
              <a:t>,</a:t>
            </a:r>
            <a:r>
              <a:rPr lang="en-US" sz="1700" i="1" dirty="0"/>
              <a:t> u</a:t>
            </a:r>
            <a:r>
              <a:rPr lang="en-US" sz="1700" dirty="0" smtClean="0"/>
              <a:t>)</a:t>
            </a:r>
            <a:r>
              <a:rPr lang="en-US" sz="1700" dirty="0" smtClean="0">
                <a:sym typeface="Symbol"/>
              </a:rPr>
              <a:t> </a:t>
            </a:r>
            <a:r>
              <a:rPr lang="en-US" sz="1700" dirty="0">
                <a:sym typeface="Symbol"/>
              </a:rPr>
              <a:t>  </a:t>
            </a:r>
            <a:r>
              <a:rPr lang="en-US" sz="1700" i="1" dirty="0">
                <a:sym typeface="Symbol"/>
              </a:rPr>
              <a:t>B </a:t>
            </a:r>
            <a:r>
              <a:rPr lang="en-US" sz="1700" dirty="0" smtClean="0">
                <a:sym typeface="Symbol"/>
              </a:rPr>
              <a:t></a:t>
            </a:r>
            <a:r>
              <a:rPr lang="en-US" sz="1700" i="1" baseline="-25000" dirty="0" err="1" smtClean="0">
                <a:latin typeface="Symbol" pitchFamily="18" charset="2"/>
                <a:sym typeface="Symbol"/>
              </a:rPr>
              <a:t>x,</a:t>
            </a:r>
            <a:r>
              <a:rPr lang="en-US" sz="1700" i="1" baseline="-25000" dirty="0" err="1" smtClean="0">
                <a:sym typeface="Symbol"/>
              </a:rPr>
              <a:t>e</a:t>
            </a:r>
            <a:r>
              <a:rPr lang="en-US" sz="1700" i="1" baseline="-25000" dirty="0">
                <a:sym typeface="Symbol"/>
              </a:rPr>
              <a:t>’</a:t>
            </a:r>
            <a:r>
              <a:rPr lang="en-US" sz="1700" dirty="0">
                <a:sym typeface="Symbol"/>
              </a:rPr>
              <a:t> </a:t>
            </a:r>
            <a:r>
              <a:rPr lang="en-US" sz="1700" i="1" dirty="0">
                <a:sym typeface="Symbol"/>
              </a:rPr>
              <a:t>B’</a:t>
            </a:r>
            <a:r>
              <a:rPr lang="en-US" sz="1700" dirty="0"/>
              <a:t>), </a:t>
            </a:r>
            <a:r>
              <a:rPr lang="en-US" sz="1700" dirty="0">
                <a:solidFill>
                  <a:schemeClr val="accent3">
                    <a:lumMod val="75000"/>
                  </a:schemeClr>
                </a:solidFill>
              </a:rPr>
              <a:t>by 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  <a:t>5, 11</a:t>
            </a:r>
            <a:r>
              <a:rPr lang="en-US" sz="1700" dirty="0" smtClean="0"/>
              <a:t>.  </a:t>
            </a:r>
            <a:endParaRPr lang="en-US" sz="1700" dirty="0"/>
          </a:p>
          <a:p>
            <a:pPr>
              <a:buFont typeface="+mj-lt"/>
              <a:buAutoNum type="arabicPeriod"/>
              <a:defRPr/>
            </a:pPr>
            <a:r>
              <a:rPr lang="en-US" sz="1700" dirty="0">
                <a:sym typeface="Symbol"/>
              </a:rPr>
              <a:t>So </a:t>
            </a:r>
            <a:r>
              <a:rPr lang="en-US" sz="1700" i="1" dirty="0"/>
              <a:t>B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 (</a:t>
            </a:r>
            <a:r>
              <a:rPr lang="en-US" sz="1700" b="1" dirty="0" err="1"/>
              <a:t>O</a:t>
            </a:r>
            <a:r>
              <a:rPr lang="en-US" sz="1500" i="1" dirty="0" err="1">
                <a:latin typeface="Symbol" pitchFamily="18" charset="2"/>
                <a:sym typeface="Symbol"/>
              </a:rPr>
              <a:t>l</a:t>
            </a:r>
            <a:r>
              <a:rPr lang="en-US" sz="1700" dirty="0"/>
              <a:t> </a:t>
            </a:r>
            <a:r>
              <a:rPr lang="en-US" sz="1700" dirty="0">
                <a:sym typeface="Symbol"/>
              </a:rPr>
              <a:t> </a:t>
            </a:r>
            <a:r>
              <a:rPr lang="en-US" sz="1700" b="1" dirty="0" smtClean="0"/>
              <a:t>O</a:t>
            </a:r>
            <a:r>
              <a:rPr lang="en-US" sz="1500" i="1" dirty="0" smtClean="0">
                <a:latin typeface="Symbol" pitchFamily="18" charset="2"/>
                <a:sym typeface="Symbol"/>
              </a:rPr>
              <a:t>x</a:t>
            </a:r>
            <a:r>
              <a:rPr lang="en-US" sz="1700" dirty="0" smtClean="0"/>
              <a:t>)</a:t>
            </a:r>
            <a:r>
              <a:rPr lang="en-US" sz="1700" i="1" dirty="0"/>
              <a:t>(d</a:t>
            </a:r>
            <a:r>
              <a:rPr lang="en-US" sz="1700" dirty="0"/>
              <a:t>,</a:t>
            </a:r>
            <a:r>
              <a:rPr lang="en-US" sz="1700" i="1" dirty="0"/>
              <a:t> u</a:t>
            </a:r>
            <a:r>
              <a:rPr lang="en-US" sz="1700" dirty="0" smtClean="0"/>
              <a:t>) </a:t>
            </a:r>
            <a:r>
              <a:rPr lang="en-US" sz="1700" dirty="0"/>
              <a:t>, </a:t>
            </a:r>
            <a:r>
              <a:rPr lang="en-US" sz="1700" dirty="0">
                <a:solidFill>
                  <a:schemeClr val="accent3">
                    <a:lumMod val="75000"/>
                  </a:schemeClr>
                </a:solidFill>
              </a:rPr>
              <a:t>by </a:t>
            </a:r>
            <a:r>
              <a:rPr lang="en-US" sz="1700" dirty="0" err="1">
                <a:solidFill>
                  <a:schemeClr val="accent3">
                    <a:lumMod val="75000"/>
                  </a:schemeClr>
                </a:solidFill>
              </a:rPr>
              <a:t>def</a:t>
            </a:r>
            <a:r>
              <a:rPr lang="en-US" sz="1700" dirty="0">
                <a:solidFill>
                  <a:schemeClr val="accent3">
                    <a:lumMod val="75000"/>
                  </a:schemeClr>
                </a:solidFill>
              </a:rPr>
              <a:t> (</a:t>
            </a:r>
            <a:r>
              <a:rPr lang="en-US" sz="1700" b="1" dirty="0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en-US" sz="1700" dirty="0">
                <a:solidFill>
                  <a:schemeClr val="accent3">
                    <a:lumMod val="75000"/>
                  </a:schemeClr>
                </a:solidFill>
              </a:rPr>
              <a:t>(.) </a:t>
            </a:r>
            <a:r>
              <a:rPr lang="en-US" sz="1700" dirty="0">
                <a:solidFill>
                  <a:schemeClr val="accent3">
                    <a:lumMod val="75000"/>
                  </a:schemeClr>
                </a:solidFill>
                <a:sym typeface="Symbol"/>
              </a:rPr>
              <a:t></a:t>
            </a:r>
            <a:r>
              <a:rPr lang="en-US" sz="1700" b="1" dirty="0">
                <a:solidFill>
                  <a:schemeClr val="accent3">
                    <a:lumMod val="75000"/>
                  </a:schemeClr>
                </a:solidFill>
              </a:rPr>
              <a:t> O</a:t>
            </a:r>
            <a:r>
              <a:rPr lang="en-US" sz="1700" dirty="0">
                <a:solidFill>
                  <a:schemeClr val="accent3">
                    <a:lumMod val="75000"/>
                  </a:schemeClr>
                </a:solidFill>
              </a:rPr>
              <a:t>(.))</a:t>
            </a:r>
            <a:r>
              <a:rPr lang="en-US" sz="1700" dirty="0"/>
              <a:t>.</a:t>
            </a:r>
            <a:endParaRPr lang="en-US" sz="1500" dirty="0"/>
          </a:p>
          <a:p>
            <a:pPr marL="0" indent="0">
              <a:buNone/>
              <a:defRPr/>
            </a:pPr>
            <a:endParaRPr lang="en-US" sz="2400" i="1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endParaRPr lang="en-US" sz="2400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endParaRPr lang="en-US" sz="2400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endParaRPr lang="en-US" sz="2400" i="1" dirty="0" smtClean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endParaRPr lang="en-US" sz="2400" dirty="0">
              <a:sym typeface="Symbol"/>
            </a:endParaRPr>
          </a:p>
          <a:p>
            <a:pPr>
              <a:buFont typeface="+mj-lt"/>
              <a:buAutoNum type="arabicPeriod"/>
              <a:defRPr/>
            </a:pPr>
            <a:endParaRPr lang="en-US" sz="2400" dirty="0" smtClean="0"/>
          </a:p>
          <a:p>
            <a:pPr marL="0" indent="0">
              <a:buNone/>
              <a:defRPr/>
            </a:pPr>
            <a:r>
              <a:rPr lang="en-US" sz="2200" i="1" dirty="0" smtClean="0">
                <a:sym typeface="Symbol"/>
              </a:rPr>
              <a:t> </a:t>
            </a:r>
            <a:endParaRPr lang="en-US" sz="2200" i="1" dirty="0" smtClean="0"/>
          </a:p>
          <a:p>
            <a:pPr marL="0" indent="0">
              <a:buNone/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8097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Ockham’s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Razors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Derived from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Optimality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4022749" y="5092665"/>
            <a:ext cx="1406525" cy="1457325"/>
            <a:chOff x="4114800" y="4648200"/>
            <a:chExt cx="1406525" cy="145732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32" name="Group 161"/>
            <p:cNvGrpSpPr>
              <a:grpSpLocks/>
            </p:cNvGrpSpPr>
            <p:nvPr/>
          </p:nvGrpSpPr>
          <p:grpSpPr bwMode="auto">
            <a:xfrm rot="-2668339">
              <a:off x="4114800" y="4648200"/>
              <a:ext cx="141288" cy="671513"/>
              <a:chOff x="2916" y="3264"/>
              <a:chExt cx="89" cy="423"/>
            </a:xfrm>
          </p:grpSpPr>
          <p:sp>
            <p:nvSpPr>
              <p:cNvPr id="54" name="Rectangle 100"/>
              <p:cNvSpPr>
                <a:spLocks noChangeArrowheads="1"/>
              </p:cNvSpPr>
              <p:nvPr/>
            </p:nvSpPr>
            <p:spPr bwMode="auto">
              <a:xfrm rot="1447567">
                <a:off x="2935" y="3271"/>
                <a:ext cx="70" cy="295"/>
              </a:xfrm>
              <a:prstGeom prst="rect">
                <a:avLst/>
              </a:prstGeom>
              <a:solidFill>
                <a:srgbClr val="B4B2B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5" name="Group 160"/>
              <p:cNvGrpSpPr>
                <a:grpSpLocks/>
              </p:cNvGrpSpPr>
              <p:nvPr/>
            </p:nvGrpSpPr>
            <p:grpSpPr bwMode="auto">
              <a:xfrm>
                <a:off x="2916" y="3264"/>
                <a:ext cx="55" cy="423"/>
                <a:chOff x="2916" y="3264"/>
                <a:chExt cx="55" cy="423"/>
              </a:xfrm>
            </p:grpSpPr>
            <p:sp>
              <p:nvSpPr>
                <p:cNvPr id="56" name="Rectangle 101"/>
                <p:cNvSpPr>
                  <a:spLocks noChangeArrowheads="1"/>
                </p:cNvSpPr>
                <p:nvPr/>
              </p:nvSpPr>
              <p:spPr bwMode="auto">
                <a:xfrm rot="1447567">
                  <a:off x="2936" y="3264"/>
                  <a:ext cx="35" cy="29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102"/>
                <p:cNvSpPr>
                  <a:spLocks noChangeShapeType="1"/>
                </p:cNvSpPr>
                <p:nvPr/>
              </p:nvSpPr>
              <p:spPr bwMode="auto">
                <a:xfrm rot="1447567">
                  <a:off x="2916" y="3566"/>
                  <a:ext cx="18" cy="121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3" name="Rectangle 77"/>
            <p:cNvSpPr>
              <a:spLocks noChangeArrowheads="1"/>
            </p:cNvSpPr>
            <p:nvPr/>
          </p:nvSpPr>
          <p:spPr bwMode="auto">
            <a:xfrm rot="1879721">
              <a:off x="4322763" y="5354638"/>
              <a:ext cx="441325" cy="68262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78"/>
            <p:cNvSpPr>
              <a:spLocks noChangeArrowheads="1"/>
            </p:cNvSpPr>
            <p:nvPr/>
          </p:nvSpPr>
          <p:spPr bwMode="auto">
            <a:xfrm rot="-2120236">
              <a:off x="4986338" y="5422900"/>
              <a:ext cx="441325" cy="6985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79"/>
            <p:cNvSpPr>
              <a:spLocks noChangeArrowheads="1"/>
            </p:cNvSpPr>
            <p:nvPr/>
          </p:nvSpPr>
          <p:spPr bwMode="auto">
            <a:xfrm>
              <a:off x="4986338" y="5695950"/>
              <a:ext cx="53975" cy="3413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80"/>
            <p:cNvSpPr>
              <a:spLocks noChangeArrowheads="1"/>
            </p:cNvSpPr>
            <p:nvPr/>
          </p:nvSpPr>
          <p:spPr bwMode="auto">
            <a:xfrm>
              <a:off x="4708525" y="5764213"/>
              <a:ext cx="55563" cy="2730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81"/>
            <p:cNvSpPr>
              <a:spLocks noChangeArrowheads="1"/>
            </p:cNvSpPr>
            <p:nvPr/>
          </p:nvSpPr>
          <p:spPr bwMode="auto">
            <a:xfrm>
              <a:off x="4598988" y="5422900"/>
              <a:ext cx="552450" cy="42386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89"/>
            <p:cNvSpPr>
              <a:spLocks noChangeArrowheads="1"/>
            </p:cNvSpPr>
            <p:nvPr/>
          </p:nvSpPr>
          <p:spPr bwMode="auto">
            <a:xfrm rot="1722357">
              <a:off x="4487863" y="5900738"/>
              <a:ext cx="276225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90"/>
            <p:cNvSpPr>
              <a:spLocks noChangeArrowheads="1"/>
            </p:cNvSpPr>
            <p:nvPr/>
          </p:nvSpPr>
          <p:spPr bwMode="auto">
            <a:xfrm>
              <a:off x="4929188" y="5969000"/>
              <a:ext cx="277812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92"/>
            <p:cNvSpPr>
              <a:spLocks noChangeArrowheads="1"/>
            </p:cNvSpPr>
            <p:nvPr/>
          </p:nvSpPr>
          <p:spPr bwMode="auto">
            <a:xfrm rot="-1373433">
              <a:off x="4267200" y="5149850"/>
              <a:ext cx="166688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Freeform 95"/>
            <p:cNvSpPr>
              <a:spLocks/>
            </p:cNvSpPr>
            <p:nvPr/>
          </p:nvSpPr>
          <p:spPr bwMode="auto">
            <a:xfrm>
              <a:off x="4454525" y="5186363"/>
              <a:ext cx="844550" cy="812800"/>
            </a:xfrm>
            <a:custGeom>
              <a:avLst/>
              <a:gdLst>
                <a:gd name="T0" fmla="*/ 0 w 864"/>
                <a:gd name="T1" fmla="*/ 2147483647 h 768"/>
                <a:gd name="T2" fmla="*/ 0 w 864"/>
                <a:gd name="T3" fmla="*/ 2147483647 h 768"/>
                <a:gd name="T4" fmla="*/ 2147483647 w 864"/>
                <a:gd name="T5" fmla="*/ 2147483647 h 768"/>
                <a:gd name="T6" fmla="*/ 2147483647 w 864"/>
                <a:gd name="T7" fmla="*/ 2147483647 h 768"/>
                <a:gd name="T8" fmla="*/ 2147483647 w 864"/>
                <a:gd name="T9" fmla="*/ 2147483647 h 768"/>
                <a:gd name="T10" fmla="*/ 2147483647 w 864"/>
                <a:gd name="T11" fmla="*/ 2147483647 h 768"/>
                <a:gd name="T12" fmla="*/ 2147483647 w 864"/>
                <a:gd name="T13" fmla="*/ 2147483647 h 768"/>
                <a:gd name="T14" fmla="*/ 2147483647 w 864"/>
                <a:gd name="T15" fmla="*/ 2147483647 h 768"/>
                <a:gd name="T16" fmla="*/ 2147483647 w 864"/>
                <a:gd name="T17" fmla="*/ 2147483647 h 768"/>
                <a:gd name="T18" fmla="*/ 2147483647 w 864"/>
                <a:gd name="T19" fmla="*/ 2147483647 h 768"/>
                <a:gd name="T20" fmla="*/ 2147483647 w 864"/>
                <a:gd name="T21" fmla="*/ 2147483647 h 768"/>
                <a:gd name="T22" fmla="*/ 2147483647 w 864"/>
                <a:gd name="T23" fmla="*/ 2147483647 h 768"/>
                <a:gd name="T24" fmla="*/ 2147483647 w 864"/>
                <a:gd name="T25" fmla="*/ 2147483647 h 768"/>
                <a:gd name="T26" fmla="*/ 2147483647 w 864"/>
                <a:gd name="T27" fmla="*/ 2147483647 h 768"/>
                <a:gd name="T28" fmla="*/ 2147483647 w 864"/>
                <a:gd name="T29" fmla="*/ 2147483647 h 768"/>
                <a:gd name="T30" fmla="*/ 2147483647 w 864"/>
                <a:gd name="T31" fmla="*/ 2147483647 h 768"/>
                <a:gd name="T32" fmla="*/ 2147483647 w 864"/>
                <a:gd name="T33" fmla="*/ 2147483647 h 768"/>
                <a:gd name="T34" fmla="*/ 2147483647 w 864"/>
                <a:gd name="T35" fmla="*/ 0 h 768"/>
                <a:gd name="T36" fmla="*/ 2147483647 w 864"/>
                <a:gd name="T37" fmla="*/ 2147483647 h 768"/>
                <a:gd name="T38" fmla="*/ 2147483647 w 864"/>
                <a:gd name="T39" fmla="*/ 2147483647 h 768"/>
                <a:gd name="T40" fmla="*/ 0 w 864"/>
                <a:gd name="T41" fmla="*/ 2147483647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Oval 82"/>
            <p:cNvSpPr>
              <a:spLocks noChangeArrowheads="1"/>
            </p:cNvSpPr>
            <p:nvPr/>
          </p:nvSpPr>
          <p:spPr bwMode="auto">
            <a:xfrm>
              <a:off x="4638675" y="4932363"/>
              <a:ext cx="442913" cy="547687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" name="Group 83"/>
            <p:cNvGrpSpPr>
              <a:grpSpLocks/>
            </p:cNvGrpSpPr>
            <p:nvPr/>
          </p:nvGrpSpPr>
          <p:grpSpPr bwMode="auto">
            <a:xfrm>
              <a:off x="4691063" y="5056188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52" name="Oval 8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Oval 8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" name="Group 86"/>
            <p:cNvGrpSpPr>
              <a:grpSpLocks/>
            </p:cNvGrpSpPr>
            <p:nvPr/>
          </p:nvGrpSpPr>
          <p:grpSpPr bwMode="auto">
            <a:xfrm>
              <a:off x="4903788" y="5056188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50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" name="Freeform 94"/>
            <p:cNvSpPr>
              <a:spLocks/>
            </p:cNvSpPr>
            <p:nvPr/>
          </p:nvSpPr>
          <p:spPr bwMode="auto">
            <a:xfrm>
              <a:off x="4829175" y="5389563"/>
              <a:ext cx="95250" cy="50800"/>
            </a:xfrm>
            <a:custGeom>
              <a:avLst/>
              <a:gdLst>
                <a:gd name="T0" fmla="*/ 0 w 336"/>
                <a:gd name="T1" fmla="*/ 0 h 96"/>
                <a:gd name="T2" fmla="*/ 2147483647 w 336"/>
                <a:gd name="T3" fmla="*/ 2147483647 h 96"/>
                <a:gd name="T4" fmla="*/ 2147483647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Rectangle 98"/>
            <p:cNvSpPr>
              <a:spLocks noChangeArrowheads="1"/>
            </p:cNvSpPr>
            <p:nvPr/>
          </p:nvSpPr>
          <p:spPr bwMode="auto">
            <a:xfrm>
              <a:off x="4595813" y="5694363"/>
              <a:ext cx="515937" cy="101600"/>
            </a:xfrm>
            <a:prstGeom prst="rect">
              <a:avLst/>
            </a:pr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96"/>
            <p:cNvSpPr>
              <a:spLocks noChangeShapeType="1"/>
            </p:cNvSpPr>
            <p:nvPr/>
          </p:nvSpPr>
          <p:spPr bwMode="auto">
            <a:xfrm>
              <a:off x="4924425" y="5643563"/>
              <a:ext cx="93663" cy="203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97"/>
            <p:cNvSpPr>
              <a:spLocks noChangeShapeType="1"/>
            </p:cNvSpPr>
            <p:nvPr/>
          </p:nvSpPr>
          <p:spPr bwMode="auto">
            <a:xfrm flipV="1">
              <a:off x="4876800" y="5694363"/>
              <a:ext cx="141288" cy="50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Oval 153"/>
            <p:cNvSpPr>
              <a:spLocks noChangeArrowheads="1"/>
            </p:cNvSpPr>
            <p:nvPr/>
          </p:nvSpPr>
          <p:spPr bwMode="auto">
            <a:xfrm rot="-1373433">
              <a:off x="5334000" y="5254625"/>
              <a:ext cx="187325" cy="14128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3" name="Group 161"/>
          <p:cNvGrpSpPr>
            <a:grpSpLocks/>
          </p:cNvGrpSpPr>
          <p:nvPr/>
        </p:nvGrpSpPr>
        <p:grpSpPr bwMode="auto">
          <a:xfrm rot="17156960">
            <a:off x="3826851" y="5185160"/>
            <a:ext cx="172836" cy="640917"/>
            <a:chOff x="2916" y="3264"/>
            <a:chExt cx="89" cy="423"/>
          </a:xfrm>
        </p:grpSpPr>
        <p:sp>
          <p:nvSpPr>
            <p:cNvPr id="135" name="Rectangle 100"/>
            <p:cNvSpPr>
              <a:spLocks noChangeArrowheads="1"/>
            </p:cNvSpPr>
            <p:nvPr/>
          </p:nvSpPr>
          <p:spPr bwMode="auto">
            <a:xfrm rot="1447567">
              <a:off x="2935" y="3271"/>
              <a:ext cx="70" cy="295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6" name="Group 160"/>
            <p:cNvGrpSpPr>
              <a:grpSpLocks/>
            </p:cNvGrpSpPr>
            <p:nvPr/>
          </p:nvGrpSpPr>
          <p:grpSpPr bwMode="auto">
            <a:xfrm>
              <a:off x="2916" y="3264"/>
              <a:ext cx="55" cy="423"/>
              <a:chOff x="2916" y="3264"/>
              <a:chExt cx="55" cy="423"/>
            </a:xfrm>
          </p:grpSpPr>
          <p:sp>
            <p:nvSpPr>
              <p:cNvPr id="137" name="Rectangle 101"/>
              <p:cNvSpPr>
                <a:spLocks noChangeArrowheads="1"/>
              </p:cNvSpPr>
              <p:nvPr/>
            </p:nvSpPr>
            <p:spPr bwMode="auto">
              <a:xfrm rot="1447567">
                <a:off x="2936" y="3264"/>
                <a:ext cx="35" cy="29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Line 102"/>
              <p:cNvSpPr>
                <a:spLocks noChangeShapeType="1"/>
              </p:cNvSpPr>
              <p:nvPr/>
            </p:nvSpPr>
            <p:spPr bwMode="auto">
              <a:xfrm rot="1447567">
                <a:off x="2916" y="3566"/>
                <a:ext cx="18" cy="12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39" name="Group 161"/>
          <p:cNvGrpSpPr>
            <a:grpSpLocks/>
          </p:cNvGrpSpPr>
          <p:nvPr/>
        </p:nvGrpSpPr>
        <p:grpSpPr bwMode="auto">
          <a:xfrm rot="16200000">
            <a:off x="3763575" y="5238391"/>
            <a:ext cx="204562" cy="758565"/>
            <a:chOff x="2916" y="3264"/>
            <a:chExt cx="89" cy="423"/>
          </a:xfrm>
        </p:grpSpPr>
        <p:sp>
          <p:nvSpPr>
            <p:cNvPr id="140" name="Rectangle 100"/>
            <p:cNvSpPr>
              <a:spLocks noChangeArrowheads="1"/>
            </p:cNvSpPr>
            <p:nvPr/>
          </p:nvSpPr>
          <p:spPr bwMode="auto">
            <a:xfrm rot="1447567">
              <a:off x="2935" y="3271"/>
              <a:ext cx="70" cy="295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" name="Group 160"/>
            <p:cNvGrpSpPr>
              <a:grpSpLocks/>
            </p:cNvGrpSpPr>
            <p:nvPr/>
          </p:nvGrpSpPr>
          <p:grpSpPr bwMode="auto">
            <a:xfrm>
              <a:off x="2916" y="3264"/>
              <a:ext cx="55" cy="423"/>
              <a:chOff x="2916" y="3264"/>
              <a:chExt cx="55" cy="423"/>
            </a:xfrm>
          </p:grpSpPr>
          <p:sp>
            <p:nvSpPr>
              <p:cNvPr id="142" name="Rectangle 101"/>
              <p:cNvSpPr>
                <a:spLocks noChangeArrowheads="1"/>
              </p:cNvSpPr>
              <p:nvPr/>
            </p:nvSpPr>
            <p:spPr bwMode="auto">
              <a:xfrm rot="1447567">
                <a:off x="2936" y="3264"/>
                <a:ext cx="35" cy="29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" name="Line 102"/>
              <p:cNvSpPr>
                <a:spLocks noChangeShapeType="1"/>
              </p:cNvSpPr>
              <p:nvPr/>
            </p:nvSpPr>
            <p:spPr bwMode="auto">
              <a:xfrm rot="1447567">
                <a:off x="2916" y="3566"/>
                <a:ext cx="18" cy="12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44" name="Group 161"/>
          <p:cNvGrpSpPr>
            <a:grpSpLocks/>
          </p:cNvGrpSpPr>
          <p:nvPr/>
        </p:nvGrpSpPr>
        <p:grpSpPr bwMode="auto">
          <a:xfrm rot="16200000">
            <a:off x="3589449" y="6121225"/>
            <a:ext cx="204562" cy="758565"/>
            <a:chOff x="2916" y="3264"/>
            <a:chExt cx="89" cy="42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45" name="Rectangle 100"/>
            <p:cNvSpPr>
              <a:spLocks noChangeArrowheads="1"/>
            </p:cNvSpPr>
            <p:nvPr/>
          </p:nvSpPr>
          <p:spPr bwMode="auto">
            <a:xfrm rot="1447567">
              <a:off x="2935" y="3271"/>
              <a:ext cx="70" cy="295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6" name="Group 160"/>
            <p:cNvGrpSpPr>
              <a:grpSpLocks/>
            </p:cNvGrpSpPr>
            <p:nvPr/>
          </p:nvGrpSpPr>
          <p:grpSpPr bwMode="auto">
            <a:xfrm>
              <a:off x="2916" y="3264"/>
              <a:ext cx="55" cy="423"/>
              <a:chOff x="2916" y="3264"/>
              <a:chExt cx="55" cy="423"/>
            </a:xfrm>
          </p:grpSpPr>
          <p:sp>
            <p:nvSpPr>
              <p:cNvPr id="147" name="Rectangle 101"/>
              <p:cNvSpPr>
                <a:spLocks noChangeArrowheads="1"/>
              </p:cNvSpPr>
              <p:nvPr/>
            </p:nvSpPr>
            <p:spPr bwMode="auto">
              <a:xfrm rot="1447567">
                <a:off x="2936" y="3264"/>
                <a:ext cx="35" cy="29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" name="Line 102"/>
              <p:cNvSpPr>
                <a:spLocks noChangeShapeType="1"/>
              </p:cNvSpPr>
              <p:nvPr/>
            </p:nvSpPr>
            <p:spPr bwMode="auto">
              <a:xfrm rot="1447567">
                <a:off x="2916" y="3566"/>
                <a:ext cx="18" cy="12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49" name="Group 161"/>
          <p:cNvGrpSpPr>
            <a:grpSpLocks/>
          </p:cNvGrpSpPr>
          <p:nvPr/>
        </p:nvGrpSpPr>
        <p:grpSpPr bwMode="auto">
          <a:xfrm rot="14912367">
            <a:off x="2614774" y="6202992"/>
            <a:ext cx="164479" cy="793712"/>
            <a:chOff x="2916" y="3264"/>
            <a:chExt cx="89" cy="42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50" name="Rectangle 100"/>
            <p:cNvSpPr>
              <a:spLocks noChangeArrowheads="1"/>
            </p:cNvSpPr>
            <p:nvPr/>
          </p:nvSpPr>
          <p:spPr bwMode="auto">
            <a:xfrm rot="1447567">
              <a:off x="2935" y="3271"/>
              <a:ext cx="70" cy="295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1" name="Group 160"/>
            <p:cNvGrpSpPr>
              <a:grpSpLocks/>
            </p:cNvGrpSpPr>
            <p:nvPr/>
          </p:nvGrpSpPr>
          <p:grpSpPr bwMode="auto">
            <a:xfrm>
              <a:off x="2916" y="3264"/>
              <a:ext cx="55" cy="423"/>
              <a:chOff x="2916" y="3264"/>
              <a:chExt cx="55" cy="423"/>
            </a:xfrm>
          </p:grpSpPr>
          <p:sp>
            <p:nvSpPr>
              <p:cNvPr id="152" name="Rectangle 101"/>
              <p:cNvSpPr>
                <a:spLocks noChangeArrowheads="1"/>
              </p:cNvSpPr>
              <p:nvPr/>
            </p:nvSpPr>
            <p:spPr bwMode="auto">
              <a:xfrm rot="1447567">
                <a:off x="2936" y="3264"/>
                <a:ext cx="35" cy="29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" name="Line 102"/>
              <p:cNvSpPr>
                <a:spLocks noChangeShapeType="1"/>
              </p:cNvSpPr>
              <p:nvPr/>
            </p:nvSpPr>
            <p:spPr bwMode="auto">
              <a:xfrm rot="1447567">
                <a:off x="2916" y="3566"/>
                <a:ext cx="18" cy="12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4" name="Group 161"/>
          <p:cNvGrpSpPr>
            <a:grpSpLocks/>
          </p:cNvGrpSpPr>
          <p:nvPr/>
        </p:nvGrpSpPr>
        <p:grpSpPr bwMode="auto">
          <a:xfrm rot="4443040" flipH="1">
            <a:off x="5584442" y="5246813"/>
            <a:ext cx="172836" cy="640917"/>
            <a:chOff x="2916" y="3264"/>
            <a:chExt cx="89" cy="423"/>
          </a:xfrm>
        </p:grpSpPr>
        <p:sp>
          <p:nvSpPr>
            <p:cNvPr id="155" name="Rectangle 100"/>
            <p:cNvSpPr>
              <a:spLocks noChangeArrowheads="1"/>
            </p:cNvSpPr>
            <p:nvPr/>
          </p:nvSpPr>
          <p:spPr bwMode="auto">
            <a:xfrm rot="1447567">
              <a:off x="2935" y="3271"/>
              <a:ext cx="70" cy="295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6" name="Group 160"/>
            <p:cNvGrpSpPr>
              <a:grpSpLocks/>
            </p:cNvGrpSpPr>
            <p:nvPr/>
          </p:nvGrpSpPr>
          <p:grpSpPr bwMode="auto">
            <a:xfrm>
              <a:off x="2916" y="3264"/>
              <a:ext cx="55" cy="423"/>
              <a:chOff x="2916" y="3264"/>
              <a:chExt cx="55" cy="423"/>
            </a:xfrm>
          </p:grpSpPr>
          <p:sp>
            <p:nvSpPr>
              <p:cNvPr id="157" name="Rectangle 101"/>
              <p:cNvSpPr>
                <a:spLocks noChangeArrowheads="1"/>
              </p:cNvSpPr>
              <p:nvPr/>
            </p:nvSpPr>
            <p:spPr bwMode="auto">
              <a:xfrm rot="1447567">
                <a:off x="2936" y="3264"/>
                <a:ext cx="35" cy="29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8" name="Line 102"/>
              <p:cNvSpPr>
                <a:spLocks noChangeShapeType="1"/>
              </p:cNvSpPr>
              <p:nvPr/>
            </p:nvSpPr>
            <p:spPr bwMode="auto">
              <a:xfrm rot="1447567">
                <a:off x="2916" y="3566"/>
                <a:ext cx="18" cy="12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704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800" dirty="0" smtClean="0"/>
              <a:t>Solutions Characterized</a:t>
            </a:r>
            <a:endParaRPr lang="en-US" sz="48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839200" cy="3429000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</a:rPr>
              <a:t>Thm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.  </a:t>
            </a:r>
            <a:r>
              <a:rPr lang="en-US" sz="3600" dirty="0" smtClean="0"/>
              <a:t>(</a:t>
            </a:r>
            <a:r>
              <a:rPr lang="en-US" sz="3600" b="1" dirty="0" err="1" smtClean="0"/>
              <a:t>O</a:t>
            </a:r>
            <a:r>
              <a:rPr lang="en-US" sz="3600" i="1" dirty="0" err="1" smtClean="0">
                <a:latin typeface="Symbol" pitchFamily="18" charset="2"/>
              </a:rPr>
              <a:t>s</a:t>
            </a:r>
            <a:r>
              <a:rPr lang="en-US" sz="3600" dirty="0"/>
              <a:t>)(</a:t>
            </a:r>
            <a:r>
              <a:rPr lang="en-US" sz="3600" i="1" dirty="0"/>
              <a:t>e, u</a:t>
            </a:r>
            <a:r>
              <a:rPr lang="en-US" sz="3600" dirty="0"/>
              <a:t>) </a:t>
            </a:r>
            <a:r>
              <a:rPr lang="en-US" sz="3600" dirty="0" smtClean="0"/>
              <a:t>= t</a:t>
            </a:r>
            <a:r>
              <a:rPr lang="en-US" sz="3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he set of all methods that: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respond with </a:t>
            </a:r>
            <a:r>
              <a:rPr lang="en-US" sz="3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</a:t>
            </a:r>
            <a:r>
              <a:rPr lang="en-US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to </a:t>
            </a:r>
            <a:r>
              <a:rPr lang="en-US" sz="3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e-</a:t>
            </a:r>
            <a:r>
              <a:rPr lang="en-US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</a:rPr>
              <a:t>eventually</a:t>
            </a:r>
            <a:r>
              <a:rPr lang="en-US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include every </a:t>
            </a:r>
            <a:r>
              <a:rPr lang="en-US" sz="3000" dirty="0" smtClean="0"/>
              <a:t>oldest </a:t>
            </a: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</a:rPr>
              <a:t>simplest</a:t>
            </a:r>
            <a:r>
              <a:rPr lang="en-US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possibility;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</a:rPr>
              <a:t>eventually</a:t>
            </a:r>
            <a:r>
              <a:rPr lang="en-US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narrow possibilities down to a </a:t>
            </a:r>
            <a:r>
              <a:rPr lang="en-US" sz="3000" dirty="0" smtClean="0"/>
              <a:t>single</a:t>
            </a: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</a:rPr>
              <a:t> simplest </a:t>
            </a:r>
            <a:r>
              <a:rPr lang="en-US" sz="3000" dirty="0" smtClean="0"/>
              <a:t>one.</a:t>
            </a:r>
          </a:p>
        </p:txBody>
      </p:sp>
    </p:spTree>
    <p:extLst>
      <p:ext uri="{BB962C8B-B14F-4D97-AF65-F5344CB8AC3E}">
        <p14:creationId xmlns:p14="http://schemas.microsoft.com/office/powerpoint/2010/main" val="1471574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/>
              <a:t>(</a:t>
            </a:r>
            <a:r>
              <a:rPr lang="en-US" sz="4000" b="1" dirty="0" err="1"/>
              <a:t>O</a:t>
            </a:r>
            <a:r>
              <a:rPr lang="en-US" sz="4000" i="1" dirty="0" err="1">
                <a:latin typeface="Symbol" pitchFamily="18" charset="2"/>
              </a:rPr>
              <a:t>s</a:t>
            </a:r>
            <a:r>
              <a:rPr lang="en-US" sz="4000" dirty="0"/>
              <a:t>)(</a:t>
            </a:r>
            <a:r>
              <a:rPr lang="en-US" sz="4000" i="1" dirty="0"/>
              <a:t>e</a:t>
            </a:r>
            <a:r>
              <a:rPr lang="en-US" sz="4000" dirty="0"/>
              <a:t>)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Characterization</a:t>
            </a:r>
            <a:endParaRPr lang="en-US" sz="4000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49580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Proof.</a:t>
            </a:r>
            <a:r>
              <a:rPr lang="en-US" sz="1800" dirty="0" smtClean="0"/>
              <a:t>  We already showed that </a:t>
            </a:r>
            <a:r>
              <a:rPr lang="en-US" sz="1800" dirty="0"/>
              <a:t> Sol(</a:t>
            </a:r>
            <a:r>
              <a:rPr lang="en-US" sz="1800" i="1" dirty="0"/>
              <a:t>e</a:t>
            </a:r>
            <a:r>
              <a:rPr lang="en-US" sz="1800" dirty="0" smtClean="0"/>
              <a:t>) = 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LR</a:t>
            </a:r>
            <a:r>
              <a:rPr lang="en-US" sz="1800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</a:t>
            </a:r>
            <a:r>
              <a:rPr lang="en-US" sz="1800" dirty="0" smtClean="0"/>
              <a:t>(</a:t>
            </a:r>
            <a:r>
              <a:rPr lang="en-US" sz="1800" i="1" dirty="0" smtClean="0"/>
              <a:t>e</a:t>
            </a:r>
            <a:r>
              <a:rPr lang="en-US" sz="1800" dirty="0"/>
              <a:t>) </a:t>
            </a:r>
            <a:r>
              <a:rPr lang="en-US" sz="1800" dirty="0">
                <a:sym typeface="Symbol"/>
              </a:rPr>
              <a:t></a:t>
            </a:r>
            <a:r>
              <a:rPr lang="en-US" sz="1800" dirty="0"/>
              <a:t> LG(</a:t>
            </a:r>
            <a:r>
              <a:rPr lang="en-US" sz="1800" i="1" dirty="0"/>
              <a:t>e</a:t>
            </a:r>
            <a:r>
              <a:rPr lang="en-US" sz="1800" dirty="0" smtClean="0"/>
              <a:t>) when </a:t>
            </a:r>
            <a:r>
              <a:rPr lang="en-US" sz="1800" i="1" dirty="0" smtClean="0"/>
              <a:t>F</a:t>
            </a:r>
            <a:r>
              <a:rPr lang="en-US" sz="1800" dirty="0" smtClean="0"/>
              <a:t> factors </a:t>
            </a:r>
            <a:r>
              <a:rPr lang="en-US" sz="1800" i="1" dirty="0" smtClean="0"/>
              <a:t>P</a:t>
            </a:r>
            <a:r>
              <a:rPr lang="en-US" sz="1800" dirty="0" smtClean="0"/>
              <a:t>.  So </a:t>
            </a:r>
            <a:r>
              <a:rPr lang="en-US" sz="1800" dirty="0" smtClean="0">
                <a:sym typeface="Symbol"/>
              </a:rPr>
              <a:t>Meth(</a:t>
            </a:r>
            <a:r>
              <a:rPr lang="en-US" sz="1800" i="1" dirty="0" smtClean="0">
                <a:sym typeface="Symbol"/>
              </a:rPr>
              <a:t>e</a:t>
            </a:r>
            <a:r>
              <a:rPr lang="en-US" sz="1800" dirty="0">
                <a:sym typeface="Symbol"/>
              </a:rPr>
              <a:t>, </a:t>
            </a:r>
            <a:r>
              <a:rPr lang="en-US" sz="1800" i="1" dirty="0">
                <a:sym typeface="Symbol"/>
              </a:rPr>
              <a:t>u</a:t>
            </a:r>
            <a:r>
              <a:rPr lang="en-US" sz="1800" dirty="0">
                <a:sym typeface="Symbol"/>
              </a:rPr>
              <a:t>)  Sol(</a:t>
            </a:r>
            <a:r>
              <a:rPr lang="en-US" sz="1800" i="1" dirty="0">
                <a:sym typeface="Symbol"/>
              </a:rPr>
              <a:t>e</a:t>
            </a:r>
            <a:r>
              <a:rPr lang="en-US" sz="1800" dirty="0" smtClean="0">
                <a:sym typeface="Symbol"/>
              </a:rPr>
              <a:t>) = 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LR</a:t>
            </a:r>
            <a:r>
              <a:rPr lang="en-US" sz="1800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</a:t>
            </a:r>
            <a:r>
              <a:rPr lang="en-US" sz="1800" dirty="0"/>
              <a:t>(</a:t>
            </a:r>
            <a:r>
              <a:rPr lang="en-US" sz="1800" i="1" dirty="0"/>
              <a:t>e</a:t>
            </a:r>
            <a:r>
              <a:rPr lang="en-US" sz="1800" dirty="0"/>
              <a:t>) </a:t>
            </a:r>
            <a:r>
              <a:rPr lang="en-US" sz="1800" dirty="0">
                <a:sym typeface="Symbol"/>
              </a:rPr>
              <a:t></a:t>
            </a:r>
            <a:r>
              <a:rPr lang="en-US" sz="1800" dirty="0"/>
              <a:t> LG(</a:t>
            </a:r>
            <a:r>
              <a:rPr lang="en-US" sz="1800" i="1" dirty="0"/>
              <a:t>e</a:t>
            </a:r>
            <a:r>
              <a:rPr lang="en-US" sz="1800" dirty="0" smtClean="0"/>
              <a:t>)</a:t>
            </a:r>
            <a:r>
              <a:rPr lang="en-US" sz="1800" dirty="0">
                <a:sym typeface="Symbol"/>
              </a:rPr>
              <a:t>  Sol(</a:t>
            </a:r>
            <a:r>
              <a:rPr lang="en-US" sz="1800" i="1" dirty="0">
                <a:sym typeface="Symbol"/>
              </a:rPr>
              <a:t>e</a:t>
            </a:r>
            <a:r>
              <a:rPr lang="en-US" sz="1800" dirty="0" smtClean="0">
                <a:sym typeface="Symbol"/>
              </a:rPr>
              <a:t>).</a:t>
            </a:r>
            <a:r>
              <a:rPr lang="en-US" sz="1800" dirty="0">
                <a:sym typeface="Symbol"/>
              </a:rPr>
              <a:t> </a:t>
            </a:r>
            <a:r>
              <a:rPr lang="en-US" sz="1800" dirty="0" smtClean="0">
                <a:sym typeface="Symbol"/>
              </a:rPr>
              <a:t> </a:t>
            </a:r>
          </a:p>
          <a:p>
            <a:pPr marL="0" indent="0">
              <a:buNone/>
              <a:defRPr/>
            </a:pPr>
            <a:r>
              <a:rPr lang="en-US" sz="1800" dirty="0" smtClean="0"/>
              <a:t>Suppose that </a:t>
            </a:r>
            <a:r>
              <a:rPr lang="en-US" sz="1800" i="1" dirty="0"/>
              <a:t>B</a:t>
            </a:r>
            <a:r>
              <a:rPr lang="en-US" sz="1800" dirty="0"/>
              <a:t> </a:t>
            </a:r>
            <a:r>
              <a:rPr lang="en-US" sz="1800" dirty="0" smtClean="0">
                <a:sym typeface="Symbol"/>
              </a:rPr>
              <a:t> Meth(</a:t>
            </a:r>
            <a:r>
              <a:rPr lang="en-US" sz="1800" i="1" dirty="0" smtClean="0">
                <a:sym typeface="Symbol"/>
              </a:rPr>
              <a:t>e</a:t>
            </a:r>
            <a:r>
              <a:rPr lang="en-US" sz="1800" dirty="0" smtClean="0">
                <a:sym typeface="Symbol"/>
              </a:rPr>
              <a:t>, </a:t>
            </a:r>
            <a:r>
              <a:rPr lang="en-US" sz="1800" i="1" dirty="0" smtClean="0">
                <a:sym typeface="Symbol"/>
              </a:rPr>
              <a:t>u</a:t>
            </a:r>
            <a:r>
              <a:rPr lang="en-US" sz="1800" dirty="0">
                <a:sym typeface="Symbol"/>
              </a:rPr>
              <a:t>)  </a:t>
            </a:r>
            <a:r>
              <a:rPr lang="en-US" sz="1800" dirty="0" smtClean="0">
                <a:sym typeface="Symbol"/>
              </a:rPr>
              <a:t>Sol(</a:t>
            </a:r>
            <a:r>
              <a:rPr lang="en-US" sz="1800" i="1" dirty="0" smtClean="0">
                <a:sym typeface="Symbol"/>
              </a:rPr>
              <a:t>e</a:t>
            </a:r>
            <a:r>
              <a:rPr lang="en-US" sz="1800" dirty="0" smtClean="0">
                <a:sym typeface="Symbol"/>
              </a:rPr>
              <a:t>).  </a:t>
            </a:r>
            <a:r>
              <a:rPr lang="en-US" sz="1800" dirty="0">
                <a:sym typeface="Symbol"/>
              </a:rPr>
              <a:t>Let </a:t>
            </a:r>
            <a:r>
              <a:rPr lang="en-US" sz="1800" i="1" dirty="0">
                <a:sym typeface="Symbol"/>
              </a:rPr>
              <a:t>d</a:t>
            </a:r>
            <a:r>
              <a:rPr lang="en-US" sz="1800" dirty="0">
                <a:sym typeface="Symbol"/>
              </a:rPr>
              <a:t>   </a:t>
            </a:r>
            <a:r>
              <a:rPr lang="en-US" sz="1800" i="1" dirty="0">
                <a:sym typeface="Symbol"/>
              </a:rPr>
              <a:t>e</a:t>
            </a:r>
            <a:r>
              <a:rPr lang="en-US" sz="1800" dirty="0">
                <a:sym typeface="Symbol"/>
              </a:rPr>
              <a:t> and </a:t>
            </a:r>
            <a:r>
              <a:rPr lang="en-US" sz="1800" dirty="0" smtClean="0">
                <a:sym typeface="Symbol"/>
              </a:rPr>
              <a:t>let </a:t>
            </a:r>
            <a:r>
              <a:rPr lang="en-US" sz="1800" i="1" dirty="0" smtClean="0">
                <a:sym typeface="Symbol"/>
              </a:rPr>
              <a:t>B</a:t>
            </a:r>
            <a:r>
              <a:rPr lang="en-US" sz="1800" dirty="0" smtClean="0">
                <a:sym typeface="Symbol"/>
              </a:rPr>
              <a:t>’ </a:t>
            </a:r>
            <a:r>
              <a:rPr lang="en-US" sz="1800" dirty="0">
                <a:sym typeface="Symbol"/>
              </a:rPr>
              <a:t> </a:t>
            </a:r>
            <a:r>
              <a:rPr lang="en-US" sz="1800" dirty="0" smtClean="0">
                <a:sym typeface="Symbol"/>
              </a:rPr>
              <a:t>Meth(</a:t>
            </a:r>
            <a:r>
              <a:rPr lang="en-US" sz="1800" i="1" dirty="0" smtClean="0">
                <a:sym typeface="Symbol"/>
              </a:rPr>
              <a:t>d</a:t>
            </a:r>
            <a:r>
              <a:rPr lang="en-US" sz="1800" dirty="0" smtClean="0">
                <a:sym typeface="Symbol"/>
              </a:rPr>
              <a:t>, </a:t>
            </a:r>
            <a:r>
              <a:rPr lang="en-US" sz="1800" i="1" dirty="0" smtClean="0">
                <a:sym typeface="Symbol"/>
              </a:rPr>
              <a:t>B</a:t>
            </a:r>
            <a:r>
              <a:rPr lang="en-US" sz="1800" dirty="0" smtClean="0">
                <a:sym typeface="Symbol"/>
              </a:rPr>
              <a:t>).  Let </a:t>
            </a:r>
            <a:r>
              <a:rPr lang="en-US" sz="1800" i="1" dirty="0" smtClean="0">
                <a:sym typeface="Symbol"/>
              </a:rPr>
              <a:t>D</a:t>
            </a:r>
            <a:r>
              <a:rPr lang="en-US" sz="1800" dirty="0" smtClean="0">
                <a:sym typeface="Symbol"/>
              </a:rPr>
              <a:t> </a:t>
            </a:r>
            <a:r>
              <a:rPr lang="en-US" sz="1800" dirty="0">
                <a:sym typeface="Symbol"/>
              </a:rPr>
              <a:t></a:t>
            </a:r>
            <a:r>
              <a:rPr lang="en-US" sz="1800" dirty="0" smtClean="0">
                <a:sym typeface="Symbol"/>
              </a:rPr>
              <a:t> </a:t>
            </a:r>
            <a:r>
              <a:rPr lang="en-US" sz="1800" i="1" dirty="0" err="1" smtClean="0">
                <a:sym typeface="Symbol"/>
              </a:rPr>
              <a:t>F</a:t>
            </a:r>
            <a:r>
              <a:rPr lang="en-US" sz="1800" dirty="0" err="1" smtClean="0">
                <a:sym typeface="Symbol"/>
              </a:rPr>
              <a:t>|</a:t>
            </a:r>
            <a:r>
              <a:rPr lang="en-US" sz="1800" i="1" baseline="-25000" dirty="0" err="1" smtClean="0">
                <a:sym typeface="Symbol"/>
              </a:rPr>
              <a:t>d</a:t>
            </a:r>
            <a:r>
              <a:rPr lang="en-US" sz="1800" dirty="0" smtClean="0">
                <a:sym typeface="Symbol"/>
              </a:rPr>
              <a:t> and </a:t>
            </a:r>
            <a:r>
              <a:rPr lang="en-US" sz="1800" i="1" dirty="0">
                <a:latin typeface="Symbol" pitchFamily="18" charset="2"/>
              </a:rPr>
              <a:t>e</a:t>
            </a:r>
            <a:r>
              <a:rPr lang="en-US" sz="1800" dirty="0">
                <a:sym typeface="Symbol"/>
              </a:rPr>
              <a:t>  </a:t>
            </a:r>
            <a:r>
              <a:rPr lang="en-US" sz="1800" dirty="0" err="1" smtClean="0">
                <a:sym typeface="Symbol"/>
              </a:rPr>
              <a:t>Strm</a:t>
            </a:r>
            <a:r>
              <a:rPr lang="en-US" sz="1800" dirty="0" smtClean="0">
                <a:sym typeface="Symbol"/>
              </a:rPr>
              <a:t>(</a:t>
            </a:r>
            <a:r>
              <a:rPr lang="en-US" sz="1800" i="1" dirty="0" smtClean="0">
                <a:sym typeface="Symbol"/>
              </a:rPr>
              <a:t>D</a:t>
            </a:r>
            <a:r>
              <a:rPr lang="en-US" sz="1800" dirty="0" smtClean="0">
                <a:sym typeface="Symbol"/>
              </a:rPr>
              <a:t>, </a:t>
            </a:r>
            <a:r>
              <a:rPr lang="en-US" sz="1800" i="1" dirty="0" smtClean="0">
                <a:sym typeface="Symbol"/>
              </a:rPr>
              <a:t>e</a:t>
            </a:r>
            <a:r>
              <a:rPr lang="en-US" sz="1800" dirty="0" smtClean="0">
                <a:sym typeface="Symbol"/>
              </a:rPr>
              <a:t>).    Then [</a:t>
            </a:r>
            <a:r>
              <a:rPr lang="en-US" sz="1800" i="1" dirty="0" smtClean="0">
                <a:latin typeface="Symbol" pitchFamily="18" charset="2"/>
              </a:rPr>
              <a:t>e</a:t>
            </a:r>
            <a:r>
              <a:rPr lang="en-US" sz="1800" dirty="0" smtClean="0">
                <a:sym typeface="Symbol"/>
              </a:rPr>
              <a:t>]  </a:t>
            </a:r>
            <a:r>
              <a:rPr lang="en-US" sz="1800" i="1" dirty="0" smtClean="0">
                <a:sym typeface="Symbol"/>
              </a:rPr>
              <a:t>B</a:t>
            </a:r>
            <a:r>
              <a:rPr lang="en-US" sz="1800" dirty="0" smtClean="0">
                <a:sym typeface="Symbol"/>
              </a:rPr>
              <a:t>(</a:t>
            </a:r>
            <a:r>
              <a:rPr lang="en-US" sz="1800" i="1" dirty="0">
                <a:latin typeface="Symbol" pitchFamily="18" charset="2"/>
              </a:rPr>
              <a:t>e </a:t>
            </a:r>
            <a:r>
              <a:rPr lang="en-US" sz="1800" dirty="0" smtClean="0">
                <a:sym typeface="Symbol"/>
              </a:rPr>
              <a:t>|</a:t>
            </a:r>
            <a:r>
              <a:rPr lang="en-US" sz="1800" i="1" dirty="0" smtClean="0">
                <a:sym typeface="Symbol"/>
              </a:rPr>
              <a:t>n</a:t>
            </a:r>
            <a:r>
              <a:rPr lang="en-US" sz="1800" dirty="0" smtClean="0">
                <a:sym typeface="Symbol"/>
              </a:rPr>
              <a:t>)</a:t>
            </a:r>
            <a:r>
              <a:rPr lang="en-US" sz="1800" dirty="0">
                <a:sym typeface="Symbol"/>
              </a:rPr>
              <a:t> </a:t>
            </a:r>
            <a:r>
              <a:rPr lang="en-US" sz="1800" dirty="0" smtClean="0">
                <a:sym typeface="Symbol"/>
              </a:rPr>
              <a:t> </a:t>
            </a:r>
            <a:r>
              <a:rPr lang="en-US" sz="1800" i="1" dirty="0" smtClean="0">
                <a:sym typeface="Symbol"/>
              </a:rPr>
              <a:t>D</a:t>
            </a:r>
            <a:r>
              <a:rPr lang="en-US" sz="1800" i="1" baseline="-25000" dirty="0" smtClean="0">
                <a:latin typeface="Symbol" pitchFamily="18" charset="2"/>
              </a:rPr>
              <a:t>e </a:t>
            </a:r>
            <a:r>
              <a:rPr lang="en-US" sz="1800" dirty="0" smtClean="0">
                <a:sym typeface="Symbol"/>
              </a:rPr>
              <a:t>, for </a:t>
            </a:r>
            <a:r>
              <a:rPr lang="en-US" sz="1800" dirty="0" err="1" smtClean="0">
                <a:sym typeface="Symbol"/>
              </a:rPr>
              <a:t>cofinitely</a:t>
            </a:r>
            <a:r>
              <a:rPr lang="en-US" sz="1800" dirty="0" smtClean="0">
                <a:sym typeface="Symbol"/>
              </a:rPr>
              <a:t> many </a:t>
            </a:r>
            <a:r>
              <a:rPr lang="en-US" sz="1800" i="1" dirty="0" smtClean="0">
                <a:sym typeface="Symbol"/>
              </a:rPr>
              <a:t>n</a:t>
            </a:r>
            <a:r>
              <a:rPr lang="en-US" sz="1800" dirty="0" smtClean="0">
                <a:sym typeface="Symbol"/>
              </a:rPr>
              <a:t>.  So </a:t>
            </a:r>
            <a:r>
              <a:rPr lang="en-US" sz="1800" i="1" dirty="0" smtClean="0">
                <a:latin typeface="Symbol" pitchFamily="18" charset="2"/>
              </a:rPr>
              <a:t>s</a:t>
            </a:r>
            <a:r>
              <a:rPr lang="en-US" sz="1800" dirty="0" smtClean="0">
                <a:sym typeface="Symbol"/>
              </a:rPr>
              <a:t>(</a:t>
            </a:r>
            <a:r>
              <a:rPr lang="en-US" sz="1800" i="1" dirty="0" smtClean="0">
                <a:sym typeface="Symbol"/>
              </a:rPr>
              <a:t>B</a:t>
            </a:r>
            <a:r>
              <a:rPr lang="en-US" sz="1800" dirty="0" smtClean="0">
                <a:sym typeface="Symbol"/>
              </a:rPr>
              <a:t>, </a:t>
            </a:r>
            <a:r>
              <a:rPr lang="en-US" sz="1800" i="1" dirty="0" smtClean="0">
                <a:latin typeface="Symbol" pitchFamily="18" charset="2"/>
              </a:rPr>
              <a:t>e</a:t>
            </a:r>
            <a:r>
              <a:rPr lang="en-US" sz="1800" dirty="0" smtClean="0">
                <a:sym typeface="Symbol"/>
              </a:rPr>
              <a:t>) = 0  </a:t>
            </a:r>
            <a:r>
              <a:rPr lang="en-US" sz="1800" i="1" dirty="0" smtClean="0">
                <a:latin typeface="Symbol" pitchFamily="18" charset="2"/>
              </a:rPr>
              <a:t>s</a:t>
            </a:r>
            <a:r>
              <a:rPr lang="en-US" sz="1800" dirty="0" smtClean="0">
                <a:sym typeface="Symbol"/>
              </a:rPr>
              <a:t>(</a:t>
            </a:r>
            <a:r>
              <a:rPr lang="en-US" sz="1800" i="1" dirty="0" smtClean="0">
                <a:sym typeface="Symbol"/>
              </a:rPr>
              <a:t>B’</a:t>
            </a:r>
            <a:r>
              <a:rPr lang="en-US" sz="1800" dirty="0" smtClean="0">
                <a:sym typeface="Symbol"/>
              </a:rPr>
              <a:t>, </a:t>
            </a:r>
            <a:r>
              <a:rPr lang="en-US" sz="1800" i="1" dirty="0">
                <a:latin typeface="Symbol" pitchFamily="18" charset="2"/>
              </a:rPr>
              <a:t>e</a:t>
            </a:r>
            <a:r>
              <a:rPr lang="en-US" sz="1800" dirty="0">
                <a:sym typeface="Symbol"/>
              </a:rPr>
              <a:t>). </a:t>
            </a:r>
            <a:r>
              <a:rPr lang="en-US" sz="1800" dirty="0" smtClean="0">
                <a:sym typeface="Symbol"/>
              </a:rPr>
              <a:t> So </a:t>
            </a:r>
            <a:r>
              <a:rPr lang="en-US" sz="1800" i="1" dirty="0"/>
              <a:t>B</a:t>
            </a:r>
            <a:r>
              <a:rPr lang="en-US" sz="1800" dirty="0"/>
              <a:t> </a:t>
            </a:r>
            <a:r>
              <a:rPr lang="en-US" sz="1800" dirty="0" smtClean="0">
                <a:sym typeface="Symbol"/>
              </a:rPr>
              <a:t></a:t>
            </a:r>
            <a:r>
              <a:rPr lang="en-US" sz="1800" b="1" dirty="0">
                <a:solidFill>
                  <a:schemeClr val="dk1"/>
                </a:solidFill>
              </a:rPr>
              <a:t> </a:t>
            </a:r>
            <a:r>
              <a:rPr lang="en-US" sz="1800" dirty="0"/>
              <a:t>(</a:t>
            </a:r>
            <a:r>
              <a:rPr lang="en-US" sz="1800" b="1" dirty="0" err="1" smtClean="0">
                <a:solidFill>
                  <a:schemeClr val="dk1"/>
                </a:solidFill>
              </a:rPr>
              <a:t>O</a:t>
            </a:r>
            <a:r>
              <a:rPr lang="en-US" sz="1800" i="1" dirty="0" err="1" smtClean="0">
                <a:latin typeface="Symbol" pitchFamily="18" charset="2"/>
              </a:rPr>
              <a:t>s</a:t>
            </a:r>
            <a:r>
              <a:rPr lang="en-US" sz="1800" dirty="0" smtClean="0"/>
              <a:t>)(</a:t>
            </a:r>
            <a:r>
              <a:rPr lang="en-US" sz="1800" i="1" dirty="0" smtClean="0"/>
              <a:t>e</a:t>
            </a:r>
            <a:r>
              <a:rPr lang="en-US" sz="1800" dirty="0" smtClean="0"/>
              <a:t>,</a:t>
            </a:r>
            <a:r>
              <a:rPr lang="en-US" sz="1800" i="1" dirty="0" smtClean="0"/>
              <a:t> u</a:t>
            </a:r>
            <a:r>
              <a:rPr lang="en-US" sz="1800" dirty="0" smtClean="0"/>
              <a:t>).</a:t>
            </a:r>
            <a:r>
              <a:rPr lang="en-US" sz="1800" dirty="0" smtClean="0">
                <a:sym typeface="Symbol"/>
              </a:rPr>
              <a:t>   Hence, </a:t>
            </a:r>
            <a:r>
              <a:rPr lang="en-US" sz="1800" i="1" dirty="0" smtClean="0"/>
              <a:t>B</a:t>
            </a:r>
            <a:r>
              <a:rPr lang="en-US" sz="1800" dirty="0" smtClean="0"/>
              <a:t> </a:t>
            </a:r>
            <a:r>
              <a:rPr lang="en-US" sz="1800" dirty="0" smtClean="0">
                <a:sym typeface="Symbol"/>
              </a:rPr>
              <a:t> </a:t>
            </a:r>
            <a:r>
              <a:rPr lang="en-US" sz="1800" dirty="0" smtClean="0"/>
              <a:t>(</a:t>
            </a:r>
            <a:r>
              <a:rPr lang="en-US" sz="1800" b="1" dirty="0" smtClean="0">
                <a:solidFill>
                  <a:schemeClr val="dk1"/>
                </a:solidFill>
              </a:rPr>
              <a:t>A</a:t>
            </a:r>
            <a:r>
              <a:rPr lang="en-US" sz="1800" i="1" dirty="0" smtClean="0">
                <a:latin typeface="Symbol" pitchFamily="18" charset="2"/>
              </a:rPr>
              <a:t>s</a:t>
            </a:r>
            <a:r>
              <a:rPr lang="en-US" sz="1800" dirty="0"/>
              <a:t>)(</a:t>
            </a:r>
            <a:r>
              <a:rPr lang="en-US" sz="1800" i="1" dirty="0" smtClean="0"/>
              <a:t>e, u</a:t>
            </a:r>
            <a:r>
              <a:rPr lang="en-US" sz="1800" dirty="0" smtClean="0"/>
              <a:t>).   </a:t>
            </a:r>
          </a:p>
          <a:p>
            <a:pPr marL="0" indent="0">
              <a:buNone/>
              <a:defRPr/>
            </a:pPr>
            <a:r>
              <a:rPr lang="en-US" sz="1800" dirty="0" smtClean="0"/>
              <a:t>Now suppose that </a:t>
            </a:r>
            <a:r>
              <a:rPr lang="en-US" sz="1800" i="1" dirty="0" smtClean="0"/>
              <a:t>B</a:t>
            </a:r>
            <a:r>
              <a:rPr lang="en-US" sz="1800" dirty="0" smtClean="0"/>
              <a:t> </a:t>
            </a:r>
            <a:r>
              <a:rPr lang="en-US" sz="1800" dirty="0" smtClean="0">
                <a:sym typeface="Symbol"/>
              </a:rPr>
              <a:t> </a:t>
            </a:r>
            <a:r>
              <a:rPr lang="en-US" sz="1800" dirty="0">
                <a:sym typeface="Symbol"/>
              </a:rPr>
              <a:t>Meth(</a:t>
            </a:r>
            <a:r>
              <a:rPr lang="en-US" sz="1800" i="1" dirty="0">
                <a:sym typeface="Symbol"/>
              </a:rPr>
              <a:t>e</a:t>
            </a:r>
            <a:r>
              <a:rPr lang="en-US" sz="1800" dirty="0">
                <a:sym typeface="Symbol"/>
              </a:rPr>
              <a:t>, </a:t>
            </a:r>
            <a:r>
              <a:rPr lang="en-US" sz="1800" i="1" dirty="0">
                <a:sym typeface="Symbol"/>
              </a:rPr>
              <a:t>u</a:t>
            </a:r>
            <a:r>
              <a:rPr lang="en-US" sz="1800" dirty="0">
                <a:sym typeface="Symbol"/>
              </a:rPr>
              <a:t>)  Sol(</a:t>
            </a:r>
            <a:r>
              <a:rPr lang="en-US" sz="1800" i="1" dirty="0">
                <a:sym typeface="Symbol"/>
              </a:rPr>
              <a:t>e</a:t>
            </a:r>
            <a:r>
              <a:rPr lang="en-US" sz="1800" dirty="0">
                <a:sym typeface="Symbol"/>
              </a:rPr>
              <a:t>)</a:t>
            </a:r>
            <a:r>
              <a:rPr lang="en-US" sz="1800" dirty="0" smtClean="0"/>
              <a:t>.  </a:t>
            </a:r>
          </a:p>
          <a:p>
            <a:pPr marL="0" indent="0">
              <a:buNone/>
              <a:defRPr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Case: </a:t>
            </a:r>
            <a:r>
              <a:rPr lang="en-US" sz="1800" i="1" dirty="0" smtClean="0"/>
              <a:t> B</a:t>
            </a:r>
            <a:r>
              <a:rPr lang="en-US" sz="1800" dirty="0" smtClean="0"/>
              <a:t> </a:t>
            </a:r>
            <a:r>
              <a:rPr lang="en-US" sz="1800" dirty="0">
                <a:sym typeface="Symbol"/>
              </a:rPr>
              <a:t> Meth(</a:t>
            </a:r>
            <a:r>
              <a:rPr lang="en-US" sz="1800" i="1" dirty="0">
                <a:sym typeface="Symbol"/>
              </a:rPr>
              <a:t>e</a:t>
            </a:r>
            <a:r>
              <a:rPr lang="en-US" sz="1800" dirty="0">
                <a:sym typeface="Symbol"/>
              </a:rPr>
              <a:t>, </a:t>
            </a:r>
            <a:r>
              <a:rPr lang="en-US" sz="1800" i="1" dirty="0" smtClean="0">
                <a:sym typeface="Symbol"/>
              </a:rPr>
              <a:t>u</a:t>
            </a:r>
            <a:r>
              <a:rPr lang="en-US" sz="1800" dirty="0" smtClean="0">
                <a:sym typeface="Symbol"/>
              </a:rPr>
              <a:t>).  Then immediately </a:t>
            </a:r>
            <a:r>
              <a:rPr lang="en-US" sz="1800" i="1" dirty="0"/>
              <a:t>B</a:t>
            </a:r>
            <a:r>
              <a:rPr lang="en-US" sz="1800" dirty="0"/>
              <a:t> </a:t>
            </a:r>
            <a:r>
              <a:rPr lang="en-US" sz="1800" dirty="0" smtClean="0">
                <a:sym typeface="Symbol"/>
              </a:rPr>
              <a:t> </a:t>
            </a:r>
            <a:r>
              <a:rPr lang="en-US" sz="1800" dirty="0" smtClean="0"/>
              <a:t>(</a:t>
            </a:r>
            <a:r>
              <a:rPr lang="en-US" sz="1800" b="1" dirty="0" smtClean="0">
                <a:solidFill>
                  <a:schemeClr val="dk1"/>
                </a:solidFill>
              </a:rPr>
              <a:t>A</a:t>
            </a:r>
            <a:r>
              <a:rPr lang="en-US" sz="1800" i="1" dirty="0" smtClean="0">
                <a:latin typeface="Symbol" pitchFamily="18" charset="2"/>
              </a:rPr>
              <a:t>s</a:t>
            </a:r>
            <a:r>
              <a:rPr lang="en-US" sz="1800" dirty="0" smtClean="0"/>
              <a:t>)(</a:t>
            </a:r>
            <a:r>
              <a:rPr lang="en-US" sz="1800" i="1" dirty="0"/>
              <a:t>e</a:t>
            </a:r>
            <a:r>
              <a:rPr lang="en-US" sz="1800" dirty="0"/>
              <a:t>,</a:t>
            </a:r>
            <a:r>
              <a:rPr lang="en-US" sz="1800" i="1" dirty="0"/>
              <a:t> u</a:t>
            </a:r>
            <a:r>
              <a:rPr lang="en-US" sz="1800" dirty="0" smtClean="0"/>
              <a:t>).  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Case: </a:t>
            </a:r>
            <a:r>
              <a:rPr lang="en-US" sz="1800" i="1" dirty="0"/>
              <a:t> B</a:t>
            </a:r>
            <a:r>
              <a:rPr lang="en-US" sz="1800" dirty="0"/>
              <a:t> </a:t>
            </a:r>
            <a:r>
              <a:rPr lang="en-US" sz="1800" dirty="0" smtClean="0">
                <a:sym typeface="Symbol"/>
              </a:rPr>
              <a:t> Sol(</a:t>
            </a:r>
            <a:r>
              <a:rPr lang="en-US" sz="1800" i="1" dirty="0" smtClean="0">
                <a:sym typeface="Symbol"/>
              </a:rPr>
              <a:t>e</a:t>
            </a:r>
            <a:r>
              <a:rPr lang="en-US" sz="1800" dirty="0" smtClean="0">
                <a:sym typeface="Symbol"/>
              </a:rPr>
              <a:t>).  </a:t>
            </a:r>
            <a:r>
              <a:rPr lang="en-US" sz="1800" dirty="0" smtClean="0"/>
              <a:t>Since </a:t>
            </a:r>
            <a:r>
              <a:rPr lang="en-US" sz="1800" i="1" dirty="0"/>
              <a:t>F</a:t>
            </a:r>
            <a:r>
              <a:rPr lang="en-US" sz="1800" dirty="0"/>
              <a:t> factors </a:t>
            </a:r>
            <a:r>
              <a:rPr lang="en-US" sz="1800" i="1" dirty="0" smtClean="0"/>
              <a:t>P, </a:t>
            </a:r>
            <a:r>
              <a:rPr lang="en-US" sz="1800" dirty="0" smtClean="0"/>
              <a:t>let</a:t>
            </a:r>
            <a:r>
              <a:rPr lang="en-US" sz="1800" i="1" dirty="0" smtClean="0"/>
              <a:t> B’ </a:t>
            </a:r>
            <a:r>
              <a:rPr lang="en-US" sz="1800" dirty="0">
                <a:sym typeface="Symbol"/>
              </a:rPr>
              <a:t> </a:t>
            </a:r>
            <a:r>
              <a:rPr lang="en-US" sz="1800" dirty="0"/>
              <a:t>Sol(</a:t>
            </a:r>
            <a:r>
              <a:rPr lang="en-US" sz="1800" i="1" dirty="0"/>
              <a:t>e</a:t>
            </a:r>
            <a:r>
              <a:rPr lang="en-US" sz="1800" dirty="0" smtClean="0"/>
              <a:t>)</a:t>
            </a:r>
            <a:r>
              <a:rPr lang="en-US" sz="1800" dirty="0">
                <a:sym typeface="Symbol"/>
              </a:rPr>
              <a:t> </a:t>
            </a:r>
            <a:r>
              <a:rPr lang="en-US" sz="1800" dirty="0" smtClean="0">
                <a:sym typeface="Symbol"/>
              </a:rPr>
              <a:t> </a:t>
            </a:r>
            <a:r>
              <a:rPr lang="en-US" sz="1800" dirty="0">
                <a:sym typeface="Symbol"/>
              </a:rPr>
              <a:t>Meth(</a:t>
            </a:r>
            <a:r>
              <a:rPr lang="en-US" sz="1800" i="1" dirty="0">
                <a:sym typeface="Symbol"/>
              </a:rPr>
              <a:t>e</a:t>
            </a:r>
            <a:r>
              <a:rPr lang="en-US" sz="1800" dirty="0">
                <a:sym typeface="Symbol"/>
              </a:rPr>
              <a:t>, </a:t>
            </a:r>
            <a:r>
              <a:rPr lang="en-US" sz="1800" i="1" dirty="0" smtClean="0">
                <a:sym typeface="Symbol"/>
              </a:rPr>
              <a:t>B</a:t>
            </a:r>
            <a:r>
              <a:rPr lang="en-US" sz="1800" dirty="0" smtClean="0">
                <a:sym typeface="Symbol"/>
              </a:rPr>
              <a:t>) (i.e., take any solution B’’ and make it agree with </a:t>
            </a:r>
            <a:r>
              <a:rPr lang="en-US" sz="1800" i="1" dirty="0" smtClean="0">
                <a:sym typeface="Symbol"/>
              </a:rPr>
              <a:t>B</a:t>
            </a:r>
            <a:r>
              <a:rPr lang="en-US" sz="1800" dirty="0" smtClean="0">
                <a:sym typeface="Symbol"/>
              </a:rPr>
              <a:t> along </a:t>
            </a:r>
            <a:r>
              <a:rPr lang="en-US" sz="1800" i="1" dirty="0" smtClean="0">
                <a:sym typeface="Symbol"/>
              </a:rPr>
              <a:t>e</a:t>
            </a:r>
            <a:r>
              <a:rPr lang="en-US" sz="1800" dirty="0" smtClean="0">
                <a:sym typeface="Symbol"/>
              </a:rPr>
              <a:t>- to arrive at </a:t>
            </a:r>
            <a:r>
              <a:rPr lang="en-US" sz="1800" i="1" dirty="0" smtClean="0">
                <a:sym typeface="Symbol"/>
              </a:rPr>
              <a:t>B</a:t>
            </a:r>
            <a:r>
              <a:rPr lang="en-US" sz="1800" dirty="0" smtClean="0">
                <a:sym typeface="Symbol"/>
              </a:rPr>
              <a:t>’).  Then argue as above that </a:t>
            </a:r>
            <a:r>
              <a:rPr lang="en-US" sz="1800" i="1" dirty="0" smtClean="0"/>
              <a:t>B’</a:t>
            </a:r>
            <a:r>
              <a:rPr lang="en-US" sz="1800" dirty="0" smtClean="0"/>
              <a:t> </a:t>
            </a:r>
            <a:r>
              <a:rPr lang="en-US" sz="1800" dirty="0">
                <a:sym typeface="Symbol"/>
              </a:rPr>
              <a:t></a:t>
            </a:r>
            <a:r>
              <a:rPr lang="en-US" sz="1800" b="1" dirty="0">
                <a:solidFill>
                  <a:schemeClr val="dk1"/>
                </a:solidFill>
              </a:rPr>
              <a:t> </a:t>
            </a:r>
            <a:r>
              <a:rPr lang="en-US" sz="1800" dirty="0"/>
              <a:t>(</a:t>
            </a:r>
            <a:r>
              <a:rPr lang="en-US" sz="1800" b="1" dirty="0" err="1">
                <a:solidFill>
                  <a:schemeClr val="dk1"/>
                </a:solidFill>
              </a:rPr>
              <a:t>O</a:t>
            </a:r>
            <a:r>
              <a:rPr lang="en-US" sz="1800" i="1" dirty="0" err="1">
                <a:latin typeface="Symbol" pitchFamily="18" charset="2"/>
              </a:rPr>
              <a:t>s</a:t>
            </a:r>
            <a:r>
              <a:rPr lang="en-US" sz="1800" dirty="0"/>
              <a:t>)(</a:t>
            </a:r>
            <a:r>
              <a:rPr lang="en-US" sz="1800" i="1" dirty="0"/>
              <a:t>e</a:t>
            </a:r>
            <a:r>
              <a:rPr lang="en-US" sz="1800" dirty="0"/>
              <a:t>,</a:t>
            </a:r>
            <a:r>
              <a:rPr lang="en-US" sz="1800" i="1" dirty="0"/>
              <a:t> u</a:t>
            </a:r>
            <a:r>
              <a:rPr lang="en-US" sz="1800" dirty="0" smtClean="0"/>
              <a:t>).</a:t>
            </a:r>
            <a:endParaRPr lang="en-US" sz="1800" dirty="0" smtClean="0">
              <a:sym typeface="Symbol"/>
            </a:endParaRPr>
          </a:p>
          <a:p>
            <a:pPr marL="0" indent="0">
              <a:buNone/>
              <a:defRPr/>
            </a:pPr>
            <a:r>
              <a:rPr lang="en-US" sz="1800" dirty="0" smtClean="0"/>
              <a:t>Furthermore,</a:t>
            </a:r>
            <a:r>
              <a:rPr lang="en-US" sz="1800" dirty="0" smtClean="0">
                <a:sym typeface="Symbol"/>
              </a:rPr>
              <a:t> for some </a:t>
            </a:r>
            <a:r>
              <a:rPr lang="en-US" sz="1800" i="1" dirty="0" smtClean="0"/>
              <a:t>D</a:t>
            </a:r>
            <a:r>
              <a:rPr lang="en-US" sz="1800" dirty="0" smtClean="0"/>
              <a:t> </a:t>
            </a:r>
            <a:r>
              <a:rPr lang="en-US" sz="1800" dirty="0">
                <a:sym typeface="Symbol"/>
              </a:rPr>
              <a:t> </a:t>
            </a:r>
            <a:r>
              <a:rPr lang="en-US" sz="1800" i="1" dirty="0" err="1" smtClean="0">
                <a:sym typeface="Symbol"/>
              </a:rPr>
              <a:t>F</a:t>
            </a:r>
            <a:r>
              <a:rPr lang="en-US" sz="1800" dirty="0" err="1" smtClean="0">
                <a:sym typeface="Symbol"/>
              </a:rPr>
              <a:t>|</a:t>
            </a:r>
            <a:r>
              <a:rPr lang="en-US" sz="1800" i="1" baseline="-25000" dirty="0" err="1" smtClean="0">
                <a:sym typeface="Symbol"/>
              </a:rPr>
              <a:t>e</a:t>
            </a:r>
            <a:r>
              <a:rPr lang="en-US" sz="1800" dirty="0" smtClean="0">
                <a:sym typeface="Symbol"/>
              </a:rPr>
              <a:t>, </a:t>
            </a:r>
            <a:r>
              <a:rPr lang="en-US" sz="1800" i="1" dirty="0">
                <a:latin typeface="Symbol" pitchFamily="18" charset="2"/>
              </a:rPr>
              <a:t>s</a:t>
            </a:r>
            <a:r>
              <a:rPr lang="en-US" sz="1800" dirty="0">
                <a:sym typeface="Symbol"/>
              </a:rPr>
              <a:t>(</a:t>
            </a:r>
            <a:r>
              <a:rPr lang="en-US" sz="1800" i="1" dirty="0">
                <a:sym typeface="Symbol"/>
              </a:rPr>
              <a:t>B</a:t>
            </a:r>
            <a:r>
              <a:rPr lang="en-US" sz="1800" dirty="0">
                <a:sym typeface="Symbol"/>
              </a:rPr>
              <a:t>, </a:t>
            </a:r>
            <a:r>
              <a:rPr lang="en-US" sz="1800" i="1" dirty="0">
                <a:sym typeface="Symbol"/>
              </a:rPr>
              <a:t>D</a:t>
            </a:r>
            <a:r>
              <a:rPr lang="en-US" sz="1800" dirty="0">
                <a:sym typeface="Symbol"/>
              </a:rPr>
              <a:t>, </a:t>
            </a:r>
            <a:r>
              <a:rPr lang="en-US" sz="1800" i="1" dirty="0">
                <a:sym typeface="Symbol"/>
              </a:rPr>
              <a:t>e</a:t>
            </a:r>
            <a:r>
              <a:rPr lang="en-US" sz="1800" dirty="0">
                <a:sym typeface="Symbol"/>
              </a:rPr>
              <a:t>) = </a:t>
            </a:r>
            <a:r>
              <a:rPr lang="en-US" sz="1800" dirty="0" smtClean="0">
                <a:sym typeface="Symbol"/>
              </a:rPr>
              <a:t>1.   So </a:t>
            </a:r>
            <a:r>
              <a:rPr lang="en-US" sz="1800" i="1" dirty="0"/>
              <a:t>B</a:t>
            </a:r>
            <a:r>
              <a:rPr lang="en-US" sz="1800" dirty="0"/>
              <a:t> </a:t>
            </a:r>
            <a:r>
              <a:rPr lang="en-US" sz="1800" dirty="0">
                <a:sym typeface="Symbol"/>
              </a:rPr>
              <a:t> </a:t>
            </a:r>
            <a:r>
              <a:rPr lang="en-US" sz="1800" dirty="0"/>
              <a:t>(</a:t>
            </a:r>
            <a:r>
              <a:rPr lang="en-US" sz="1800" b="1" dirty="0">
                <a:solidFill>
                  <a:schemeClr val="dk1"/>
                </a:solidFill>
              </a:rPr>
              <a:t>A</a:t>
            </a:r>
            <a:r>
              <a:rPr lang="en-US" sz="1800" i="1" dirty="0">
                <a:latin typeface="Symbol" pitchFamily="18" charset="2"/>
              </a:rPr>
              <a:t>s</a:t>
            </a:r>
            <a:r>
              <a:rPr lang="en-US" sz="1800" dirty="0" smtClean="0"/>
              <a:t>)(</a:t>
            </a:r>
            <a:r>
              <a:rPr lang="en-US" sz="1800" i="1" dirty="0"/>
              <a:t>e</a:t>
            </a:r>
            <a:r>
              <a:rPr lang="en-US" sz="1800" dirty="0"/>
              <a:t>,</a:t>
            </a:r>
            <a:r>
              <a:rPr lang="en-US" sz="1800" i="1" dirty="0"/>
              <a:t> u</a:t>
            </a:r>
            <a:r>
              <a:rPr lang="en-US" sz="1800" dirty="0" smtClean="0"/>
              <a:t>).</a:t>
            </a:r>
            <a:endParaRPr lang="en-US" sz="1800" dirty="0"/>
          </a:p>
          <a:p>
            <a:pPr marL="0" indent="0">
              <a:buNone/>
              <a:defRPr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26564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Nice but Not Enough</a:t>
            </a:r>
            <a:endParaRPr lang="en-US" sz="3100" b="0" i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86800" cy="5181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Allows for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arbitrarily many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violations of Ockham’s razor in the short run.  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81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0" dirty="0" err="1" smtClean="0">
                <a:latin typeface="Arial" pitchFamily="34" charset="0"/>
                <a:cs typeface="Arial" pitchFamily="34" charset="0"/>
              </a:rPr>
              <a:t>Carnap</a:t>
            </a:r>
            <a:endParaRPr lang="en-US" sz="27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534400" cy="51816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sz="2800" dirty="0" smtClean="0"/>
              <a:t>[</a:t>
            </a:r>
            <a:r>
              <a:rPr lang="en-US" sz="2800" dirty="0" err="1" smtClean="0"/>
              <a:t>Reichenbach</a:t>
            </a:r>
            <a:r>
              <a:rPr lang="en-US" sz="2800" dirty="0" smtClean="0"/>
              <a:t>] has the merit of having first emphasized these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important points </a:t>
            </a:r>
            <a:r>
              <a:rPr lang="en-US" sz="2800" dirty="0" smtClean="0"/>
              <a:t>…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800" dirty="0" smtClean="0"/>
              <a:t>The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decisive justification </a:t>
            </a:r>
            <a:r>
              <a:rPr lang="en-US" sz="2800" dirty="0" smtClean="0"/>
              <a:t>of an inductive procedure does not consist in its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plausibility</a:t>
            </a:r>
            <a:r>
              <a:rPr lang="en-US" sz="2800" dirty="0" smtClean="0"/>
              <a:t>…but must refer to its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success </a:t>
            </a:r>
            <a:r>
              <a:rPr lang="en-US" sz="2800" dirty="0" smtClean="0"/>
              <a:t>in some sense.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800" dirty="0" smtClean="0"/>
              <a:t>The fact that the truth of the predictions reached by induction cannot be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guaranteed</a:t>
            </a:r>
            <a:r>
              <a:rPr lang="en-US" sz="2800" dirty="0" smtClean="0"/>
              <a:t> does not preclude a justification in a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weaker </a:t>
            </a:r>
            <a:r>
              <a:rPr lang="en-US" sz="2800" dirty="0" smtClean="0"/>
              <a:t>sense.  </a:t>
            </a:r>
            <a:endParaRPr lang="en-US" sz="2800" dirty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800" dirty="0" smtClean="0"/>
              <a:t>It can be proved that induction leads in the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long run to success </a:t>
            </a:r>
            <a:r>
              <a:rPr lang="en-US" sz="2800" dirty="0" smtClean="0"/>
              <a:t>in a certain sense.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38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82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82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2488" grpId="0" build="p"/>
    </p:bld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Carnap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229600" cy="4876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/>
              <a:t>[</a:t>
            </a:r>
            <a:r>
              <a:rPr lang="en-US" sz="2800" dirty="0" err="1" smtClean="0"/>
              <a:t>Reichenbach’s</a:t>
            </a:r>
            <a:r>
              <a:rPr lang="en-US" sz="2800" dirty="0" smtClean="0"/>
              <a:t> convergence analysis] is an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important step </a:t>
            </a:r>
            <a:r>
              <a:rPr lang="en-US" sz="2800" dirty="0" smtClean="0"/>
              <a:t>in the right direction, but only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first step</a:t>
            </a:r>
            <a:r>
              <a:rPr lang="en-US" sz="2800" dirty="0" smtClean="0"/>
              <a:t>.  </a:t>
            </a:r>
          </a:p>
          <a:p>
            <a:pPr>
              <a:defRPr/>
            </a:pPr>
            <a:r>
              <a:rPr lang="en-US" sz="2800" dirty="0" smtClean="0"/>
              <a:t>…His rule, which he calls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“the” </a:t>
            </a:r>
            <a:r>
              <a:rPr lang="en-US" sz="2800" dirty="0" smtClean="0"/>
              <a:t>rule of induction, is far from being the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only</a:t>
            </a:r>
            <a:r>
              <a:rPr lang="en-US" sz="2800" dirty="0" smtClean="0"/>
              <a:t> one [that succeeds in his sense].  </a:t>
            </a:r>
          </a:p>
          <a:p>
            <a:pPr>
              <a:defRPr/>
            </a:pPr>
            <a:r>
              <a:rPr lang="en-US" sz="2800" dirty="0" smtClean="0"/>
              <a:t>Therefore, we need a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stronger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method</a:t>
            </a:r>
            <a:r>
              <a:rPr lang="en-US" sz="2800" dirty="0" smtClean="0"/>
              <a:t> for …comparing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any two given rules of induction</a:t>
            </a:r>
            <a:r>
              <a:rPr lang="en-US" sz="2800" dirty="0" smtClean="0"/>
              <a:t>….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2369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82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2488" grpId="0" build="p"/>
    </p:bld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800" dirty="0" smtClean="0"/>
              <a:t>Error-Avoidance Optimality</a:t>
            </a:r>
            <a:endParaRPr lang="en-US" sz="48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839200" cy="3429000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US" sz="3500" dirty="0" smtClean="0">
                <a:solidFill>
                  <a:schemeClr val="accent2">
                    <a:lumMod val="75000"/>
                  </a:schemeClr>
                </a:solidFill>
              </a:rPr>
              <a:t>Prop.</a:t>
            </a:r>
            <a:r>
              <a:rPr lang="en-US" sz="3500" dirty="0" smtClean="0"/>
              <a:t> </a:t>
            </a:r>
            <a:r>
              <a:rPr lang="en-US" sz="3600" dirty="0"/>
              <a:t>(</a:t>
            </a:r>
            <a:r>
              <a:rPr lang="en-US" sz="3600" b="1" dirty="0" err="1">
                <a:solidFill>
                  <a:schemeClr val="dk1"/>
                </a:solidFill>
              </a:rPr>
              <a:t>O</a:t>
            </a:r>
            <a:r>
              <a:rPr lang="en-US" sz="3600" i="1" dirty="0" err="1">
                <a:latin typeface="Symbol" pitchFamily="18" charset="2"/>
              </a:rPr>
              <a:t>s</a:t>
            </a:r>
            <a:r>
              <a:rPr lang="en-US" sz="3600" dirty="0"/>
              <a:t> </a:t>
            </a:r>
            <a:r>
              <a:rPr lang="en-US" sz="3600" dirty="0">
                <a:sym typeface="Symbol"/>
              </a:rPr>
              <a:t> </a:t>
            </a:r>
            <a:r>
              <a:rPr lang="en-US" sz="3600" b="1" dirty="0" err="1">
                <a:solidFill>
                  <a:schemeClr val="dk1"/>
                </a:solidFill>
              </a:rPr>
              <a:t>O</a:t>
            </a:r>
            <a:r>
              <a:rPr lang="en-US" sz="3600" i="1" dirty="0" err="1">
                <a:latin typeface="Symbol" pitchFamily="18" charset="2"/>
              </a:rPr>
              <a:t>t</a:t>
            </a:r>
            <a:r>
              <a:rPr lang="en-US" sz="3600" dirty="0"/>
              <a:t>)(</a:t>
            </a:r>
            <a:r>
              <a:rPr lang="en-US" sz="3600" i="1" dirty="0"/>
              <a:t>e</a:t>
            </a:r>
            <a:r>
              <a:rPr lang="en-US" sz="3600" dirty="0"/>
              <a:t>,</a:t>
            </a:r>
            <a:r>
              <a:rPr lang="en-US" sz="3600" i="1" dirty="0"/>
              <a:t> u</a:t>
            </a:r>
            <a:r>
              <a:rPr lang="en-US" sz="3600" dirty="0"/>
              <a:t>)</a:t>
            </a:r>
            <a:r>
              <a:rPr lang="en-US" sz="3600" i="1" dirty="0"/>
              <a:t>  </a:t>
            </a:r>
            <a:r>
              <a:rPr lang="en-US" sz="3600" dirty="0"/>
              <a:t>=</a:t>
            </a:r>
            <a:r>
              <a:rPr lang="en-US" sz="3600" i="1" dirty="0"/>
              <a:t> </a:t>
            </a:r>
            <a:r>
              <a:rPr lang="en-US" sz="3600" dirty="0"/>
              <a:t>(</a:t>
            </a:r>
            <a:r>
              <a:rPr lang="en-US" sz="3600" b="1" dirty="0" err="1">
                <a:solidFill>
                  <a:schemeClr val="dk1"/>
                </a:solidFill>
              </a:rPr>
              <a:t>O</a:t>
            </a:r>
            <a:r>
              <a:rPr lang="en-US" sz="3600" i="1" dirty="0" err="1">
                <a:latin typeface="Symbol" pitchFamily="18" charset="2"/>
              </a:rPr>
              <a:t>s</a:t>
            </a:r>
            <a:r>
              <a:rPr lang="en-US" sz="3600" dirty="0"/>
              <a:t> </a:t>
            </a:r>
            <a:r>
              <a:rPr lang="en-US" sz="3600" dirty="0">
                <a:sym typeface="Symbol"/>
              </a:rPr>
              <a:t> </a:t>
            </a:r>
            <a:r>
              <a:rPr lang="en-US" sz="3600" b="1" dirty="0" smtClean="0">
                <a:solidFill>
                  <a:schemeClr val="dk1"/>
                </a:solidFill>
              </a:rPr>
              <a:t>A</a:t>
            </a:r>
            <a:r>
              <a:rPr lang="en-US" sz="3600" i="1" dirty="0" smtClean="0">
                <a:latin typeface="Symbol" pitchFamily="18" charset="2"/>
              </a:rPr>
              <a:t>t</a:t>
            </a:r>
            <a:r>
              <a:rPr lang="en-US" sz="3600" dirty="0"/>
              <a:t>)(</a:t>
            </a:r>
            <a:r>
              <a:rPr lang="en-US" sz="3600" i="1" dirty="0"/>
              <a:t>e</a:t>
            </a:r>
            <a:r>
              <a:rPr lang="en-US" sz="3600" dirty="0"/>
              <a:t>,</a:t>
            </a:r>
            <a:r>
              <a:rPr lang="en-US" sz="3600" i="1" dirty="0"/>
              <a:t> u</a:t>
            </a:r>
            <a:r>
              <a:rPr lang="en-US" sz="3600" dirty="0"/>
              <a:t>) </a:t>
            </a:r>
            <a:r>
              <a:rPr lang="en-US" sz="3600" dirty="0" smtClean="0"/>
              <a:t>= </a:t>
            </a:r>
            <a:r>
              <a:rPr lang="en-US" sz="3500" dirty="0" smtClean="0"/>
              <a:t>t</a:t>
            </a:r>
            <a:r>
              <a:rPr lang="en-US" sz="3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he </a:t>
            </a:r>
            <a:r>
              <a:rPr lang="en-US" sz="3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set of all methods </a:t>
            </a:r>
            <a:r>
              <a:rPr lang="en-US" sz="3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that:</a:t>
            </a:r>
            <a:endParaRPr lang="en-US" sz="3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3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respond with </a:t>
            </a:r>
            <a:r>
              <a:rPr lang="en-US" sz="35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</a:t>
            </a:r>
            <a:r>
              <a:rPr lang="en-US" sz="3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to </a:t>
            </a:r>
            <a:r>
              <a:rPr lang="en-US" sz="35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e-</a:t>
            </a:r>
            <a:r>
              <a:rPr lang="en-US" sz="3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3500" b="1" dirty="0" smtClean="0">
                <a:solidFill>
                  <a:schemeClr val="accent2">
                    <a:lumMod val="75000"/>
                  </a:schemeClr>
                </a:solidFill>
              </a:rPr>
              <a:t>henceforth</a:t>
            </a:r>
            <a:r>
              <a:rPr lang="en-US" sz="3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entertain all</a:t>
            </a:r>
            <a:r>
              <a:rPr lang="en-US" sz="3500" dirty="0" smtClean="0">
                <a:solidFill>
                  <a:schemeClr val="accent2">
                    <a:lumMod val="75000"/>
                  </a:schemeClr>
                </a:solidFill>
              </a:rPr>
              <a:t> simplest </a:t>
            </a:r>
            <a:r>
              <a:rPr lang="en-US" sz="3500" dirty="0" smtClean="0"/>
              <a:t>possibilities;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eventually</a:t>
            </a: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narrow possibilities down to a </a:t>
            </a:r>
            <a:r>
              <a:rPr lang="en-US" sz="3600" dirty="0"/>
              <a:t>single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simplest </a:t>
            </a:r>
            <a:r>
              <a:rPr lang="en-US" sz="3600" dirty="0"/>
              <a:t>one</a:t>
            </a:r>
            <a:r>
              <a:rPr lang="en-US" sz="3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104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800" dirty="0" smtClean="0"/>
              <a:t>Basic Idea</a:t>
            </a:r>
            <a:endParaRPr lang="en-US" sz="48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839200" cy="342900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Every</a:t>
            </a:r>
            <a:r>
              <a:rPr lang="en-US" dirty="0" smtClean="0"/>
              <a:t> convergent method has </a:t>
            </a:r>
            <a:r>
              <a:rPr lang="en-US" i="1" dirty="0">
                <a:latin typeface="Symbol" pitchFamily="18" charset="2"/>
              </a:rPr>
              <a:t>t</a:t>
            </a:r>
            <a:r>
              <a:rPr lang="en-US" dirty="0" smtClean="0"/>
              <a:t> = </a:t>
            </a:r>
            <a:r>
              <a:rPr lang="en-US" i="1" dirty="0" smtClean="0">
                <a:latin typeface="Symbol" pitchFamily="18" charset="2"/>
              </a:rPr>
              <a:t>w</a:t>
            </a:r>
            <a:r>
              <a:rPr lang="en-US" dirty="0" smtClean="0"/>
              <a:t>  in non-simplest possibilities.</a:t>
            </a:r>
          </a:p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Ockham</a:t>
            </a:r>
            <a:r>
              <a:rPr lang="en-US" dirty="0" smtClean="0"/>
              <a:t> has </a:t>
            </a:r>
            <a:r>
              <a:rPr lang="en-US" i="1" dirty="0">
                <a:latin typeface="Symbol" pitchFamily="18" charset="2"/>
              </a:rPr>
              <a:t>t</a:t>
            </a:r>
            <a:r>
              <a:rPr lang="en-US" dirty="0"/>
              <a:t> </a:t>
            </a:r>
            <a:r>
              <a:rPr lang="en-US" dirty="0" smtClean="0"/>
              <a:t>= 0 in simplest possibilities.</a:t>
            </a:r>
          </a:p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Violator</a:t>
            </a:r>
            <a:r>
              <a:rPr lang="en-US" dirty="0" smtClean="0"/>
              <a:t> </a:t>
            </a:r>
            <a:r>
              <a:rPr lang="en-US" dirty="0"/>
              <a:t>has </a:t>
            </a:r>
            <a:r>
              <a:rPr lang="en-US" i="1" dirty="0">
                <a:latin typeface="Symbol" pitchFamily="18" charset="2"/>
              </a:rPr>
              <a:t>t</a:t>
            </a:r>
            <a:r>
              <a:rPr lang="en-US" dirty="0"/>
              <a:t> </a:t>
            </a:r>
            <a:r>
              <a:rPr lang="en-US" dirty="0" smtClean="0"/>
              <a:t>&gt; </a:t>
            </a:r>
            <a:r>
              <a:rPr lang="en-US" dirty="0"/>
              <a:t>0 in </a:t>
            </a:r>
            <a:r>
              <a:rPr lang="en-US" dirty="0" smtClean="0"/>
              <a:t>some simplest possibility.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800" dirty="0" smtClean="0"/>
              <a:t>Error-Avoidance Optimality</a:t>
            </a:r>
            <a:endParaRPr lang="en-US" sz="48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839200" cy="3429000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US" sz="3600" dirty="0" smtClean="0"/>
              <a:t>(</a:t>
            </a:r>
            <a:r>
              <a:rPr lang="en-US" sz="3600" b="1" dirty="0" err="1">
                <a:solidFill>
                  <a:schemeClr val="dk1"/>
                </a:solidFill>
              </a:rPr>
              <a:t>O</a:t>
            </a:r>
            <a:r>
              <a:rPr lang="en-US" sz="3600" i="1" dirty="0" err="1">
                <a:latin typeface="Symbol" pitchFamily="18" charset="2"/>
              </a:rPr>
              <a:t>s</a:t>
            </a:r>
            <a:r>
              <a:rPr lang="en-US" sz="3600" dirty="0"/>
              <a:t> </a:t>
            </a:r>
            <a:r>
              <a:rPr lang="en-US" sz="3600" dirty="0">
                <a:sym typeface="Symbol"/>
              </a:rPr>
              <a:t> </a:t>
            </a:r>
            <a:r>
              <a:rPr lang="en-US" sz="3600" b="1" dirty="0" smtClean="0">
                <a:solidFill>
                  <a:schemeClr val="dk1"/>
                </a:solidFill>
              </a:rPr>
              <a:t>A</a:t>
            </a:r>
            <a:r>
              <a:rPr lang="en-US" sz="3600" i="1" dirty="0" smtClean="0">
                <a:latin typeface="Symbol" pitchFamily="18" charset="2"/>
              </a:rPr>
              <a:t>t</a:t>
            </a:r>
            <a:r>
              <a:rPr lang="en-US" sz="3600" dirty="0"/>
              <a:t>)(</a:t>
            </a:r>
            <a:r>
              <a:rPr lang="en-US" sz="3600" i="1" dirty="0"/>
              <a:t>e</a:t>
            </a:r>
            <a:r>
              <a:rPr lang="en-US" sz="3600" dirty="0"/>
              <a:t>,</a:t>
            </a:r>
            <a:r>
              <a:rPr lang="en-US" sz="3600" i="1" dirty="0"/>
              <a:t> u</a:t>
            </a:r>
            <a:r>
              <a:rPr lang="en-US" sz="3600" dirty="0"/>
              <a:t>) </a:t>
            </a:r>
            <a:r>
              <a:rPr lang="en-US" sz="3600" dirty="0" smtClean="0"/>
              <a:t>is </a:t>
            </a:r>
            <a:r>
              <a:rPr lang="en-US" sz="3500" dirty="0" smtClean="0">
                <a:solidFill>
                  <a:schemeClr val="accent2">
                    <a:lumMod val="75000"/>
                  </a:schemeClr>
                </a:solidFill>
              </a:rPr>
              <a:t>Empty</a:t>
            </a:r>
            <a:r>
              <a:rPr lang="en-US" sz="3500" dirty="0" smtClean="0"/>
              <a:t> in the </a:t>
            </a:r>
            <a:r>
              <a:rPr lang="en-US" sz="3500" dirty="0" smtClean="0">
                <a:solidFill>
                  <a:schemeClr val="accent2">
                    <a:lumMod val="75000"/>
                  </a:schemeClr>
                </a:solidFill>
              </a:rPr>
              <a:t>poly/trig</a:t>
            </a:r>
            <a:r>
              <a:rPr lang="en-US" sz="3500" dirty="0" smtClean="0"/>
              <a:t> problem!</a:t>
            </a:r>
          </a:p>
          <a:p>
            <a:pPr marL="0" indent="0">
              <a:buNone/>
              <a:defRPr/>
            </a:pPr>
            <a:r>
              <a:rPr lang="en-US" sz="3500" dirty="0" smtClean="0">
                <a:solidFill>
                  <a:schemeClr val="accent2">
                    <a:lumMod val="75000"/>
                  </a:schemeClr>
                </a:solidFill>
              </a:rPr>
              <a:t>Non-empty</a:t>
            </a:r>
            <a:r>
              <a:rPr lang="en-US" sz="3500" dirty="0" smtClean="0"/>
              <a:t> in the other examples.</a:t>
            </a:r>
            <a:endParaRPr lang="en-US" sz="3500" dirty="0"/>
          </a:p>
        </p:txBody>
      </p:sp>
      <p:sp>
        <p:nvSpPr>
          <p:cNvPr id="4" name="TextBox 3"/>
          <p:cNvSpPr txBox="1"/>
          <p:nvPr/>
        </p:nvSpPr>
        <p:spPr>
          <a:xfrm>
            <a:off x="1604111" y="6425045"/>
            <a:ext cx="718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  <a:sym typeface="Symbol"/>
              </a:rPr>
              <a:t>poly</a:t>
            </a:r>
            <a:endParaRPr lang="en-US" sz="2400" baseline="30000" dirty="0" smtClean="0">
              <a:latin typeface="+mj-lt"/>
            </a:endParaRPr>
          </a:p>
        </p:txBody>
      </p:sp>
      <p:sp>
        <p:nvSpPr>
          <p:cNvPr id="6" name="Right Arrow 5"/>
          <p:cNvSpPr/>
          <p:nvPr/>
        </p:nvSpPr>
        <p:spPr>
          <a:xfrm rot="16200000">
            <a:off x="2606506" y="4803849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6200000">
            <a:off x="2619877" y="3729190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6200000">
            <a:off x="4864312" y="3750215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635667" y="3283434"/>
            <a:ext cx="990600" cy="357456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383847" y="3290268"/>
            <a:ext cx="990600" cy="357456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19891368">
            <a:off x="2693050" y="3803817"/>
            <a:ext cx="2064744" cy="381000"/>
          </a:xfrm>
          <a:prstGeom prst="rightArrow">
            <a:avLst/>
          </a:prstGeom>
          <a:solidFill>
            <a:srgbClr val="C0504D">
              <a:alpha val="50196"/>
            </a:srgb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19891368">
            <a:off x="2644428" y="4880217"/>
            <a:ext cx="2064744" cy="381000"/>
          </a:xfrm>
          <a:prstGeom prst="rightArrow">
            <a:avLst/>
          </a:prstGeom>
          <a:solidFill>
            <a:srgbClr val="C0504D">
              <a:alpha val="50196"/>
            </a:srgb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508580" y="5260348"/>
            <a:ext cx="685800" cy="40719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</a:t>
            </a:r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20" name="Rectangle 19"/>
          <p:cNvSpPr/>
          <p:nvPr/>
        </p:nvSpPr>
        <p:spPr>
          <a:xfrm>
            <a:off x="2520010" y="4185689"/>
            <a:ext cx="685800" cy="407194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</a:t>
            </a:r>
            <a:r>
              <a:rPr lang="en-US" i="0" dirty="0" smtClean="0"/>
              <a:t>2</a:t>
            </a:r>
            <a:endParaRPr lang="en-US" i="0" dirty="0"/>
          </a:p>
        </p:txBody>
      </p:sp>
      <p:sp>
        <p:nvSpPr>
          <p:cNvPr id="25" name="Right Arrow 24"/>
          <p:cNvSpPr/>
          <p:nvPr/>
        </p:nvSpPr>
        <p:spPr>
          <a:xfrm rot="12310662">
            <a:off x="3357409" y="3803816"/>
            <a:ext cx="2064744" cy="381000"/>
          </a:xfrm>
          <a:prstGeom prst="rightArrow">
            <a:avLst/>
          </a:prstGeom>
          <a:solidFill>
            <a:srgbClr val="C0504D">
              <a:alpha val="50196"/>
            </a:srgb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777816" y="4164664"/>
            <a:ext cx="685800" cy="40719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</a:t>
            </a:r>
            <a:r>
              <a:rPr lang="en-US" i="0" dirty="0" smtClean="0"/>
              <a:t>2</a:t>
            </a:r>
            <a:endParaRPr lang="en-US" i="0" dirty="0"/>
          </a:p>
        </p:txBody>
      </p:sp>
      <p:sp>
        <p:nvSpPr>
          <p:cNvPr id="29" name="TextBox 28"/>
          <p:cNvSpPr txBox="1"/>
          <p:nvPr/>
        </p:nvSpPr>
        <p:spPr>
          <a:xfrm rot="16200000">
            <a:off x="2545899" y="3213186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  <a:sym typeface="Symbol"/>
              </a:rPr>
              <a:t>. . .</a:t>
            </a:r>
            <a:endParaRPr lang="en-US" sz="2400" baseline="30000" dirty="0" smtClean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4789644" y="3293832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  <a:sym typeface="Symbol"/>
              </a:rPr>
              <a:t>. . .</a:t>
            </a:r>
            <a:endParaRPr lang="en-US" sz="2400" baseline="30000" dirty="0" smtClean="0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32364" y="6403169"/>
            <a:ext cx="121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  <a:sym typeface="Symbol"/>
              </a:rPr>
              <a:t>trig poly</a:t>
            </a:r>
            <a:endParaRPr lang="en-US" sz="2400" baseline="30000" dirty="0" smtClean="0">
              <a:latin typeface="+mj-lt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2286000" y="3997234"/>
            <a:ext cx="3461657" cy="1750423"/>
          </a:xfrm>
          <a:custGeom>
            <a:avLst/>
            <a:gdLst>
              <a:gd name="connsiteX0" fmla="*/ 3461657 w 3461657"/>
              <a:gd name="connsiteY0" fmla="*/ 0 h 1750423"/>
              <a:gd name="connsiteX1" fmla="*/ 2220686 w 3461657"/>
              <a:gd name="connsiteY1" fmla="*/ 13063 h 1750423"/>
              <a:gd name="connsiteX2" fmla="*/ 966651 w 3461657"/>
              <a:gd name="connsiteY2" fmla="*/ 718457 h 1750423"/>
              <a:gd name="connsiteX3" fmla="*/ 0 w 3461657"/>
              <a:gd name="connsiteY3" fmla="*/ 718457 h 1750423"/>
              <a:gd name="connsiteX4" fmla="*/ 0 w 3461657"/>
              <a:gd name="connsiteY4" fmla="*/ 1750423 h 1750423"/>
              <a:gd name="connsiteX5" fmla="*/ 1005840 w 3461657"/>
              <a:gd name="connsiteY5" fmla="*/ 1737360 h 1750423"/>
              <a:gd name="connsiteX6" fmla="*/ 2246811 w 3461657"/>
              <a:gd name="connsiteY6" fmla="*/ 1018903 h 1750423"/>
              <a:gd name="connsiteX7" fmla="*/ 3448594 w 3461657"/>
              <a:gd name="connsiteY7" fmla="*/ 992777 h 1750423"/>
              <a:gd name="connsiteX8" fmla="*/ 3461657 w 3461657"/>
              <a:gd name="connsiteY8" fmla="*/ 0 h 175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61657" h="1750423">
                <a:moveTo>
                  <a:pt x="3461657" y="0"/>
                </a:moveTo>
                <a:lnTo>
                  <a:pt x="2220686" y="13063"/>
                </a:lnTo>
                <a:lnTo>
                  <a:pt x="966651" y="718457"/>
                </a:lnTo>
                <a:lnTo>
                  <a:pt x="0" y="718457"/>
                </a:lnTo>
                <a:lnTo>
                  <a:pt x="0" y="1750423"/>
                </a:lnTo>
                <a:lnTo>
                  <a:pt x="1005840" y="1737360"/>
                </a:lnTo>
                <a:lnTo>
                  <a:pt x="2246811" y="1018903"/>
                </a:lnTo>
                <a:lnTo>
                  <a:pt x="3448594" y="992777"/>
                </a:lnTo>
                <a:lnTo>
                  <a:pt x="3461657" y="0"/>
                </a:lnTo>
                <a:close/>
              </a:path>
            </a:pathLst>
          </a:custGeom>
          <a:noFill/>
          <a:ln w="57150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62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Question</a:t>
            </a: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763000" cy="2438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Question</a:t>
            </a:r>
            <a:r>
              <a:rPr lang="en-US" dirty="0" smtClean="0"/>
              <a:t> </a:t>
            </a:r>
            <a:r>
              <a:rPr lang="en-US" i="1" dirty="0" smtClean="0"/>
              <a:t>Q</a:t>
            </a:r>
            <a:r>
              <a:rPr lang="en-US" dirty="0" smtClean="0"/>
              <a:t> is a partition into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answers</a:t>
            </a:r>
            <a:r>
              <a:rPr lang="en-US" dirty="0"/>
              <a:t> </a:t>
            </a:r>
            <a:r>
              <a:rPr lang="en-US" i="1" dirty="0" smtClean="0"/>
              <a:t>H</a:t>
            </a:r>
            <a:r>
              <a:rPr lang="en-US" dirty="0" smtClean="0"/>
              <a:t>, </a:t>
            </a:r>
            <a:r>
              <a:rPr lang="en-US" i="1" dirty="0" smtClean="0"/>
              <a:t>H’</a:t>
            </a:r>
            <a:r>
              <a:rPr lang="en-US" dirty="0" smtClean="0"/>
              <a:t>, ...</a:t>
            </a:r>
          </a:p>
          <a:p>
            <a:pPr eaLnBrk="1" hangingPunct="1">
              <a:defRPr/>
            </a:pPr>
            <a:r>
              <a:rPr lang="en-US" i="1" dirty="0" err="1" smtClean="0"/>
              <a:t>H</a:t>
            </a:r>
            <a:r>
              <a:rPr lang="en-US" i="1" baseline="-25000" dirty="0" err="1" smtClean="0"/>
              <a:t>w</a:t>
            </a:r>
            <a:r>
              <a:rPr lang="en-US" dirty="0" smtClean="0"/>
              <a:t> = the unique answer true in world </a:t>
            </a:r>
            <a:r>
              <a:rPr lang="en-US" i="1" dirty="0" smtClean="0"/>
              <a:t>w</a:t>
            </a:r>
            <a:r>
              <a:rPr lang="en-US" dirty="0" smtClean="0"/>
              <a:t>.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162300" y="4210050"/>
            <a:ext cx="2743200" cy="2590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3162300" y="5514975"/>
            <a:ext cx="2743200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4533900" y="4191000"/>
            <a:ext cx="0" cy="2590800"/>
          </a:xfrm>
          <a:prstGeom prst="line">
            <a:avLst/>
          </a:prstGeom>
          <a:ln w="76200"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 bwMode="auto">
          <a:xfrm>
            <a:off x="4450556" y="5426869"/>
            <a:ext cx="166688" cy="176212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7" name="Text Box 198"/>
          <p:cNvSpPr txBox="1">
            <a:spLocks noChangeArrowheads="1"/>
          </p:cNvSpPr>
          <p:nvPr/>
        </p:nvSpPr>
        <p:spPr bwMode="auto">
          <a:xfrm>
            <a:off x="3145029" y="3563719"/>
            <a:ext cx="4908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3600" dirty="0" smtClean="0">
                <a:latin typeface="+mj-lt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2001957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800" dirty="0" smtClean="0"/>
              <a:t>Retraction Optimality</a:t>
            </a:r>
            <a:endParaRPr lang="en-US" sz="48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839200" cy="4724400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Theorem.</a:t>
            </a:r>
            <a:r>
              <a:rPr lang="en-US" sz="3600" dirty="0" smtClean="0"/>
              <a:t> </a:t>
            </a:r>
            <a:r>
              <a:rPr lang="en-US" sz="3600" dirty="0"/>
              <a:t>(</a:t>
            </a:r>
            <a:r>
              <a:rPr lang="en-US" sz="3600" b="1" dirty="0" err="1">
                <a:solidFill>
                  <a:schemeClr val="dk1"/>
                </a:solidFill>
              </a:rPr>
              <a:t>O</a:t>
            </a:r>
            <a:r>
              <a:rPr lang="en-US" sz="3600" i="1" dirty="0" err="1">
                <a:latin typeface="Symbol" pitchFamily="18" charset="2"/>
              </a:rPr>
              <a:t>s</a:t>
            </a:r>
            <a:r>
              <a:rPr lang="en-US" sz="3600" dirty="0"/>
              <a:t> </a:t>
            </a:r>
            <a:r>
              <a:rPr lang="en-US" sz="3600" dirty="0">
                <a:sym typeface="Symbol"/>
              </a:rPr>
              <a:t> </a:t>
            </a:r>
            <a:r>
              <a:rPr lang="en-US" sz="3600" b="1" dirty="0" smtClean="0">
                <a:solidFill>
                  <a:schemeClr val="dk1"/>
                </a:solidFill>
              </a:rPr>
              <a:t>O</a:t>
            </a:r>
            <a:r>
              <a:rPr lang="en-US" sz="3600" i="1" dirty="0" smtClean="0">
                <a:latin typeface="Symbol" pitchFamily="18" charset="2"/>
              </a:rPr>
              <a:t>r</a:t>
            </a:r>
            <a:r>
              <a:rPr lang="en-US" sz="3600" dirty="0" smtClean="0"/>
              <a:t>)(</a:t>
            </a:r>
            <a:r>
              <a:rPr lang="en-US" sz="3600" i="1" dirty="0"/>
              <a:t>e</a:t>
            </a:r>
            <a:r>
              <a:rPr lang="en-US" sz="3600" dirty="0"/>
              <a:t>,</a:t>
            </a:r>
            <a:r>
              <a:rPr lang="en-US" sz="3600" i="1" dirty="0"/>
              <a:t> u</a:t>
            </a:r>
            <a:r>
              <a:rPr lang="en-US" sz="3600" dirty="0"/>
              <a:t>)</a:t>
            </a:r>
            <a:r>
              <a:rPr lang="en-US" sz="3600" i="1" dirty="0"/>
              <a:t>  </a:t>
            </a:r>
            <a:r>
              <a:rPr lang="en-US" sz="3600" dirty="0"/>
              <a:t>=</a:t>
            </a:r>
            <a:r>
              <a:rPr lang="en-US" sz="3600" i="1" dirty="0"/>
              <a:t> </a:t>
            </a:r>
            <a:r>
              <a:rPr lang="en-US" sz="3600" dirty="0"/>
              <a:t>(</a:t>
            </a:r>
            <a:r>
              <a:rPr lang="en-US" sz="3600" b="1" dirty="0" err="1">
                <a:solidFill>
                  <a:schemeClr val="dk1"/>
                </a:solidFill>
              </a:rPr>
              <a:t>O</a:t>
            </a:r>
            <a:r>
              <a:rPr lang="en-US" sz="3600" i="1" dirty="0" err="1">
                <a:latin typeface="Symbol" pitchFamily="18" charset="2"/>
              </a:rPr>
              <a:t>s</a:t>
            </a:r>
            <a:r>
              <a:rPr lang="en-US" sz="3600" dirty="0"/>
              <a:t> </a:t>
            </a:r>
            <a:r>
              <a:rPr lang="en-US" sz="3600" dirty="0">
                <a:sym typeface="Symbol"/>
              </a:rPr>
              <a:t> </a:t>
            </a:r>
            <a:r>
              <a:rPr lang="en-US" sz="3600" b="1" dirty="0" err="1" smtClean="0">
                <a:solidFill>
                  <a:schemeClr val="dk1"/>
                </a:solidFill>
              </a:rPr>
              <a:t>A</a:t>
            </a:r>
            <a:r>
              <a:rPr lang="en-US" sz="3600" i="1" dirty="0" err="1" smtClean="0">
                <a:latin typeface="Symbol" pitchFamily="18" charset="2"/>
              </a:rPr>
              <a:t>r</a:t>
            </a:r>
            <a:r>
              <a:rPr lang="en-US" sz="3600" dirty="0" smtClean="0"/>
              <a:t>)(</a:t>
            </a:r>
            <a:r>
              <a:rPr lang="en-US" sz="3600" i="1" dirty="0"/>
              <a:t>e</a:t>
            </a:r>
            <a:r>
              <a:rPr lang="en-US" sz="3600" dirty="0"/>
              <a:t>,</a:t>
            </a:r>
            <a:r>
              <a:rPr lang="en-US" sz="3600" i="1" dirty="0"/>
              <a:t> u</a:t>
            </a:r>
            <a:r>
              <a:rPr lang="en-US" sz="3600" dirty="0"/>
              <a:t>) = t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 set of all methods that: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Respond with 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to </a:t>
            </a:r>
            <a:r>
              <a:rPr lang="en-US" sz="2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e-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endParaRPr lang="en-US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henceforth</a:t>
            </a:r>
            <a:r>
              <a:rPr lang="en-US" sz="2600" dirty="0"/>
              <a:t> do not eliminate 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</a:rPr>
              <a:t>simplest</a:t>
            </a:r>
            <a:r>
              <a:rPr lang="en-US" sz="2600" dirty="0"/>
              <a:t> possibilities until nature does.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henceforth</a:t>
            </a:r>
            <a:r>
              <a:rPr lang="en-US" sz="2600" dirty="0"/>
              <a:t> do not retract until nature rules out all 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</a:rPr>
              <a:t>simplest </a:t>
            </a:r>
            <a:r>
              <a:rPr lang="en-US" sz="2600" dirty="0"/>
              <a:t>possibilities compatible with </a:t>
            </a:r>
            <a:r>
              <a:rPr lang="en-US" sz="2600" dirty="0" smtClean="0"/>
              <a:t>the </a:t>
            </a:r>
            <a:r>
              <a:rPr lang="en-US" sz="2600" dirty="0"/>
              <a:t>previous answer.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</a:rPr>
              <a:t>henceforth</a:t>
            </a:r>
            <a:r>
              <a:rPr lang="en-US" sz="2600" dirty="0"/>
              <a:t>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entertain</a:t>
            </a:r>
            <a:r>
              <a:rPr lang="en-US" sz="2600" dirty="0" smtClean="0"/>
              <a:t> </a:t>
            </a:r>
            <a:r>
              <a:rPr lang="en-US" sz="2600" dirty="0"/>
              <a:t>all 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</a:rPr>
              <a:t>simplest </a:t>
            </a:r>
            <a:r>
              <a:rPr lang="en-US" sz="2600" dirty="0" smtClean="0"/>
              <a:t>possibilities after retracting.</a:t>
            </a:r>
            <a:endParaRPr lang="en-US" sz="2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eventually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entertain </a:t>
            </a:r>
            <a:r>
              <a:rPr lang="en-US" sz="2600" dirty="0" smtClean="0"/>
              <a:t>some 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</a:rPr>
              <a:t>simplest</a:t>
            </a:r>
            <a:r>
              <a:rPr lang="en-US" sz="2600" dirty="0">
                <a:solidFill>
                  <a:schemeClr val="dk1"/>
                </a:solidFill>
              </a:rPr>
              <a:t> </a:t>
            </a:r>
            <a:r>
              <a:rPr lang="en-US" sz="2600" dirty="0" smtClean="0">
                <a:solidFill>
                  <a:schemeClr val="dk1"/>
                </a:solidFill>
              </a:rPr>
              <a:t>possibilities.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600" dirty="0">
                <a:solidFill>
                  <a:schemeClr val="accent2">
                    <a:lumMod val="75000"/>
                  </a:schemeClr>
                </a:solidFill>
              </a:rPr>
              <a:t>eventually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narrow possibilities down to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</a:t>
            </a:r>
            <a:r>
              <a:rPr lang="en-US" sz="2600" dirty="0"/>
              <a:t>single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</a:rPr>
              <a:t> simplest </a:t>
            </a:r>
            <a:r>
              <a:rPr lang="en-US" sz="2600" dirty="0"/>
              <a:t>one</a:t>
            </a:r>
            <a:r>
              <a:rPr lang="en-US" sz="2600" dirty="0" smtClean="0"/>
              <a:t>.</a:t>
            </a: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5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3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800" dirty="0" smtClean="0"/>
              <a:t>Basic Idea</a:t>
            </a:r>
            <a:endParaRPr lang="en-US" sz="48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839200" cy="342900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Every</a:t>
            </a:r>
            <a:r>
              <a:rPr lang="en-US" dirty="0" smtClean="0"/>
              <a:t> convergent method can be forced to retract up the longest path to a possibility.</a:t>
            </a:r>
          </a:p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Ockham</a:t>
            </a:r>
            <a:r>
              <a:rPr lang="en-US" dirty="0" smtClean="0"/>
              <a:t> retracts at most once per step.</a:t>
            </a:r>
          </a:p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Violator</a:t>
            </a:r>
            <a:r>
              <a:rPr lang="en-US" dirty="0" smtClean="0"/>
              <a:t> has an extra retraction in a possibility that is simplest at the time of the violation (and in all higher possibilities).  </a:t>
            </a:r>
          </a:p>
        </p:txBody>
      </p:sp>
    </p:spTree>
    <p:extLst>
      <p:ext uri="{BB962C8B-B14F-4D97-AF65-F5344CB8AC3E}">
        <p14:creationId xmlns:p14="http://schemas.microsoft.com/office/powerpoint/2010/main" val="234041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800" dirty="0" smtClean="0"/>
              <a:t>Error-Avoidance Optimality</a:t>
            </a:r>
            <a:endParaRPr lang="en-US" sz="48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839200" cy="3429000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Prop.</a:t>
            </a:r>
            <a:r>
              <a:rPr lang="en-US" sz="3600" dirty="0" smtClean="0"/>
              <a:t> (</a:t>
            </a:r>
            <a:r>
              <a:rPr lang="en-US" sz="3600" b="1" dirty="0" err="1" smtClean="0">
                <a:solidFill>
                  <a:schemeClr val="dk1"/>
                </a:solidFill>
              </a:rPr>
              <a:t>O</a:t>
            </a:r>
            <a:r>
              <a:rPr lang="en-US" sz="3600" i="1" dirty="0" err="1" smtClean="0">
                <a:latin typeface="Symbol" pitchFamily="18" charset="2"/>
              </a:rPr>
              <a:t>s</a:t>
            </a:r>
            <a:r>
              <a:rPr lang="en-US" sz="3600" dirty="0" smtClean="0"/>
              <a:t> </a:t>
            </a:r>
            <a:r>
              <a:rPr lang="en-US" sz="3600" dirty="0">
                <a:sym typeface="Symbol"/>
              </a:rPr>
              <a:t> </a:t>
            </a:r>
            <a:r>
              <a:rPr lang="en-US" sz="3600" b="1" dirty="0" smtClean="0">
                <a:solidFill>
                  <a:schemeClr val="dk1"/>
                </a:solidFill>
                <a:sym typeface="Symbol"/>
              </a:rPr>
              <a:t>O</a:t>
            </a:r>
            <a:r>
              <a:rPr lang="en-US" sz="3600" i="1" dirty="0" smtClean="0">
                <a:latin typeface="Symbol" pitchFamily="18" charset="2"/>
              </a:rPr>
              <a:t>r</a:t>
            </a:r>
            <a:r>
              <a:rPr lang="en-US" sz="3600" dirty="0" smtClean="0"/>
              <a:t>)(</a:t>
            </a:r>
            <a:r>
              <a:rPr lang="en-US" sz="3600" i="1" dirty="0"/>
              <a:t>e</a:t>
            </a:r>
            <a:r>
              <a:rPr lang="en-US" sz="3600" dirty="0"/>
              <a:t>,</a:t>
            </a:r>
            <a:r>
              <a:rPr lang="en-US" sz="3600" i="1" dirty="0"/>
              <a:t> u</a:t>
            </a:r>
            <a:r>
              <a:rPr lang="en-US" sz="3600" dirty="0" smtClean="0"/>
              <a:t>) </a:t>
            </a:r>
            <a:r>
              <a:rPr lang="en-US" sz="3600" dirty="0" smtClean="0">
                <a:sym typeface="Symbol"/>
              </a:rPr>
              <a:t> .</a:t>
            </a:r>
            <a:endParaRPr lang="en-US" sz="3500" dirty="0"/>
          </a:p>
        </p:txBody>
      </p:sp>
      <p:sp>
        <p:nvSpPr>
          <p:cNvPr id="32" name="TextBox 31"/>
          <p:cNvSpPr txBox="1"/>
          <p:nvPr/>
        </p:nvSpPr>
        <p:spPr>
          <a:xfrm>
            <a:off x="1604111" y="6425045"/>
            <a:ext cx="718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  <a:sym typeface="Symbol"/>
              </a:rPr>
              <a:t>poly</a:t>
            </a:r>
            <a:endParaRPr lang="en-US" sz="2400" baseline="30000" dirty="0" smtClean="0">
              <a:latin typeface="+mj-lt"/>
            </a:endParaRPr>
          </a:p>
        </p:txBody>
      </p:sp>
      <p:sp>
        <p:nvSpPr>
          <p:cNvPr id="33" name="Right Arrow 32"/>
          <p:cNvSpPr/>
          <p:nvPr/>
        </p:nvSpPr>
        <p:spPr>
          <a:xfrm rot="16200000">
            <a:off x="2606506" y="4803849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 rot="16200000">
            <a:off x="2619877" y="3729190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 rot="16200000">
            <a:off x="4864312" y="3750215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635667" y="3283434"/>
            <a:ext cx="990600" cy="357456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383847" y="3290268"/>
            <a:ext cx="990600" cy="357456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 rot="19891368">
            <a:off x="2693050" y="3803817"/>
            <a:ext cx="2064744" cy="381000"/>
          </a:xfrm>
          <a:prstGeom prst="rightArrow">
            <a:avLst/>
          </a:prstGeom>
          <a:solidFill>
            <a:srgbClr val="C0504D">
              <a:alpha val="50196"/>
            </a:srgb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 rot="19891368">
            <a:off x="2644428" y="4880217"/>
            <a:ext cx="2064744" cy="381000"/>
          </a:xfrm>
          <a:prstGeom prst="rightArrow">
            <a:avLst/>
          </a:prstGeom>
          <a:solidFill>
            <a:srgbClr val="C0504D">
              <a:alpha val="50196"/>
            </a:srgb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508580" y="5260348"/>
            <a:ext cx="685800" cy="40719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</a:t>
            </a:r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41" name="Rectangle 40"/>
          <p:cNvSpPr/>
          <p:nvPr/>
        </p:nvSpPr>
        <p:spPr>
          <a:xfrm>
            <a:off x="2520010" y="4185689"/>
            <a:ext cx="685800" cy="407194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</a:t>
            </a:r>
            <a:r>
              <a:rPr lang="en-US" i="0" dirty="0" smtClean="0"/>
              <a:t>2</a:t>
            </a:r>
            <a:endParaRPr lang="en-US" i="0" dirty="0"/>
          </a:p>
        </p:txBody>
      </p:sp>
      <p:sp>
        <p:nvSpPr>
          <p:cNvPr id="42" name="Right Arrow 41"/>
          <p:cNvSpPr/>
          <p:nvPr/>
        </p:nvSpPr>
        <p:spPr>
          <a:xfrm rot="12310662">
            <a:off x="3357409" y="3803816"/>
            <a:ext cx="2064744" cy="381000"/>
          </a:xfrm>
          <a:prstGeom prst="rightArrow">
            <a:avLst/>
          </a:prstGeom>
          <a:solidFill>
            <a:srgbClr val="C0504D">
              <a:alpha val="50196"/>
            </a:srgb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777816" y="4164664"/>
            <a:ext cx="685800" cy="40719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</a:t>
            </a:r>
            <a:r>
              <a:rPr lang="en-US" i="0" dirty="0" smtClean="0"/>
              <a:t>2</a:t>
            </a:r>
            <a:endParaRPr lang="en-US" i="0" dirty="0"/>
          </a:p>
        </p:txBody>
      </p:sp>
      <p:sp>
        <p:nvSpPr>
          <p:cNvPr id="44" name="TextBox 43"/>
          <p:cNvSpPr txBox="1"/>
          <p:nvPr/>
        </p:nvSpPr>
        <p:spPr>
          <a:xfrm rot="16200000">
            <a:off x="2545899" y="3213186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  <a:sym typeface="Symbol"/>
              </a:rPr>
              <a:t>. . .</a:t>
            </a:r>
            <a:endParaRPr lang="en-US" sz="2400" baseline="30000" dirty="0" smtClean="0">
              <a:latin typeface="+mj-lt"/>
            </a:endParaRPr>
          </a:p>
        </p:txBody>
      </p:sp>
      <p:sp>
        <p:nvSpPr>
          <p:cNvPr id="45" name="TextBox 44"/>
          <p:cNvSpPr txBox="1"/>
          <p:nvPr/>
        </p:nvSpPr>
        <p:spPr>
          <a:xfrm rot="16200000">
            <a:off x="4789644" y="3293832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  <a:sym typeface="Symbol"/>
              </a:rPr>
              <a:t>. . .</a:t>
            </a:r>
            <a:endParaRPr lang="en-US" sz="2400" baseline="30000" dirty="0" smtClean="0"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632364" y="6403169"/>
            <a:ext cx="121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  <a:sym typeface="Symbol"/>
              </a:rPr>
              <a:t>trig poly</a:t>
            </a:r>
            <a:endParaRPr lang="en-US" sz="2400" baseline="30000" dirty="0" smtClean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4654013"/>
            <a:ext cx="1219200" cy="1076400"/>
          </a:xfrm>
          <a:prstGeom prst="rect">
            <a:avLst/>
          </a:prstGeom>
          <a:noFill/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08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381000"/>
            <a:ext cx="8991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dirty="0"/>
              <a:t>(</a:t>
            </a:r>
            <a:r>
              <a:rPr lang="en-US" sz="3600" b="1" dirty="0" err="1"/>
              <a:t>O</a:t>
            </a:r>
            <a:r>
              <a:rPr lang="en-US" sz="3600" i="1" dirty="0" err="1">
                <a:latin typeface="Symbol" pitchFamily="18" charset="2"/>
              </a:rPr>
              <a:t>s</a:t>
            </a:r>
            <a:r>
              <a:rPr lang="en-US" sz="3600" dirty="0"/>
              <a:t> </a:t>
            </a:r>
            <a:r>
              <a:rPr lang="en-US" sz="3600" dirty="0">
                <a:sym typeface="Symbol"/>
              </a:rPr>
              <a:t> </a:t>
            </a:r>
            <a:r>
              <a:rPr lang="en-US" sz="3600" b="1" dirty="0" err="1"/>
              <a:t>A</a:t>
            </a:r>
            <a:r>
              <a:rPr lang="en-US" sz="3600" i="1" dirty="0" err="1">
                <a:latin typeface="Symbol" pitchFamily="18" charset="2"/>
              </a:rPr>
              <a:t>k</a:t>
            </a:r>
            <a:r>
              <a:rPr lang="en-US" sz="3600" dirty="0"/>
              <a:t>)(</a:t>
            </a:r>
            <a:r>
              <a:rPr lang="en-US" sz="3600" i="1" dirty="0"/>
              <a:t>e</a:t>
            </a:r>
            <a:r>
              <a:rPr lang="en-US" sz="3600" dirty="0"/>
              <a:t>)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Characterization</a:t>
            </a:r>
            <a:endParaRPr lang="en-US" sz="3600" i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301517"/>
              </p:ext>
            </p:extLst>
          </p:nvPr>
        </p:nvGraphicFramePr>
        <p:xfrm>
          <a:off x="762000" y="1447800"/>
          <a:ext cx="6720840" cy="1511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554480"/>
                <a:gridCol w="1645920"/>
                <a:gridCol w="1463040"/>
              </a:tblGrid>
              <a:tr h="5492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Performance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R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G</a:t>
                      </a:r>
                      <a:endParaRPr lang="en-US" sz="2000" b="0" dirty="0" smtClean="0"/>
                    </a:p>
                  </a:txBody>
                  <a:tcPr/>
                </a:tc>
              </a:tr>
              <a:tr h="4812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2000" i="1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s</a:t>
                      </a:r>
                      <a:endParaRPr lang="en-US" sz="2000" i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dirty="0" err="1" smtClean="0">
                          <a:solidFill>
                            <a:schemeClr val="tx1"/>
                          </a:solidFill>
                        </a:rPr>
                        <a:t>LR</a:t>
                      </a:r>
                      <a:r>
                        <a:rPr lang="en-US" sz="2000" u="none" baseline="-25000" dirty="0" err="1" smtClean="0">
                          <a:solidFill>
                            <a:schemeClr val="tx1"/>
                          </a:solidFill>
                        </a:rPr>
                        <a:t>snr</a:t>
                      </a:r>
                      <a:endParaRPr lang="en-US" sz="2000" u="none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LG</a:t>
                      </a:r>
                      <a:r>
                        <a:rPr lang="en-US" sz="2000" u="none" baseline="-250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20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812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2000" i="1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sym typeface="Symbol"/>
                        </a:rPr>
                        <a:t>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2000" i="1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k</a:t>
                      </a:r>
                      <a:endParaRPr lang="en-US" sz="2000" i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LR</a:t>
                      </a:r>
                      <a:r>
                        <a:rPr lang="en-US" sz="2000" baseline="-25000" dirty="0" err="1" smtClean="0">
                          <a:solidFill>
                            <a:schemeClr val="tx1"/>
                          </a:solidFill>
                        </a:rPr>
                        <a:t>snr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dirty="0" smtClean="0"/>
                        <a:t>  </a:t>
                      </a:r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HR</a:t>
                      </a:r>
                      <a:r>
                        <a:rPr lang="en-US" sz="2000" u="none" baseline="-250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H’M</a:t>
                      </a:r>
                      <a:r>
                        <a:rPr lang="en-US" sz="2000" u="none" baseline="-25000" dirty="0" smtClean="0">
                          <a:solidFill>
                            <a:schemeClr val="tx1"/>
                          </a:solidFill>
                        </a:rPr>
                        <a:t>s </a:t>
                      </a:r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2000" u="none" dirty="0" err="1" smtClean="0">
                          <a:solidFill>
                            <a:schemeClr val="tx1"/>
                          </a:solidFill>
                        </a:rPr>
                        <a:t>H’M</a:t>
                      </a:r>
                      <a:r>
                        <a:rPr lang="en-US" sz="2000" u="none" baseline="-25000" dirty="0" err="1" smtClean="0">
                          <a:solidFill>
                            <a:schemeClr val="tx1"/>
                          </a:solidFill>
                        </a:rPr>
                        <a:t>pat</a:t>
                      </a:r>
                      <a:endParaRPr lang="en-US" sz="2000" u="none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u="none" dirty="0" err="1" smtClean="0">
                          <a:solidFill>
                            <a:schemeClr val="tx1"/>
                          </a:solidFill>
                        </a:rPr>
                        <a:t>HG</a:t>
                      </a:r>
                      <a:r>
                        <a:rPr lang="en-US" sz="2000" u="none" baseline="-25000" dirty="0" err="1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sz="2000" u="none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4114800"/>
            <a:ext cx="8686800" cy="2393446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Prop. </a:t>
            </a:r>
            <a:r>
              <a:rPr lang="en-US" sz="2000" dirty="0" smtClean="0"/>
              <a:t>Assume that </a:t>
            </a:r>
            <a:r>
              <a:rPr lang="en-US" sz="2000" i="1" dirty="0" smtClean="0"/>
              <a:t>F</a:t>
            </a:r>
            <a:r>
              <a:rPr lang="en-US" sz="2000" dirty="0" smtClean="0"/>
              <a:t> factors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i="1" dirty="0" smtClean="0"/>
              <a:t>P</a:t>
            </a:r>
            <a:r>
              <a:rPr lang="en-US" sz="2000" dirty="0" smtClean="0"/>
              <a:t>.  Then:</a:t>
            </a:r>
          </a:p>
          <a:p>
            <a:pPr marL="0" indent="0">
              <a:buNone/>
              <a:defRPr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en-US" sz="2000" b="1" dirty="0" err="1"/>
              <a:t>O</a:t>
            </a:r>
            <a:r>
              <a:rPr lang="en-US" sz="2000" i="1" dirty="0" err="1">
                <a:latin typeface="Symbol" pitchFamily="18" charset="2"/>
              </a:rPr>
              <a:t>s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 </a:t>
            </a:r>
            <a:r>
              <a:rPr lang="en-US" sz="2000" b="1" dirty="0" err="1"/>
              <a:t>A</a:t>
            </a:r>
            <a:r>
              <a:rPr lang="en-US" sz="2000" i="1" dirty="0" err="1">
                <a:latin typeface="Symbol" pitchFamily="18" charset="2"/>
              </a:rPr>
              <a:t>k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)(</a:t>
            </a:r>
            <a:r>
              <a:rPr lang="en-US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r>
              <a:rPr lang="en-US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u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 = </a:t>
            </a:r>
            <a:r>
              <a:rPr lang="en-US" sz="2000" dirty="0" err="1" smtClean="0"/>
              <a:t>LR</a:t>
            </a:r>
            <a:r>
              <a:rPr lang="en-US" sz="2000" baseline="-25000" dirty="0" err="1" smtClean="0"/>
              <a:t>snr</a:t>
            </a:r>
            <a:r>
              <a:rPr lang="en-US" sz="2000" dirty="0" smtClean="0"/>
              <a:t>(</a:t>
            </a:r>
            <a:r>
              <a:rPr lang="en-US" sz="2000" i="1" dirty="0" smtClean="0"/>
              <a:t>e</a:t>
            </a:r>
            <a:r>
              <a:rPr lang="en-US" sz="2000" dirty="0"/>
              <a:t>) </a:t>
            </a:r>
            <a:r>
              <a:rPr lang="en-US" sz="2000" dirty="0" smtClean="0">
                <a:sym typeface="Symbol"/>
              </a:rPr>
              <a:t> </a:t>
            </a:r>
            <a:r>
              <a:rPr lang="en-US" sz="2000" dirty="0" smtClean="0"/>
              <a:t>HR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(</a:t>
            </a:r>
            <a:r>
              <a:rPr lang="en-US" sz="2000" i="1" dirty="0" smtClean="0"/>
              <a:t>e</a:t>
            </a:r>
            <a:r>
              <a:rPr lang="en-US" sz="2000" dirty="0"/>
              <a:t>) </a:t>
            </a:r>
            <a:r>
              <a:rPr lang="en-US" sz="2000" dirty="0" smtClean="0">
                <a:sym typeface="Symbol"/>
              </a:rPr>
              <a:t>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smtClean="0"/>
              <a:t>H’M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(</a:t>
            </a:r>
            <a:r>
              <a:rPr lang="en-US" sz="2000" i="1" dirty="0" smtClean="0"/>
              <a:t>e</a:t>
            </a:r>
            <a:r>
              <a:rPr lang="en-US" sz="2000" dirty="0"/>
              <a:t>) </a:t>
            </a:r>
            <a:r>
              <a:rPr lang="en-US" sz="2000" dirty="0">
                <a:sym typeface="Symbol"/>
              </a:rPr>
              <a:t></a:t>
            </a:r>
            <a:r>
              <a:rPr lang="en-US" sz="2000" dirty="0"/>
              <a:t> </a:t>
            </a:r>
            <a:r>
              <a:rPr lang="en-US" sz="2000" dirty="0" err="1" smtClean="0"/>
              <a:t>H’M</a:t>
            </a:r>
            <a:r>
              <a:rPr lang="en-US" sz="2000" baseline="-25000" dirty="0" err="1" smtClean="0"/>
              <a:t>pat</a:t>
            </a:r>
            <a:r>
              <a:rPr lang="en-US" sz="2000" dirty="0" smtClean="0"/>
              <a:t>(</a:t>
            </a:r>
            <a:r>
              <a:rPr lang="en-US" sz="2000" i="1" dirty="0" smtClean="0"/>
              <a:t>e</a:t>
            </a:r>
            <a:r>
              <a:rPr lang="en-US" sz="2000" dirty="0"/>
              <a:t>)</a:t>
            </a:r>
            <a:r>
              <a:rPr lang="en-US" sz="2000" dirty="0" smtClean="0"/>
              <a:t> </a:t>
            </a:r>
            <a:r>
              <a:rPr lang="en-US" sz="2000" dirty="0">
                <a:sym typeface="Symbol"/>
              </a:rPr>
              <a:t> </a:t>
            </a:r>
            <a:r>
              <a:rPr lang="en-US" sz="2000" dirty="0" err="1" smtClean="0"/>
              <a:t>HG</a:t>
            </a:r>
            <a:r>
              <a:rPr lang="en-US" sz="2000" baseline="-25000" dirty="0" err="1" smtClean="0"/>
              <a:t>w</a:t>
            </a:r>
            <a:r>
              <a:rPr lang="en-US" sz="2000" dirty="0" smtClean="0"/>
              <a:t>(</a:t>
            </a:r>
            <a:r>
              <a:rPr lang="en-US" sz="2000" i="1" dirty="0" smtClean="0"/>
              <a:t>e</a:t>
            </a:r>
            <a:r>
              <a:rPr lang="en-US" sz="2000" dirty="0" smtClean="0"/>
              <a:t>)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 </a:t>
            </a:r>
            <a:r>
              <a:rPr lang="en-US" sz="2000" dirty="0" smtClean="0"/>
              <a:t>Meth(</a:t>
            </a:r>
            <a:r>
              <a:rPr lang="en-US" sz="2000" i="1" dirty="0" smtClean="0"/>
              <a:t>e</a:t>
            </a:r>
            <a:r>
              <a:rPr lang="en-US" sz="2000" dirty="0" smtClean="0"/>
              <a:t>,</a:t>
            </a:r>
            <a:r>
              <a:rPr lang="en-US" sz="2000" i="1" dirty="0" smtClean="0"/>
              <a:t> u</a:t>
            </a:r>
            <a:r>
              <a:rPr lang="en-US" sz="2000" dirty="0" smtClean="0"/>
              <a:t>)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0" indent="0">
              <a:buNone/>
              <a:defRPr/>
            </a:pPr>
            <a:r>
              <a:rPr lang="en-US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286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800" dirty="0" smtClean="0"/>
              <a:t>Knowledge Admissibility</a:t>
            </a:r>
            <a:endParaRPr lang="en-US" sz="48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839200" cy="4724400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Theorem.</a:t>
            </a:r>
            <a:r>
              <a:rPr lang="en-US" sz="3600" dirty="0"/>
              <a:t> (</a:t>
            </a:r>
            <a:r>
              <a:rPr lang="en-US" sz="3600" b="1" dirty="0" err="1">
                <a:solidFill>
                  <a:schemeClr val="dk1"/>
                </a:solidFill>
              </a:rPr>
              <a:t>O</a:t>
            </a:r>
            <a:r>
              <a:rPr lang="en-US" sz="3600" i="1" dirty="0" err="1">
                <a:latin typeface="Symbol" pitchFamily="18" charset="2"/>
              </a:rPr>
              <a:t>s</a:t>
            </a:r>
            <a:r>
              <a:rPr lang="en-US" sz="3600" dirty="0"/>
              <a:t> </a:t>
            </a:r>
            <a:r>
              <a:rPr lang="en-US" sz="3600" dirty="0">
                <a:sym typeface="Symbol"/>
              </a:rPr>
              <a:t> </a:t>
            </a:r>
            <a:r>
              <a:rPr lang="en-US" sz="3600" b="1" dirty="0" err="1">
                <a:solidFill>
                  <a:schemeClr val="dk1"/>
                </a:solidFill>
              </a:rPr>
              <a:t>A</a:t>
            </a:r>
            <a:r>
              <a:rPr lang="en-US" sz="3600" b="1" dirty="0" err="1">
                <a:solidFill>
                  <a:schemeClr val="dk1"/>
                </a:solidFill>
                <a:sym typeface="Symbol"/>
              </a:rPr>
              <a:t></a:t>
            </a:r>
            <a:r>
              <a:rPr lang="en-US" sz="3600" b="1" i="1" baseline="-25000" dirty="0" err="1">
                <a:solidFill>
                  <a:schemeClr val="dk1"/>
                </a:solidFill>
                <a:sym typeface="Symbol"/>
              </a:rPr>
              <a:t>H</a:t>
            </a:r>
            <a:r>
              <a:rPr lang="en-US" sz="3600" i="1" dirty="0" err="1">
                <a:latin typeface="Symbol" pitchFamily="18" charset="2"/>
              </a:rPr>
              <a:t>k</a:t>
            </a:r>
            <a:r>
              <a:rPr lang="en-US" sz="3600" b="1" i="1" baseline="-25000" dirty="0" err="1">
                <a:solidFill>
                  <a:schemeClr val="dk1"/>
                </a:solidFill>
                <a:sym typeface="Symbol"/>
              </a:rPr>
              <a:t>H</a:t>
            </a:r>
            <a:r>
              <a:rPr lang="en-US" sz="3600" dirty="0" smtClean="0"/>
              <a:t>)(</a:t>
            </a:r>
            <a:r>
              <a:rPr lang="en-US" sz="3600" i="1" dirty="0"/>
              <a:t>e</a:t>
            </a:r>
            <a:r>
              <a:rPr lang="en-US" sz="3600" dirty="0"/>
              <a:t>,</a:t>
            </a:r>
            <a:r>
              <a:rPr lang="en-US" sz="3600" i="1" dirty="0"/>
              <a:t> u</a:t>
            </a:r>
            <a:r>
              <a:rPr lang="en-US" sz="3600" dirty="0"/>
              <a:t>)</a:t>
            </a:r>
            <a:r>
              <a:rPr lang="en-US" sz="3600" i="1" dirty="0"/>
              <a:t> </a:t>
            </a:r>
            <a:r>
              <a:rPr lang="en-US" sz="3600" i="1" dirty="0" smtClean="0"/>
              <a:t>= </a:t>
            </a:r>
            <a:r>
              <a:rPr lang="en-US" sz="3600" dirty="0" smtClean="0"/>
              <a:t>t</a:t>
            </a: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he 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set of all methods that:</a:t>
            </a:r>
          </a:p>
          <a:p>
            <a:pPr>
              <a:spcBef>
                <a:spcPts val="0"/>
              </a:spcBef>
              <a:defRPr/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Respond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with 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to </a:t>
            </a:r>
            <a:r>
              <a:rPr lang="en-US" sz="2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e-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endParaRPr lang="en-US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</a:rPr>
              <a:t>henceforth</a:t>
            </a: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entertain</a:t>
            </a:r>
            <a:r>
              <a:rPr lang="en-US" sz="2600" dirty="0" smtClean="0"/>
              <a:t> some</a:t>
            </a:r>
            <a:r>
              <a:rPr lang="en-US" sz="2600" dirty="0" smtClean="0">
                <a:solidFill>
                  <a:schemeClr val="dk1"/>
                </a:solidFill>
              </a:rPr>
              <a:t> 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</a:rPr>
              <a:t>simplest</a:t>
            </a:r>
            <a:r>
              <a:rPr lang="en-US" sz="2600" dirty="0">
                <a:solidFill>
                  <a:schemeClr val="dk1"/>
                </a:solidFill>
              </a:rPr>
              <a:t> </a:t>
            </a:r>
            <a:r>
              <a:rPr lang="en-US" sz="2600" dirty="0" smtClean="0">
                <a:solidFill>
                  <a:schemeClr val="dk1"/>
                </a:solidFill>
              </a:rPr>
              <a:t>possibilities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endParaRPr lang="en-US" sz="2600" dirty="0"/>
          </a:p>
          <a:p>
            <a:pPr>
              <a:spcBef>
                <a:spcPts val="0"/>
              </a:spcBef>
              <a:defRPr/>
            </a:pPr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</a:rPr>
              <a:t>henceforth</a:t>
            </a: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600" dirty="0">
                <a:solidFill>
                  <a:schemeClr val="dk1"/>
                </a:solidFill>
              </a:rPr>
              <a:t>rule out </a:t>
            </a:r>
            <a:r>
              <a:rPr lang="en-US" sz="2600" dirty="0"/>
              <a:t>all 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</a:rPr>
              <a:t>non-simplest</a:t>
            </a:r>
            <a:r>
              <a:rPr lang="en-US" sz="2600" dirty="0">
                <a:solidFill>
                  <a:schemeClr val="dk1"/>
                </a:solidFill>
              </a:rPr>
              <a:t> </a:t>
            </a:r>
            <a:r>
              <a:rPr lang="en-US" sz="2600" dirty="0" smtClean="0">
                <a:solidFill>
                  <a:schemeClr val="dk1"/>
                </a:solidFill>
              </a:rPr>
              <a:t>possibilities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endParaRPr lang="en-US" sz="2600" dirty="0" smtClean="0">
              <a:solidFill>
                <a:schemeClr val="dk1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</a:rPr>
              <a:t>enceforth</a:t>
            </a:r>
            <a:r>
              <a:rPr lang="en-US" sz="2600" dirty="0" smtClean="0"/>
              <a:t>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entertain</a:t>
            </a:r>
            <a:r>
              <a:rPr lang="en-US" sz="2600" dirty="0" smtClean="0"/>
              <a:t> </a:t>
            </a:r>
            <a:r>
              <a:rPr lang="en-US" sz="2600" dirty="0"/>
              <a:t>all 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</a:rPr>
              <a:t>simplest </a:t>
            </a:r>
            <a:r>
              <a:rPr lang="en-US" sz="2600" dirty="0"/>
              <a:t>possibilities after </a:t>
            </a:r>
            <a:r>
              <a:rPr lang="en-US" sz="2600" dirty="0" smtClean="0"/>
              <a:t>retracting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endParaRPr lang="en-US" sz="2600" dirty="0">
              <a:solidFill>
                <a:schemeClr val="dk1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</a:rPr>
              <a:t>from tomorrow</a:t>
            </a:r>
            <a:r>
              <a:rPr lang="en-US" sz="2600" dirty="0" smtClean="0"/>
              <a:t>, </a:t>
            </a:r>
            <a:r>
              <a:rPr lang="en-US" sz="2600" dirty="0"/>
              <a:t>do not rule out 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</a:rPr>
              <a:t>simplest</a:t>
            </a:r>
            <a:r>
              <a:rPr lang="en-US" sz="2600" dirty="0"/>
              <a:t> possibilities until nature </a:t>
            </a:r>
            <a:r>
              <a:rPr lang="en-US" sz="2600" dirty="0" smtClean="0"/>
              <a:t>does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endParaRPr lang="en-US" sz="2600" dirty="0"/>
          </a:p>
          <a:p>
            <a:pPr>
              <a:spcBef>
                <a:spcPts val="0"/>
              </a:spcBef>
              <a:defRPr/>
            </a:pPr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</a:rPr>
              <a:t>from tomorrow</a:t>
            </a:r>
            <a:r>
              <a:rPr lang="en-US" sz="2600" dirty="0" smtClean="0"/>
              <a:t>, </a:t>
            </a:r>
            <a:r>
              <a:rPr lang="en-US" sz="2600" dirty="0"/>
              <a:t>do not retract </a:t>
            </a:r>
            <a:r>
              <a:rPr lang="en-US" sz="2600" dirty="0" smtClean="0"/>
              <a:t>until </a:t>
            </a:r>
            <a:r>
              <a:rPr lang="en-US" sz="2600" dirty="0"/>
              <a:t>nature rules out all 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</a:rPr>
              <a:t>simplest</a:t>
            </a:r>
            <a:r>
              <a:rPr lang="en-US" sz="2600" dirty="0"/>
              <a:t> possibilities compatible with </a:t>
            </a:r>
            <a:r>
              <a:rPr lang="en-US" sz="2600" dirty="0" smtClean="0"/>
              <a:t>the previous </a:t>
            </a:r>
            <a:r>
              <a:rPr lang="en-US" sz="2600" dirty="0"/>
              <a:t>answer.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5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2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800" dirty="0" smtClean="0"/>
              <a:t>Knowledge Admissibility</a:t>
            </a:r>
            <a:endParaRPr lang="en-US" sz="48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839200" cy="4724400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US" sz="3600" dirty="0" smtClean="0"/>
              <a:t>(</a:t>
            </a:r>
            <a:r>
              <a:rPr lang="en-US" sz="3600" b="1" dirty="0" err="1">
                <a:solidFill>
                  <a:schemeClr val="dk1"/>
                </a:solidFill>
              </a:rPr>
              <a:t>O</a:t>
            </a:r>
            <a:r>
              <a:rPr lang="en-US" sz="3600" i="1" dirty="0" err="1">
                <a:latin typeface="Symbol" pitchFamily="18" charset="2"/>
              </a:rPr>
              <a:t>s</a:t>
            </a:r>
            <a:r>
              <a:rPr lang="en-US" sz="3600" dirty="0"/>
              <a:t> </a:t>
            </a:r>
            <a:r>
              <a:rPr lang="en-US" sz="3600" dirty="0">
                <a:sym typeface="Symbol"/>
              </a:rPr>
              <a:t> </a:t>
            </a:r>
            <a:r>
              <a:rPr lang="en-US" sz="3600" b="1" dirty="0" err="1" smtClean="0">
                <a:solidFill>
                  <a:schemeClr val="dk1"/>
                </a:solidFill>
              </a:rPr>
              <a:t>O</a:t>
            </a:r>
            <a:r>
              <a:rPr lang="en-US" sz="3600" b="1" dirty="0" err="1" smtClean="0">
                <a:solidFill>
                  <a:schemeClr val="dk1"/>
                </a:solidFill>
                <a:sym typeface="Symbol"/>
              </a:rPr>
              <a:t></a:t>
            </a:r>
            <a:r>
              <a:rPr lang="en-US" sz="3600" b="1" i="1" baseline="-25000" dirty="0" err="1">
                <a:solidFill>
                  <a:schemeClr val="dk1"/>
                </a:solidFill>
                <a:sym typeface="Symbol"/>
              </a:rPr>
              <a:t>H</a:t>
            </a:r>
            <a:r>
              <a:rPr lang="en-US" sz="3600" i="1" dirty="0" err="1">
                <a:latin typeface="Symbol" pitchFamily="18" charset="2"/>
              </a:rPr>
              <a:t>k</a:t>
            </a:r>
            <a:r>
              <a:rPr lang="en-US" sz="3600" b="1" i="1" baseline="-25000" dirty="0" err="1">
                <a:solidFill>
                  <a:schemeClr val="dk1"/>
                </a:solidFill>
                <a:sym typeface="Symbol"/>
              </a:rPr>
              <a:t>H</a:t>
            </a:r>
            <a:r>
              <a:rPr lang="en-US" sz="3600" dirty="0" smtClean="0"/>
              <a:t>)(</a:t>
            </a:r>
            <a:r>
              <a:rPr lang="en-US" sz="3600" i="1" dirty="0"/>
              <a:t>e</a:t>
            </a:r>
            <a:r>
              <a:rPr lang="en-US" sz="3600" dirty="0"/>
              <a:t>,</a:t>
            </a:r>
            <a:r>
              <a:rPr lang="en-US" sz="3600" i="1" dirty="0"/>
              <a:t> u</a:t>
            </a:r>
            <a:r>
              <a:rPr lang="en-US" sz="3600" dirty="0"/>
              <a:t>)</a:t>
            </a:r>
            <a:r>
              <a:rPr lang="en-US" sz="3600" i="1" dirty="0"/>
              <a:t> </a:t>
            </a:r>
            <a:r>
              <a:rPr lang="en-US" sz="3600" dirty="0" smtClean="0"/>
              <a:t>is empty in non-trivial problems---different methods can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favor</a:t>
            </a:r>
            <a:r>
              <a:rPr lang="en-US" sz="3600" dirty="0" smtClean="0"/>
              <a:t> different possibilities.  </a:t>
            </a:r>
            <a:endParaRPr lang="en-US" sz="2600" dirty="0"/>
          </a:p>
          <a:p>
            <a:pPr marL="514350" indent="-514350">
              <a:buFont typeface="+mj-lt"/>
              <a:buAutoNum type="arabicPeriod"/>
              <a:defRPr/>
            </a:pP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5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/>
              <a:t>(</a:t>
            </a:r>
            <a:r>
              <a:rPr lang="en-US" sz="3600" b="1" dirty="0" err="1"/>
              <a:t>O</a:t>
            </a:r>
            <a:r>
              <a:rPr lang="en-US" sz="3600" i="1" dirty="0" err="1">
                <a:latin typeface="Symbol" pitchFamily="18" charset="2"/>
              </a:rPr>
              <a:t>s</a:t>
            </a:r>
            <a:r>
              <a:rPr lang="en-US" sz="3600" dirty="0"/>
              <a:t> </a:t>
            </a:r>
            <a:r>
              <a:rPr lang="en-US" sz="3600" dirty="0">
                <a:sym typeface="Symbol"/>
              </a:rPr>
              <a:t> </a:t>
            </a:r>
            <a:r>
              <a:rPr lang="en-US" sz="3600" b="1" dirty="0" err="1"/>
              <a:t>A</a:t>
            </a:r>
            <a:r>
              <a:rPr lang="en-US" sz="3600" i="1" dirty="0" err="1">
                <a:latin typeface="Symbol" pitchFamily="18" charset="2"/>
              </a:rPr>
              <a:t>k</a:t>
            </a:r>
            <a:r>
              <a:rPr lang="en-US" sz="3600" dirty="0">
                <a:sym typeface="Symbol"/>
              </a:rPr>
              <a:t>  </a:t>
            </a:r>
            <a:r>
              <a:rPr lang="en-US" sz="3600" b="1" dirty="0" smtClean="0"/>
              <a:t>O</a:t>
            </a:r>
            <a:r>
              <a:rPr lang="en-US" sz="3600" i="1" dirty="0" smtClean="0">
                <a:latin typeface="Symbol" pitchFamily="18" charset="2"/>
              </a:rPr>
              <a:t>r</a:t>
            </a:r>
            <a:r>
              <a:rPr lang="en-US" sz="3600" dirty="0" smtClean="0"/>
              <a:t>)(</a:t>
            </a:r>
            <a:r>
              <a:rPr lang="en-US" sz="3600" i="1" dirty="0"/>
              <a:t>e</a:t>
            </a:r>
            <a:r>
              <a:rPr lang="en-US" sz="3600" dirty="0"/>
              <a:t>)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Characterization</a:t>
            </a:r>
            <a:endParaRPr lang="en-US" sz="3600" i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913479"/>
              </p:ext>
            </p:extLst>
          </p:nvPr>
        </p:nvGraphicFramePr>
        <p:xfrm>
          <a:off x="762000" y="1447800"/>
          <a:ext cx="6705600" cy="2511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1524000"/>
                <a:gridCol w="1524000"/>
                <a:gridCol w="1447800"/>
              </a:tblGrid>
              <a:tr h="5492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Performance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R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G</a:t>
                      </a:r>
                      <a:endParaRPr lang="en-US" sz="2000" b="0" dirty="0" smtClean="0"/>
                    </a:p>
                  </a:txBody>
                  <a:tcPr/>
                </a:tc>
              </a:tr>
              <a:tr h="4812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2000" i="1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s</a:t>
                      </a:r>
                      <a:endParaRPr lang="en-US" sz="2000" i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dirty="0" err="1" smtClean="0">
                          <a:solidFill>
                            <a:schemeClr val="tx1"/>
                          </a:solidFill>
                        </a:rPr>
                        <a:t>LR</a:t>
                      </a:r>
                      <a:r>
                        <a:rPr lang="en-US" sz="2000" u="none" baseline="-25000" dirty="0" err="1" smtClean="0">
                          <a:solidFill>
                            <a:schemeClr val="tx1"/>
                          </a:solidFill>
                        </a:rPr>
                        <a:t>snr</a:t>
                      </a:r>
                      <a:endParaRPr lang="en-US" sz="2000" u="none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LG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935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2000" i="1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sym typeface="Symbol"/>
                        </a:rPr>
                        <a:t>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2000" i="1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k</a:t>
                      </a:r>
                      <a:endParaRPr lang="en-US" sz="2000" i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LR</a:t>
                      </a:r>
                      <a:r>
                        <a:rPr lang="en-US" sz="2000" baseline="-25000" dirty="0" err="1" smtClean="0"/>
                        <a:t>snr</a:t>
                      </a:r>
                      <a:r>
                        <a:rPr lang="en-US" sz="2000" dirty="0" smtClean="0"/>
                        <a:t>   </a:t>
                      </a:r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HR</a:t>
                      </a:r>
                      <a:r>
                        <a:rPr lang="en-US" sz="2000" u="none" baseline="-250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H’M</a:t>
                      </a:r>
                      <a:r>
                        <a:rPr lang="en-US" sz="2000" u="none" baseline="-25000" dirty="0" smtClean="0">
                          <a:solidFill>
                            <a:schemeClr val="tx1"/>
                          </a:solidFill>
                        </a:rPr>
                        <a:t>s </a:t>
                      </a:r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2000" u="none" dirty="0" err="1" smtClean="0">
                          <a:solidFill>
                            <a:schemeClr val="tx1"/>
                          </a:solidFill>
                        </a:rPr>
                        <a:t>H’M</a:t>
                      </a:r>
                      <a:r>
                        <a:rPr lang="en-US" sz="2000" u="none" baseline="-25000" dirty="0" err="1" smtClean="0">
                          <a:solidFill>
                            <a:schemeClr val="tx1"/>
                          </a:solidFill>
                        </a:rPr>
                        <a:t>pat</a:t>
                      </a:r>
                      <a:endParaRPr lang="en-US" sz="2000" u="none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u="none" dirty="0" err="1" smtClean="0">
                          <a:solidFill>
                            <a:schemeClr val="tx1"/>
                          </a:solidFill>
                        </a:rPr>
                        <a:t>HG</a:t>
                      </a:r>
                      <a:r>
                        <a:rPr lang="en-US" sz="2000" u="none" baseline="-25000" dirty="0" err="1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sz="2000" u="none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35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2000" i="1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sym typeface="Symbol"/>
                        </a:rPr>
                        <a:t>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2000" i="1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k</a:t>
                      </a:r>
                      <a:r>
                        <a:rPr lang="en-US" sz="2000" i="1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sym typeface="Symbol"/>
                        </a:rPr>
                        <a:t>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2000" i="1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t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sym typeface="Symbol"/>
                        </a:rPr>
                        <a:t> ...</a:t>
                      </a:r>
                      <a:endParaRPr lang="en-US" sz="2000" i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</a:t>
                      </a:r>
                      <a:endParaRPr lang="en-US" sz="2000" u="non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u="non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u="non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35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2000" i="1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sym typeface="Symbol"/>
                        </a:rPr>
                        <a:t>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2000" i="1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k</a:t>
                      </a:r>
                      <a:r>
                        <a:rPr lang="en-US" sz="2000" i="1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sym typeface="Symbol"/>
                        </a:rPr>
                        <a:t>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2000" i="1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r</a:t>
                      </a:r>
                      <a:endParaRPr lang="en-US" sz="2000" i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LR</a:t>
                      </a:r>
                      <a:r>
                        <a:rPr lang="en-US" sz="2000" u="none" baseline="-250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2000" u="none" dirty="0" err="1" smtClean="0">
                          <a:solidFill>
                            <a:schemeClr val="tx1"/>
                          </a:solidFill>
                        </a:rPr>
                        <a:t>HR</a:t>
                      </a:r>
                      <a:r>
                        <a:rPr lang="en-US" sz="2000" u="none" baseline="-25000" dirty="0" err="1" smtClean="0">
                          <a:solidFill>
                            <a:schemeClr val="tx1"/>
                          </a:solidFill>
                        </a:rPr>
                        <a:t>rstrt</a:t>
                      </a:r>
                      <a:r>
                        <a:rPr lang="en-US" sz="2000" u="none" baseline="-25000" dirty="0" smtClean="0">
                          <a:solidFill>
                            <a:schemeClr val="tx1"/>
                          </a:solidFill>
                        </a:rPr>
                        <a:t>-w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HM</a:t>
                      </a:r>
                      <a:r>
                        <a:rPr lang="en-US" sz="2000" u="none" baseline="-25000" dirty="0" smtClean="0">
                          <a:solidFill>
                            <a:schemeClr val="tx1"/>
                          </a:solidFill>
                        </a:rPr>
                        <a:t>s </a:t>
                      </a:r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2000" u="none" dirty="0" err="1" smtClean="0">
                          <a:solidFill>
                            <a:schemeClr val="tx1"/>
                          </a:solidFill>
                        </a:rPr>
                        <a:t>HM</a:t>
                      </a:r>
                      <a:r>
                        <a:rPr lang="en-US" sz="2000" u="none" baseline="-25000" dirty="0" err="1" smtClean="0">
                          <a:solidFill>
                            <a:schemeClr val="tx1"/>
                          </a:solidFill>
                        </a:rPr>
                        <a:t>pat</a:t>
                      </a:r>
                      <a:endParaRPr lang="en-US" sz="2000" u="none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u="none" dirty="0" err="1" smtClean="0">
                          <a:solidFill>
                            <a:schemeClr val="tx1"/>
                          </a:solidFill>
                        </a:rPr>
                        <a:t>HG</a:t>
                      </a:r>
                      <a:r>
                        <a:rPr lang="en-US" sz="2000" u="none" baseline="-25000" dirty="0" err="1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sz="2000" u="none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4"/>
          <p:cNvSpPr>
            <a:spLocks noGrp="1" noChangeArrowheads="1"/>
          </p:cNvSpPr>
          <p:nvPr>
            <p:ph idx="1"/>
          </p:nvPr>
        </p:nvSpPr>
        <p:spPr>
          <a:xfrm>
            <a:off x="228600" y="4492546"/>
            <a:ext cx="8686800" cy="2393446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Prop.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Suppose that </a:t>
            </a:r>
            <a:r>
              <a:rPr lang="en-US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factors </a:t>
            </a:r>
            <a:r>
              <a:rPr lang="en-US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 Then:</a:t>
            </a:r>
          </a:p>
          <a:p>
            <a:pPr marL="0" indent="0">
              <a:buNone/>
              <a:defRPr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en-US" sz="2000" b="1" dirty="0" err="1" smtClean="0"/>
              <a:t>O</a:t>
            </a:r>
            <a:r>
              <a:rPr lang="en-US" sz="2000" i="1" dirty="0" err="1" smtClean="0">
                <a:latin typeface="Symbol" pitchFamily="18" charset="2"/>
              </a:rPr>
              <a:t>s</a:t>
            </a:r>
            <a:r>
              <a:rPr lang="en-US" sz="2000" dirty="0" smtClean="0"/>
              <a:t> </a:t>
            </a:r>
            <a:r>
              <a:rPr lang="en-US" sz="2000" dirty="0">
                <a:sym typeface="Symbol"/>
              </a:rPr>
              <a:t> </a:t>
            </a:r>
            <a:r>
              <a:rPr lang="en-US" sz="2000" b="1" dirty="0" err="1"/>
              <a:t>A</a:t>
            </a:r>
            <a:r>
              <a:rPr lang="en-US" sz="2000" i="1" dirty="0" err="1">
                <a:latin typeface="Symbol" pitchFamily="18" charset="2"/>
              </a:rPr>
              <a:t>k</a:t>
            </a:r>
            <a:r>
              <a:rPr lang="en-US" sz="2000" i="1" dirty="0">
                <a:latin typeface="Symbol" pitchFamily="18" charset="2"/>
              </a:rPr>
              <a:t> </a:t>
            </a:r>
            <a:r>
              <a:rPr lang="en-US" sz="2000" dirty="0">
                <a:sym typeface="Symbol"/>
              </a:rPr>
              <a:t> </a:t>
            </a:r>
            <a:r>
              <a:rPr lang="en-US" sz="2000" b="1" dirty="0" smtClean="0"/>
              <a:t>O</a:t>
            </a:r>
            <a:r>
              <a:rPr lang="en-US" sz="2000" i="1" dirty="0" smtClean="0">
                <a:latin typeface="Symbol" pitchFamily="18" charset="2"/>
              </a:rPr>
              <a:t>r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)(</a:t>
            </a:r>
            <a:r>
              <a:rPr lang="en-US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e, u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=</a:t>
            </a:r>
          </a:p>
          <a:p>
            <a:pPr marL="0" indent="0">
              <a:buNone/>
              <a:defRPr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=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en-US" sz="2000" b="1" dirty="0" err="1"/>
              <a:t>O</a:t>
            </a:r>
            <a:r>
              <a:rPr lang="en-US" sz="2000" i="1" dirty="0" err="1">
                <a:latin typeface="Symbol" pitchFamily="18" charset="2"/>
              </a:rPr>
              <a:t>s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 </a:t>
            </a:r>
            <a:r>
              <a:rPr lang="en-US" sz="2000" b="1" dirty="0" err="1"/>
              <a:t>A</a:t>
            </a:r>
            <a:r>
              <a:rPr lang="en-US" sz="2000" i="1" dirty="0" err="1">
                <a:latin typeface="Symbol" pitchFamily="18" charset="2"/>
              </a:rPr>
              <a:t>k</a:t>
            </a:r>
            <a:r>
              <a:rPr lang="en-US" sz="2000" i="1" dirty="0">
                <a:latin typeface="Symbol" pitchFamily="18" charset="2"/>
              </a:rPr>
              <a:t> </a:t>
            </a:r>
            <a:r>
              <a:rPr lang="en-US" sz="2000" dirty="0">
                <a:sym typeface="Symbol"/>
              </a:rPr>
              <a:t> </a:t>
            </a:r>
            <a:r>
              <a:rPr lang="en-US" sz="2000" b="1" dirty="0" err="1" smtClean="0"/>
              <a:t>A</a:t>
            </a:r>
            <a:r>
              <a:rPr lang="en-US" sz="2000" i="1" dirty="0" err="1" smtClean="0">
                <a:latin typeface="Symbol" pitchFamily="18" charset="2"/>
              </a:rPr>
              <a:t>r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)(</a:t>
            </a:r>
            <a:r>
              <a:rPr lang="en-US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e, u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en-US" sz="2000" dirty="0" smtClean="0"/>
              <a:t>      = LR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(</a:t>
            </a:r>
            <a:r>
              <a:rPr lang="en-US" sz="2000" i="1" dirty="0" smtClean="0"/>
              <a:t>e</a:t>
            </a:r>
            <a:r>
              <a:rPr lang="en-US" sz="2000" dirty="0"/>
              <a:t>) </a:t>
            </a:r>
            <a:r>
              <a:rPr lang="en-US" sz="2000" dirty="0">
                <a:sym typeface="Symbol"/>
              </a:rPr>
              <a:t></a:t>
            </a:r>
            <a:r>
              <a:rPr lang="en-US" sz="2000" dirty="0"/>
              <a:t> </a:t>
            </a:r>
            <a:r>
              <a:rPr lang="en-US" sz="2000" dirty="0" err="1" smtClean="0"/>
              <a:t>HR</a:t>
            </a:r>
            <a:r>
              <a:rPr lang="en-US" sz="2000" baseline="-25000" dirty="0" err="1" smtClean="0"/>
              <a:t>rstrt</a:t>
            </a:r>
            <a:r>
              <a:rPr lang="en-US" sz="2000" baseline="-25000" dirty="0" smtClean="0"/>
              <a:t>-w</a:t>
            </a:r>
            <a:r>
              <a:rPr lang="en-US" sz="2000" dirty="0" smtClean="0"/>
              <a:t>(</a:t>
            </a:r>
            <a:r>
              <a:rPr lang="en-US" sz="2000" i="1" dirty="0" smtClean="0"/>
              <a:t>e</a:t>
            </a:r>
            <a:r>
              <a:rPr lang="en-US" sz="2000" dirty="0" smtClean="0"/>
              <a:t>) </a:t>
            </a:r>
            <a:r>
              <a:rPr lang="en-US" sz="2000" dirty="0">
                <a:sym typeface="Symbol"/>
              </a:rPr>
              <a:t> </a:t>
            </a:r>
            <a:r>
              <a:rPr lang="en-US" sz="2000" dirty="0" smtClean="0"/>
              <a:t>HM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(</a:t>
            </a:r>
            <a:r>
              <a:rPr lang="en-US" sz="2000" i="1" dirty="0" smtClean="0"/>
              <a:t>e</a:t>
            </a:r>
            <a:r>
              <a:rPr lang="en-US" sz="2000" dirty="0"/>
              <a:t>) </a:t>
            </a:r>
            <a:r>
              <a:rPr lang="en-US" sz="2000" dirty="0">
                <a:sym typeface="Symbol"/>
              </a:rPr>
              <a:t></a:t>
            </a:r>
            <a:r>
              <a:rPr lang="en-US" sz="2000" dirty="0"/>
              <a:t> </a:t>
            </a:r>
            <a:r>
              <a:rPr lang="en-US" sz="2000" dirty="0" err="1" smtClean="0"/>
              <a:t>HM</a:t>
            </a:r>
            <a:r>
              <a:rPr lang="en-US" sz="2000" baseline="-25000" dirty="0" err="1" smtClean="0"/>
              <a:t>pat</a:t>
            </a:r>
            <a:r>
              <a:rPr lang="en-US" sz="2000" dirty="0" smtClean="0"/>
              <a:t>(</a:t>
            </a:r>
            <a:r>
              <a:rPr lang="en-US" sz="2000" i="1" dirty="0" smtClean="0"/>
              <a:t>e</a:t>
            </a:r>
            <a:r>
              <a:rPr lang="en-US" sz="2000" dirty="0"/>
              <a:t>) </a:t>
            </a:r>
            <a:r>
              <a:rPr lang="en-US" sz="2000" dirty="0" smtClean="0">
                <a:sym typeface="Symbol"/>
              </a:rPr>
              <a:t> </a:t>
            </a:r>
            <a:r>
              <a:rPr lang="en-US" sz="2000" dirty="0" err="1" smtClean="0"/>
              <a:t>HG</a:t>
            </a:r>
            <a:r>
              <a:rPr lang="en-US" sz="2000" baseline="-25000" dirty="0" err="1" smtClean="0"/>
              <a:t>w</a:t>
            </a:r>
            <a:r>
              <a:rPr lang="en-US" sz="2000" dirty="0" smtClean="0"/>
              <a:t>(</a:t>
            </a:r>
            <a:r>
              <a:rPr lang="en-US" sz="2000" i="1" dirty="0" smtClean="0"/>
              <a:t>e</a:t>
            </a:r>
            <a:r>
              <a:rPr lang="en-US" sz="2000" dirty="0" smtClean="0"/>
              <a:t>)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2000" dirty="0">
                <a:sym typeface="Symbol"/>
              </a:rPr>
              <a:t></a:t>
            </a:r>
            <a:r>
              <a:rPr lang="en-US" sz="2000" dirty="0"/>
              <a:t> Meth(</a:t>
            </a:r>
            <a:r>
              <a:rPr lang="en-US" sz="2000" i="1" dirty="0"/>
              <a:t>e</a:t>
            </a:r>
            <a:r>
              <a:rPr lang="en-US" sz="2000" dirty="0"/>
              <a:t>,</a:t>
            </a:r>
            <a:r>
              <a:rPr lang="en-US" sz="2000" i="1" dirty="0"/>
              <a:t> u</a:t>
            </a:r>
            <a:r>
              <a:rPr lang="en-US" sz="2000" dirty="0"/>
              <a:t>)</a:t>
            </a:r>
            <a:r>
              <a:rPr lang="en-US" sz="2000" dirty="0" smtClean="0">
                <a:sym typeface="Symbol"/>
              </a:rPr>
              <a:t>.</a:t>
            </a:r>
            <a:endParaRPr lang="en-US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3777617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800" dirty="0" smtClean="0"/>
              <a:t>Knowledge then Retractions</a:t>
            </a:r>
            <a:endParaRPr lang="en-US" sz="48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839200" cy="4724400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Prop.</a:t>
            </a:r>
            <a:r>
              <a:rPr lang="en-US" sz="3600" dirty="0" smtClean="0"/>
              <a:t> </a:t>
            </a:r>
            <a:r>
              <a:rPr lang="en-US" sz="3600" dirty="0"/>
              <a:t>(</a:t>
            </a:r>
            <a:r>
              <a:rPr lang="en-US" sz="3600" b="1" dirty="0" err="1">
                <a:solidFill>
                  <a:schemeClr val="dk1"/>
                </a:solidFill>
              </a:rPr>
              <a:t>O</a:t>
            </a:r>
            <a:r>
              <a:rPr lang="en-US" sz="3600" i="1" dirty="0" err="1">
                <a:latin typeface="Symbol" pitchFamily="18" charset="2"/>
              </a:rPr>
              <a:t>s</a:t>
            </a:r>
            <a:r>
              <a:rPr lang="en-US" sz="3600" dirty="0"/>
              <a:t> </a:t>
            </a:r>
            <a:r>
              <a:rPr lang="en-US" sz="3600" dirty="0">
                <a:sym typeface="Symbol"/>
              </a:rPr>
              <a:t> </a:t>
            </a:r>
            <a:r>
              <a:rPr lang="en-US" sz="3600" b="1" dirty="0" err="1">
                <a:solidFill>
                  <a:schemeClr val="dk1"/>
                </a:solidFill>
              </a:rPr>
              <a:t>A</a:t>
            </a:r>
            <a:r>
              <a:rPr lang="en-US" sz="3600" b="1" dirty="0" err="1">
                <a:solidFill>
                  <a:schemeClr val="dk1"/>
                </a:solidFill>
                <a:sym typeface="Symbol"/>
              </a:rPr>
              <a:t></a:t>
            </a:r>
            <a:r>
              <a:rPr lang="en-US" sz="3600" b="1" i="1" baseline="-25000" dirty="0" err="1" smtClean="0">
                <a:solidFill>
                  <a:schemeClr val="dk1"/>
                </a:solidFill>
                <a:sym typeface="Symbol"/>
              </a:rPr>
              <a:t>H</a:t>
            </a:r>
            <a:r>
              <a:rPr lang="en-US" sz="3600" i="1" dirty="0" err="1" smtClean="0">
                <a:latin typeface="Symbol" pitchFamily="18" charset="2"/>
              </a:rPr>
              <a:t>k</a:t>
            </a:r>
            <a:r>
              <a:rPr lang="en-US" sz="3600" b="1" i="1" baseline="-25000" dirty="0" err="1" smtClean="0">
                <a:solidFill>
                  <a:schemeClr val="dk1"/>
                </a:solidFill>
                <a:sym typeface="Symbol"/>
              </a:rPr>
              <a:t>H</a:t>
            </a:r>
            <a:r>
              <a:rPr lang="en-US" sz="3600" dirty="0">
                <a:sym typeface="Symbol"/>
              </a:rPr>
              <a:t> </a:t>
            </a:r>
            <a:r>
              <a:rPr lang="en-US" sz="3600" dirty="0" smtClean="0">
                <a:sym typeface="Symbol"/>
              </a:rPr>
              <a:t></a:t>
            </a:r>
            <a:r>
              <a:rPr lang="en-US" sz="3600" b="1" dirty="0">
                <a:solidFill>
                  <a:schemeClr val="dk1"/>
                </a:solidFill>
              </a:rPr>
              <a:t> </a:t>
            </a:r>
            <a:r>
              <a:rPr lang="en-US" sz="3600" b="1" dirty="0" smtClean="0">
                <a:solidFill>
                  <a:schemeClr val="dk1"/>
                </a:solidFill>
              </a:rPr>
              <a:t>O</a:t>
            </a:r>
            <a:r>
              <a:rPr lang="en-US" sz="3600" i="1" dirty="0" smtClean="0">
                <a:latin typeface="Symbol" pitchFamily="18" charset="2"/>
              </a:rPr>
              <a:t>r</a:t>
            </a:r>
            <a:r>
              <a:rPr lang="en-US" sz="3600" dirty="0" smtClean="0"/>
              <a:t>)(</a:t>
            </a:r>
            <a:r>
              <a:rPr lang="en-US" sz="3600" i="1" dirty="0"/>
              <a:t>e</a:t>
            </a:r>
            <a:r>
              <a:rPr lang="en-US" sz="3600" dirty="0"/>
              <a:t>,</a:t>
            </a:r>
            <a:r>
              <a:rPr lang="en-US" sz="3600" i="1" dirty="0"/>
              <a:t> u</a:t>
            </a:r>
            <a:r>
              <a:rPr lang="en-US" sz="3600" dirty="0"/>
              <a:t>)</a:t>
            </a:r>
            <a:r>
              <a:rPr lang="en-US" sz="3600" i="1" dirty="0"/>
              <a:t> </a:t>
            </a:r>
            <a:r>
              <a:rPr lang="en-US" sz="3600" i="1" dirty="0" smtClean="0"/>
              <a:t>= </a:t>
            </a:r>
            <a:r>
              <a:rPr lang="en-US" sz="3600" dirty="0" smtClean="0"/>
              <a:t>t</a:t>
            </a: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he 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set of all methods that:</a:t>
            </a:r>
          </a:p>
          <a:p>
            <a:pPr>
              <a:spcBef>
                <a:spcPts val="0"/>
              </a:spcBef>
              <a:defRPr/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Respond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with </a:t>
            </a:r>
            <a:r>
              <a:rPr lang="en-US" sz="2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to </a:t>
            </a:r>
            <a:r>
              <a:rPr lang="en-US" sz="2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e-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endParaRPr lang="en-US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</a:rPr>
              <a:t>henceforth</a:t>
            </a: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entertain</a:t>
            </a:r>
            <a:r>
              <a:rPr lang="en-US" sz="2600" dirty="0" smtClean="0"/>
              <a:t> some</a:t>
            </a:r>
            <a:r>
              <a:rPr lang="en-US" sz="2600" dirty="0" smtClean="0">
                <a:solidFill>
                  <a:schemeClr val="dk1"/>
                </a:solidFill>
              </a:rPr>
              <a:t> 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</a:rPr>
              <a:t>simplest</a:t>
            </a:r>
            <a:r>
              <a:rPr lang="en-US" sz="2600" dirty="0">
                <a:solidFill>
                  <a:schemeClr val="dk1"/>
                </a:solidFill>
              </a:rPr>
              <a:t> </a:t>
            </a:r>
            <a:r>
              <a:rPr lang="en-US" sz="2600" dirty="0" smtClean="0">
                <a:solidFill>
                  <a:schemeClr val="dk1"/>
                </a:solidFill>
              </a:rPr>
              <a:t>possibilities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endParaRPr lang="en-US" sz="2600" dirty="0"/>
          </a:p>
          <a:p>
            <a:pPr>
              <a:spcBef>
                <a:spcPts val="0"/>
              </a:spcBef>
              <a:defRPr/>
            </a:pPr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</a:rPr>
              <a:t>henceforth</a:t>
            </a: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600" dirty="0">
                <a:solidFill>
                  <a:schemeClr val="dk1"/>
                </a:solidFill>
              </a:rPr>
              <a:t>rule out </a:t>
            </a:r>
            <a:r>
              <a:rPr lang="en-US" sz="2600" dirty="0"/>
              <a:t>all 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</a:rPr>
              <a:t>non-simplest</a:t>
            </a:r>
            <a:r>
              <a:rPr lang="en-US" sz="2600" dirty="0">
                <a:solidFill>
                  <a:schemeClr val="dk1"/>
                </a:solidFill>
              </a:rPr>
              <a:t> </a:t>
            </a:r>
            <a:r>
              <a:rPr lang="en-US" sz="2600" dirty="0" smtClean="0">
                <a:solidFill>
                  <a:schemeClr val="dk1"/>
                </a:solidFill>
              </a:rPr>
              <a:t>possibilities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endParaRPr lang="en-US" sz="2600" dirty="0" smtClean="0">
              <a:solidFill>
                <a:schemeClr val="dk1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</a:rPr>
              <a:t>enceforth</a:t>
            </a:r>
            <a:r>
              <a:rPr lang="en-US" sz="2600" dirty="0" smtClean="0"/>
              <a:t>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entertain</a:t>
            </a:r>
            <a:r>
              <a:rPr lang="en-US" sz="2600" dirty="0" smtClean="0"/>
              <a:t> </a:t>
            </a:r>
            <a:r>
              <a:rPr lang="en-US" sz="2600" dirty="0"/>
              <a:t>all 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</a:rPr>
              <a:t>simplest </a:t>
            </a:r>
            <a:r>
              <a:rPr lang="en-US" sz="2600" dirty="0"/>
              <a:t>possibilities after </a:t>
            </a:r>
            <a:r>
              <a:rPr lang="en-US" sz="2600" dirty="0" smtClean="0"/>
              <a:t>retracting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endParaRPr lang="en-US" sz="2600" dirty="0">
              <a:solidFill>
                <a:schemeClr val="dk1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</a:rPr>
              <a:t>henceforth</a:t>
            </a:r>
            <a:r>
              <a:rPr lang="en-US" sz="2600" dirty="0" smtClean="0"/>
              <a:t> </a:t>
            </a:r>
            <a:r>
              <a:rPr lang="en-US" sz="2600" dirty="0"/>
              <a:t>do not rule out 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</a:rPr>
              <a:t>simplest</a:t>
            </a:r>
            <a:r>
              <a:rPr lang="en-US" sz="2600" dirty="0"/>
              <a:t> possibilities until nature </a:t>
            </a:r>
            <a:r>
              <a:rPr lang="en-US" sz="2600" dirty="0" smtClean="0"/>
              <a:t>does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endParaRPr lang="en-US" sz="2600" dirty="0"/>
          </a:p>
          <a:p>
            <a:pPr>
              <a:spcBef>
                <a:spcPts val="0"/>
              </a:spcBef>
              <a:defRPr/>
            </a:pPr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</a:rPr>
              <a:t>henceforth</a:t>
            </a:r>
            <a:r>
              <a:rPr lang="en-US" sz="2600" dirty="0" smtClean="0"/>
              <a:t> </a:t>
            </a:r>
            <a:r>
              <a:rPr lang="en-US" sz="2600" dirty="0"/>
              <a:t>do not retract </a:t>
            </a:r>
            <a:r>
              <a:rPr lang="en-US" sz="2600" dirty="0" smtClean="0"/>
              <a:t>until </a:t>
            </a:r>
            <a:r>
              <a:rPr lang="en-US" sz="2600" dirty="0"/>
              <a:t>nature rules out all 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</a:rPr>
              <a:t>simplest</a:t>
            </a:r>
            <a:r>
              <a:rPr lang="en-US" sz="2600" dirty="0"/>
              <a:t> possibilities compatible with </a:t>
            </a:r>
            <a:r>
              <a:rPr lang="en-US" sz="2600" dirty="0" smtClean="0"/>
              <a:t>the previous </a:t>
            </a:r>
            <a:r>
              <a:rPr lang="en-US" sz="2600" dirty="0"/>
              <a:t>answer</a:t>
            </a:r>
            <a:r>
              <a:rPr lang="en-US" sz="2600" dirty="0" smtClean="0"/>
              <a:t>.</a:t>
            </a:r>
            <a:endParaRPr lang="en-US" sz="2600" dirty="0"/>
          </a:p>
          <a:p>
            <a:pPr marL="514350" indent="-514350">
              <a:buFont typeface="+mj-lt"/>
              <a:buAutoNum type="arabicPeriod"/>
              <a:defRPr/>
            </a:pP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5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3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800" dirty="0" smtClean="0"/>
              <a:t>Knowledge then Retractions</a:t>
            </a:r>
            <a:endParaRPr lang="en-US" sz="48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839200" cy="4724400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US" sz="3600" dirty="0" smtClean="0"/>
              <a:t>(</a:t>
            </a:r>
            <a:r>
              <a:rPr lang="en-US" sz="3600" b="1" dirty="0" err="1">
                <a:solidFill>
                  <a:schemeClr val="dk1"/>
                </a:solidFill>
              </a:rPr>
              <a:t>O</a:t>
            </a:r>
            <a:r>
              <a:rPr lang="en-US" sz="3600" i="1" dirty="0" err="1">
                <a:latin typeface="Symbol" pitchFamily="18" charset="2"/>
              </a:rPr>
              <a:t>s</a:t>
            </a:r>
            <a:r>
              <a:rPr lang="en-US" sz="3600" dirty="0"/>
              <a:t> </a:t>
            </a:r>
            <a:r>
              <a:rPr lang="en-US" sz="3600" dirty="0">
                <a:sym typeface="Symbol"/>
              </a:rPr>
              <a:t> </a:t>
            </a:r>
            <a:r>
              <a:rPr lang="en-US" sz="3600" b="1" dirty="0" err="1">
                <a:solidFill>
                  <a:schemeClr val="dk1"/>
                </a:solidFill>
              </a:rPr>
              <a:t>A</a:t>
            </a:r>
            <a:r>
              <a:rPr lang="en-US" sz="3600" b="1" dirty="0" err="1">
                <a:solidFill>
                  <a:schemeClr val="dk1"/>
                </a:solidFill>
                <a:sym typeface="Symbol"/>
              </a:rPr>
              <a:t></a:t>
            </a:r>
            <a:r>
              <a:rPr lang="en-US" sz="3600" b="1" i="1" baseline="-25000" dirty="0" err="1" smtClean="0">
                <a:solidFill>
                  <a:schemeClr val="dk1"/>
                </a:solidFill>
                <a:sym typeface="Symbol"/>
              </a:rPr>
              <a:t>H</a:t>
            </a:r>
            <a:r>
              <a:rPr lang="en-US" sz="3600" i="1" dirty="0" err="1" smtClean="0">
                <a:latin typeface="Symbol" pitchFamily="18" charset="2"/>
              </a:rPr>
              <a:t>k</a:t>
            </a:r>
            <a:r>
              <a:rPr lang="en-US" sz="3600" b="1" i="1" baseline="-25000" dirty="0" err="1" smtClean="0">
                <a:solidFill>
                  <a:schemeClr val="dk1"/>
                </a:solidFill>
                <a:sym typeface="Symbol"/>
              </a:rPr>
              <a:t>H</a:t>
            </a:r>
            <a:r>
              <a:rPr lang="en-US" sz="3600" dirty="0">
                <a:sym typeface="Symbol"/>
              </a:rPr>
              <a:t> </a:t>
            </a:r>
            <a:r>
              <a:rPr lang="en-US" sz="3600" dirty="0" smtClean="0">
                <a:sym typeface="Symbol"/>
              </a:rPr>
              <a:t></a:t>
            </a:r>
            <a:r>
              <a:rPr lang="en-US" sz="3600" b="1" dirty="0">
                <a:solidFill>
                  <a:schemeClr val="dk1"/>
                </a:solidFill>
              </a:rPr>
              <a:t> </a:t>
            </a:r>
            <a:r>
              <a:rPr lang="en-US" sz="3600" b="1" dirty="0" err="1" smtClean="0">
                <a:solidFill>
                  <a:schemeClr val="dk1"/>
                </a:solidFill>
              </a:rPr>
              <a:t>O</a:t>
            </a:r>
            <a:r>
              <a:rPr lang="en-US" sz="3600" i="1" dirty="0" err="1" smtClean="0">
                <a:latin typeface="Symbol" pitchFamily="18" charset="2"/>
              </a:rPr>
              <a:t>t</a:t>
            </a:r>
            <a:r>
              <a:rPr lang="en-US" sz="3600" dirty="0" smtClean="0"/>
              <a:t>)(</a:t>
            </a:r>
            <a:r>
              <a:rPr lang="en-US" sz="3600" i="1" dirty="0"/>
              <a:t>e</a:t>
            </a:r>
            <a:r>
              <a:rPr lang="en-US" sz="3600" dirty="0"/>
              <a:t>,</a:t>
            </a:r>
            <a:r>
              <a:rPr lang="en-US" sz="3600" i="1" dirty="0"/>
              <a:t> u</a:t>
            </a:r>
            <a:r>
              <a:rPr lang="en-US" sz="3600" dirty="0" smtClean="0"/>
              <a:t>)</a:t>
            </a:r>
            <a:r>
              <a:rPr lang="en-US" sz="3600" i="1" dirty="0" smtClean="0"/>
              <a:t> </a:t>
            </a:r>
            <a:r>
              <a:rPr lang="en-US" sz="3600" dirty="0" smtClean="0"/>
              <a:t>can be empty.</a:t>
            </a:r>
          </a:p>
          <a:p>
            <a:pPr marL="0" indent="0">
              <a:buNone/>
              <a:defRPr/>
            </a:pP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5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202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How it Works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839200" cy="47244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sz="3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Simplicity gives a </a:t>
            </a:r>
            <a:r>
              <a:rPr lang="en-US" sz="3500" dirty="0" smtClean="0">
                <a:solidFill>
                  <a:schemeClr val="accent2">
                    <a:lumMod val="75000"/>
                  </a:schemeClr>
                </a:solidFill>
              </a:rPr>
              <a:t>winning strategy</a:t>
            </a:r>
            <a:r>
              <a:rPr lang="en-US" sz="3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to Nature to </a:t>
            </a:r>
            <a:r>
              <a:rPr lang="en-US" sz="3500" dirty="0" smtClean="0"/>
              <a:t>force changes of opinion </a:t>
            </a:r>
            <a:r>
              <a:rPr lang="en-US" sz="3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along simplicity paths. 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3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That strategy allows one to establish </a:t>
            </a:r>
            <a:r>
              <a:rPr lang="en-US" sz="3500" dirty="0" smtClean="0">
                <a:solidFill>
                  <a:schemeClr val="accent2">
                    <a:lumMod val="75000"/>
                  </a:schemeClr>
                </a:solidFill>
              </a:rPr>
              <a:t>lower bounds</a:t>
            </a:r>
            <a:r>
              <a:rPr lang="en-US" sz="3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on loss in each possibility for arbitrary convergent methods.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3500" dirty="0" smtClean="0">
                <a:solidFill>
                  <a:schemeClr val="accent2">
                    <a:lumMod val="75000"/>
                  </a:schemeClr>
                </a:solidFill>
              </a:rPr>
              <a:t>Ockham </a:t>
            </a:r>
            <a:r>
              <a:rPr lang="en-US" sz="3500" dirty="0" smtClean="0"/>
              <a:t>methods </a:t>
            </a:r>
            <a:r>
              <a:rPr lang="en-US" sz="3500" dirty="0" smtClean="0">
                <a:solidFill>
                  <a:schemeClr val="accent2">
                    <a:lumMod val="75000"/>
                  </a:schemeClr>
                </a:solidFill>
              </a:rPr>
              <a:t>meet</a:t>
            </a:r>
            <a:r>
              <a:rPr lang="en-US" sz="3500" dirty="0" smtClean="0"/>
              <a:t> </a:t>
            </a:r>
            <a:r>
              <a:rPr lang="en-US" sz="3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those bounds. 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3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Non-Ockham methods do </a:t>
            </a:r>
            <a:r>
              <a:rPr lang="en-US" sz="3500" dirty="0" smtClean="0">
                <a:solidFill>
                  <a:schemeClr val="accent2">
                    <a:lumMod val="75000"/>
                  </a:schemeClr>
                </a:solidFill>
              </a:rPr>
              <a:t>worse</a:t>
            </a:r>
            <a:r>
              <a:rPr lang="en-US" sz="3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in simple possibilities.</a:t>
            </a:r>
          </a:p>
          <a:p>
            <a:pPr marL="0" indent="0">
              <a:buNone/>
              <a:defRPr/>
            </a:pPr>
            <a:endParaRPr lang="en-US" sz="35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5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160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Problem</a:t>
            </a: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229600" cy="24384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i="1" dirty="0" smtClean="0"/>
              <a:t>P</a:t>
            </a:r>
            <a:r>
              <a:rPr lang="en-US" dirty="0" smtClean="0"/>
              <a:t> = (</a:t>
            </a:r>
            <a:r>
              <a:rPr lang="en-US" i="1" dirty="0" smtClean="0"/>
              <a:t>W</a:t>
            </a:r>
            <a:r>
              <a:rPr lang="en-US" dirty="0" smtClean="0"/>
              <a:t>, </a:t>
            </a:r>
            <a:r>
              <a:rPr lang="en-US" i="1" dirty="0" smtClean="0"/>
              <a:t>I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dirty="0" smtClean="0"/>
              <a:t>). 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162300" y="4210050"/>
            <a:ext cx="2743200" cy="2590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3162300" y="5514975"/>
            <a:ext cx="2743200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4533900" y="4191000"/>
            <a:ext cx="0" cy="2590800"/>
          </a:xfrm>
          <a:prstGeom prst="line">
            <a:avLst/>
          </a:prstGeom>
          <a:ln w="76200"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 bwMode="auto">
          <a:xfrm>
            <a:off x="4450556" y="5426869"/>
            <a:ext cx="166688" cy="176212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14" name="Oval 13"/>
          <p:cNvSpPr/>
          <p:nvPr/>
        </p:nvSpPr>
        <p:spPr>
          <a:xfrm>
            <a:off x="3185329" y="4343400"/>
            <a:ext cx="2072471" cy="2072471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86200" y="4891871"/>
            <a:ext cx="1905000" cy="1905000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014004" y="5148111"/>
            <a:ext cx="1066800" cy="1066800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06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Some Observations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839200" cy="47244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Justification is finding the truth in the best possible way, even if the best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possible performance is </a:t>
            </a: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very weak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US" sz="2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600" dirty="0">
                <a:solidFill>
                  <a:schemeClr val="accent2">
                    <a:lumMod val="75000"/>
                  </a:schemeClr>
                </a:solidFill>
              </a:rPr>
              <a:t>Convergence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 the limit is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</a:rPr>
              <a:t> too </a:t>
            </a: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weak </a:t>
            </a:r>
            <a:r>
              <a:rPr lang="en-US" sz="2600" dirty="0" smtClean="0"/>
              <a:t>for methodology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---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anything goes in the short run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US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Short-run, worst-case reliability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is</a:t>
            </a: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 too </a:t>
            </a: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strong </a:t>
            </a:r>
            <a:r>
              <a:rPr lang="en-US" sz="2600" dirty="0" smtClean="0"/>
              <a:t>when </a:t>
            </a: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induction</a:t>
            </a:r>
            <a:r>
              <a:rPr lang="en-US" sz="2600" dirty="0" smtClean="0"/>
              <a:t> is required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--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it results in inductive skepticism or circular arguments.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Convergence 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</a:rPr>
              <a:t>plus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worst-case asymptotic losses yields 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surprisingly</a:t>
            </a:r>
            <a:r>
              <a:rPr lang="en-US" sz="2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strong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short-run methodological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principles for genuine inductive problems.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recommendations depend on the </a:t>
            </a:r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losses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one emphasizes.</a:t>
            </a:r>
            <a:endParaRPr lang="en-US" sz="2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5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6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Thanks!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839200" cy="4724400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endParaRPr lang="en-US" sz="35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35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28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Interior Worlds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Isolated from complementary answer.</a:t>
            </a:r>
          </a:p>
          <a:p>
            <a:pPr eaLnBrk="1" hangingPunct="1">
              <a:defRPr/>
            </a:pPr>
            <a:r>
              <a:rPr lang="en-US" dirty="0" smtClean="0"/>
              <a:t>No problem of induction.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162300" y="4210050"/>
            <a:ext cx="2743200" cy="2590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3162300" y="5514975"/>
            <a:ext cx="2743200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4533900" y="4191000"/>
            <a:ext cx="0" cy="2590800"/>
          </a:xfrm>
          <a:prstGeom prst="line">
            <a:avLst/>
          </a:prstGeom>
          <a:ln w="76200"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724400" y="4419600"/>
            <a:ext cx="1009198" cy="1009198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 bwMode="auto">
          <a:xfrm>
            <a:off x="4450556" y="5426869"/>
            <a:ext cx="166688" cy="176212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6" name="Oval 25"/>
          <p:cNvSpPr/>
          <p:nvPr/>
        </p:nvSpPr>
        <p:spPr bwMode="auto">
          <a:xfrm>
            <a:off x="5052665" y="4924199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</p:spTree>
    <p:extLst>
      <p:ext uri="{BB962C8B-B14F-4D97-AF65-F5344CB8AC3E}">
        <p14:creationId xmlns:p14="http://schemas.microsoft.com/office/powerpoint/2010/main" val="263251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Boundary Worlds</a:t>
            </a: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286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No </a:t>
            </a:r>
            <a:r>
              <a:rPr lang="en-US" dirty="0" smtClean="0"/>
              <a:t>answer is ever verified.</a:t>
            </a:r>
            <a:endParaRPr lang="en-US" dirty="0"/>
          </a:p>
          <a:p>
            <a:pPr eaLnBrk="1" hangingPunct="1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Problem of induction.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62300" y="4210050"/>
            <a:ext cx="2743200" cy="2590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3162300" y="5514975"/>
            <a:ext cx="2743200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533900" y="4191000"/>
            <a:ext cx="0" cy="2590800"/>
          </a:xfrm>
          <a:prstGeom prst="line">
            <a:avLst/>
          </a:prstGeom>
          <a:ln w="76200"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3918460" y="4899535"/>
            <a:ext cx="1230880" cy="1230880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4450556" y="5426869"/>
            <a:ext cx="166688" cy="176212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1" name="Oval 20"/>
          <p:cNvSpPr/>
          <p:nvPr/>
        </p:nvSpPr>
        <p:spPr>
          <a:xfrm>
            <a:off x="4070860" y="5051935"/>
            <a:ext cx="891665" cy="891665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223260" y="5204335"/>
            <a:ext cx="586865" cy="586865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48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274638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dirty="0" err="1" smtClean="0">
                <a:latin typeface="Arial" pitchFamily="34" charset="0"/>
                <a:cs typeface="Arial" pitchFamily="34" charset="0"/>
              </a:rPr>
              <a:t>Underdetermination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10" name="Text Box 37"/>
          <p:cNvSpPr txBox="1">
            <a:spLocks noChangeArrowheads="1"/>
          </p:cNvSpPr>
          <p:nvPr/>
        </p:nvSpPr>
        <p:spPr bwMode="auto">
          <a:xfrm>
            <a:off x="5334000" y="4005263"/>
            <a:ext cx="28775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dirty="0">
                <a:latin typeface="+mj-lt"/>
              </a:rPr>
              <a:t>Which theory is true?</a:t>
            </a:r>
          </a:p>
        </p:txBody>
      </p:sp>
      <p:grpSp>
        <p:nvGrpSpPr>
          <p:cNvPr id="21511" name="Group 39"/>
          <p:cNvGrpSpPr>
            <a:grpSpLocks/>
          </p:cNvGrpSpPr>
          <p:nvPr/>
        </p:nvGrpSpPr>
        <p:grpSpPr bwMode="auto">
          <a:xfrm>
            <a:off x="5334000" y="5029200"/>
            <a:ext cx="1371600" cy="1219200"/>
            <a:chOff x="3504" y="3216"/>
            <a:chExt cx="864" cy="768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21516" name="Rectangle 40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7" name="Rectangle 41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8" name="Rectangle 42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9" name="Rectangle 43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0" name="Oval 44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1" name="Oval 45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22" name="Group 46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21531" name="Oval 47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2" name="Oval 48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23" name="Group 49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21529" name="Oval 50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0" name="Oval 51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24" name="Oval 52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5" name="Oval 53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6" name="Oval 54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7" name="Oval 55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8" name="Line 56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5" name="Line 95"/>
          <p:cNvSpPr>
            <a:spLocks noChangeShapeType="1"/>
          </p:cNvSpPr>
          <p:nvPr/>
        </p:nvSpPr>
        <p:spPr bwMode="auto">
          <a:xfrm flipH="1">
            <a:off x="6019800" y="4495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95400" y="4146474"/>
            <a:ext cx="609600" cy="577926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2971800" y="3979860"/>
            <a:ext cx="609600" cy="577926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752850" y="4118046"/>
            <a:ext cx="609600" cy="577926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 Box 37"/>
          <p:cNvSpPr txBox="1">
            <a:spLocks noChangeArrowheads="1"/>
          </p:cNvSpPr>
          <p:nvPr/>
        </p:nvSpPr>
        <p:spPr bwMode="auto">
          <a:xfrm>
            <a:off x="2227994" y="2438314"/>
            <a:ext cx="14114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i="0" dirty="0" smtClean="0">
                <a:latin typeface="+mj-lt"/>
              </a:rPr>
              <a:t>constant</a:t>
            </a:r>
          </a:p>
          <a:p>
            <a:r>
              <a:rPr lang="en-US" sz="2400" i="0" dirty="0" smtClean="0">
                <a:latin typeface="+mj-lt"/>
              </a:rPr>
              <a:t>linear</a:t>
            </a:r>
          </a:p>
          <a:p>
            <a:r>
              <a:rPr lang="en-US" sz="2400" i="0" dirty="0" smtClean="0">
                <a:latin typeface="+mj-lt"/>
              </a:rPr>
              <a:t>quadratic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286000" y="4362375"/>
            <a:ext cx="609600" cy="577926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Boundary Answers</a:t>
            </a: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286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Problem of induction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everywhere</a:t>
            </a:r>
            <a:r>
              <a:rPr lang="en-US" dirty="0" smtClean="0"/>
              <a:t>.</a:t>
            </a:r>
          </a:p>
          <a:p>
            <a:pPr>
              <a:defRPr/>
            </a:pPr>
            <a:r>
              <a:rPr lang="en-US" dirty="0" smtClean="0"/>
              <a:t>Purple, teal, and green are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boundary</a:t>
            </a:r>
            <a:r>
              <a:rPr lang="en-US" dirty="0" smtClean="0"/>
              <a:t> answers.</a:t>
            </a:r>
          </a:p>
          <a:p>
            <a:pPr>
              <a:defRPr/>
            </a:pPr>
            <a:r>
              <a:rPr lang="en-US" dirty="0" smtClean="0"/>
              <a:t>In infinite dimensions,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all</a:t>
            </a:r>
            <a:r>
              <a:rPr lang="en-US" dirty="0" smtClean="0"/>
              <a:t> answers are boundaries.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162300" y="4210050"/>
            <a:ext cx="2743200" cy="2590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3162300" y="5514975"/>
            <a:ext cx="2743200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533900" y="4191000"/>
            <a:ext cx="0" cy="2590800"/>
          </a:xfrm>
          <a:prstGeom prst="line">
            <a:avLst/>
          </a:prstGeom>
          <a:ln w="76200"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 bwMode="auto">
          <a:xfrm>
            <a:off x="4450556" y="5426869"/>
            <a:ext cx="166688" cy="176212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3" name="Oval 22"/>
          <p:cNvSpPr/>
          <p:nvPr/>
        </p:nvSpPr>
        <p:spPr bwMode="auto">
          <a:xfrm>
            <a:off x="4436268" y="4724400"/>
            <a:ext cx="166688" cy="176212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4" name="Oval 23"/>
          <p:cNvSpPr/>
          <p:nvPr/>
        </p:nvSpPr>
        <p:spPr>
          <a:xfrm>
            <a:off x="3901252" y="4191000"/>
            <a:ext cx="1230880" cy="1230880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053652" y="4343400"/>
            <a:ext cx="891665" cy="891665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206052" y="4495800"/>
            <a:ext cx="586865" cy="586865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3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Nested Boundaries</a:t>
            </a: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286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Origin is 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boundary</a:t>
            </a:r>
            <a:r>
              <a:rPr lang="en-US" dirty="0" smtClean="0"/>
              <a:t> of axis.</a:t>
            </a:r>
          </a:p>
          <a:p>
            <a:pPr eaLnBrk="1" hangingPunct="1">
              <a:defRPr/>
            </a:pPr>
            <a:r>
              <a:rPr lang="en-US" dirty="0" smtClean="0"/>
              <a:t>Axis is 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boundary</a:t>
            </a:r>
            <a:r>
              <a:rPr lang="en-US" dirty="0" smtClean="0"/>
              <a:t> of plane.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4653598" y="5046663"/>
            <a:ext cx="0" cy="11938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4" name="Oval 16"/>
          <p:cNvSpPr>
            <a:spLocks noChangeArrowheads="1"/>
          </p:cNvSpPr>
          <p:nvPr/>
        </p:nvSpPr>
        <p:spPr bwMode="auto">
          <a:xfrm>
            <a:off x="4143691" y="5133182"/>
            <a:ext cx="1019175" cy="1020762"/>
          </a:xfrm>
          <a:prstGeom prst="ellipse">
            <a:avLst/>
          </a:prstGeom>
          <a:noFill/>
          <a:ln w="12700" algn="ctr">
            <a:solidFill>
              <a:srgbClr val="FFCC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sz="3200" b="1"/>
          </a:p>
        </p:txBody>
      </p:sp>
      <p:sp>
        <p:nvSpPr>
          <p:cNvPr id="15" name="Oval 14"/>
          <p:cNvSpPr/>
          <p:nvPr/>
        </p:nvSpPr>
        <p:spPr bwMode="auto">
          <a:xfrm>
            <a:off x="4569141" y="5555457"/>
            <a:ext cx="168275" cy="176212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16" name="Oval 29"/>
          <p:cNvSpPr>
            <a:spLocks noChangeArrowheads="1"/>
          </p:cNvSpPr>
          <p:nvPr/>
        </p:nvSpPr>
        <p:spPr bwMode="auto">
          <a:xfrm>
            <a:off x="4356416" y="5358607"/>
            <a:ext cx="593725" cy="595312"/>
          </a:xfrm>
          <a:prstGeom prst="ellipse">
            <a:avLst/>
          </a:prstGeom>
          <a:noFill/>
          <a:ln w="12700" algn="ctr">
            <a:solidFill>
              <a:srgbClr val="FFCC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sz="3200" b="1"/>
          </a:p>
        </p:txBody>
      </p:sp>
      <p:sp>
        <p:nvSpPr>
          <p:cNvPr id="17" name="Oval 30"/>
          <p:cNvSpPr>
            <a:spLocks noChangeArrowheads="1"/>
          </p:cNvSpPr>
          <p:nvPr/>
        </p:nvSpPr>
        <p:spPr bwMode="auto">
          <a:xfrm>
            <a:off x="4504053" y="5507832"/>
            <a:ext cx="298450" cy="296862"/>
          </a:xfrm>
          <a:prstGeom prst="ellipse">
            <a:avLst/>
          </a:prstGeom>
          <a:noFill/>
          <a:ln w="12700" algn="ctr">
            <a:solidFill>
              <a:srgbClr val="FFCC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sz="3200" b="1"/>
          </a:p>
        </p:txBody>
      </p:sp>
      <p:sp>
        <p:nvSpPr>
          <p:cNvPr id="18" name="Rectangle 17"/>
          <p:cNvSpPr/>
          <p:nvPr/>
        </p:nvSpPr>
        <p:spPr>
          <a:xfrm>
            <a:off x="3162300" y="4210050"/>
            <a:ext cx="2743200" cy="2590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3162300" y="5514975"/>
            <a:ext cx="2743200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4533900" y="4191000"/>
            <a:ext cx="0" cy="2590800"/>
          </a:xfrm>
          <a:prstGeom prst="line">
            <a:avLst/>
          </a:prstGeom>
          <a:ln w="76200"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 bwMode="auto">
          <a:xfrm>
            <a:off x="4450556" y="5426869"/>
            <a:ext cx="166688" cy="176212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</p:spTree>
    <p:extLst>
      <p:ext uri="{BB962C8B-B14F-4D97-AF65-F5344CB8AC3E}">
        <p14:creationId xmlns:p14="http://schemas.microsoft.com/office/powerpoint/2010/main" val="1192973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Skeptical Arrows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2860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w</a:t>
            </a:r>
            <a:r>
              <a:rPr lang="en-US" dirty="0" smtClean="0"/>
              <a:t>, </a:t>
            </a:r>
            <a:r>
              <a:rPr lang="en-US" i="1" dirty="0" smtClean="0"/>
              <a:t>X</a:t>
            </a:r>
            <a:r>
              <a:rPr lang="en-US" dirty="0" smtClean="0"/>
              <a:t>) </a:t>
            </a:r>
            <a:r>
              <a:rPr lang="en-US" dirty="0" smtClean="0">
                <a:sym typeface="Symbol"/>
              </a:rPr>
              <a:t> </a:t>
            </a:r>
            <a:r>
              <a:rPr lang="en-US" sz="3200" i="1" dirty="0" smtClean="0"/>
              <a:t>w</a:t>
            </a:r>
            <a:r>
              <a:rPr lang="en-US" sz="3200" dirty="0" smtClean="0"/>
              <a:t> </a:t>
            </a:r>
            <a:r>
              <a:rPr lang="en-US" sz="3200" dirty="0" smtClean="0">
                <a:sym typeface="Symbol"/>
              </a:rPr>
              <a:t></a:t>
            </a:r>
            <a:r>
              <a:rPr lang="en-US" sz="3200" dirty="0" smtClean="0"/>
              <a:t> cl(</a:t>
            </a:r>
            <a:r>
              <a:rPr lang="en-US" sz="3200" i="1" dirty="0" smtClean="0"/>
              <a:t>X</a:t>
            </a:r>
            <a:r>
              <a:rPr lang="en-US" sz="3200" dirty="0" smtClean="0"/>
              <a:t> \ </a:t>
            </a:r>
            <a:r>
              <a:rPr lang="en-US" sz="3200" i="1" dirty="0" err="1" smtClean="0"/>
              <a:t>H</a:t>
            </a:r>
            <a:r>
              <a:rPr lang="en-US" sz="3200" i="1" baseline="-25000" dirty="0" err="1" smtClean="0"/>
              <a:t>w</a:t>
            </a:r>
            <a:r>
              <a:rPr lang="en-US" sz="3200" dirty="0" smtClean="0"/>
              <a:t>). </a:t>
            </a:r>
            <a:r>
              <a:rPr lang="en-US" dirty="0" smtClean="0"/>
              <a:t> </a:t>
            </a:r>
            <a:endParaRPr lang="en-US" sz="2400" dirty="0" smtClean="0"/>
          </a:p>
        </p:txBody>
      </p:sp>
      <p:sp>
        <p:nvSpPr>
          <p:cNvPr id="33" name="Rectangle 32"/>
          <p:cNvSpPr/>
          <p:nvPr/>
        </p:nvSpPr>
        <p:spPr>
          <a:xfrm>
            <a:off x="4114800" y="3810000"/>
            <a:ext cx="990600" cy="46118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34" name="Straight Connector 33"/>
          <p:cNvCxnSpPr>
            <a:stCxn id="35" idx="6"/>
          </p:cNvCxnSpPr>
          <p:nvPr/>
        </p:nvCxnSpPr>
        <p:spPr>
          <a:xfrm flipV="1">
            <a:off x="4724429" y="4047345"/>
            <a:ext cx="289172" cy="1515"/>
          </a:xfrm>
          <a:prstGeom prst="line">
            <a:avLst/>
          </a:prstGeom>
          <a:ln w="762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 bwMode="auto">
          <a:xfrm>
            <a:off x="4557741" y="3960754"/>
            <a:ext cx="166688" cy="17621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36" name="Straight Connector 35"/>
          <p:cNvCxnSpPr/>
          <p:nvPr/>
        </p:nvCxnSpPr>
        <p:spPr>
          <a:xfrm>
            <a:off x="4237463" y="4048860"/>
            <a:ext cx="320278" cy="0"/>
          </a:xfrm>
          <a:prstGeom prst="line">
            <a:avLst/>
          </a:prstGeom>
          <a:ln w="762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 bwMode="auto">
          <a:xfrm>
            <a:off x="4557741" y="5562600"/>
            <a:ext cx="166688" cy="176212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46" name="Straight Arrow Connector 45"/>
          <p:cNvCxnSpPr>
            <a:stCxn id="45" idx="0"/>
            <a:endCxn id="33" idx="2"/>
          </p:cNvCxnSpPr>
          <p:nvPr/>
        </p:nvCxnSpPr>
        <p:spPr bwMode="auto">
          <a:xfrm flipH="1" flipV="1">
            <a:off x="4610100" y="4271182"/>
            <a:ext cx="30985" cy="129141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47" name="Text Box 198"/>
          <p:cNvSpPr txBox="1">
            <a:spLocks noChangeArrowheads="1"/>
          </p:cNvSpPr>
          <p:nvPr/>
        </p:nvSpPr>
        <p:spPr bwMode="auto">
          <a:xfrm>
            <a:off x="4397602" y="3156917"/>
            <a:ext cx="42351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3600" dirty="0" smtClean="0">
                <a:latin typeface="+mj-lt"/>
              </a:rPr>
              <a:t>X</a:t>
            </a:r>
          </a:p>
        </p:txBody>
      </p:sp>
      <p:sp>
        <p:nvSpPr>
          <p:cNvPr id="11" name="Text Box 198"/>
          <p:cNvSpPr txBox="1">
            <a:spLocks noChangeArrowheads="1"/>
          </p:cNvSpPr>
          <p:nvPr/>
        </p:nvSpPr>
        <p:spPr bwMode="auto">
          <a:xfrm>
            <a:off x="4718726" y="5389096"/>
            <a:ext cx="4411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800" dirty="0" smtClean="0">
                <a:latin typeface="+mj-lt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338311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Benign Arrows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839200" cy="22860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800" i="1" dirty="0" smtClean="0"/>
              <a:t>B</a:t>
            </a:r>
            <a:r>
              <a:rPr lang="en-US" sz="2800" dirty="0" smtClean="0"/>
              <a:t>(w</a:t>
            </a:r>
            <a:r>
              <a:rPr lang="en-US" sz="2800" dirty="0"/>
              <a:t>, </a:t>
            </a:r>
            <a:r>
              <a:rPr lang="en-US" sz="2800" i="1" dirty="0"/>
              <a:t>X</a:t>
            </a:r>
            <a:r>
              <a:rPr lang="en-US" sz="2800" dirty="0" smtClean="0"/>
              <a:t>) </a:t>
            </a:r>
            <a:r>
              <a:rPr lang="en-US" sz="2800" dirty="0" smtClean="0">
                <a:sym typeface="Symbol"/>
              </a:rPr>
              <a:t></a:t>
            </a:r>
            <a:endParaRPr lang="en-US" sz="2800" i="1" dirty="0" smtClean="0"/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i="1" dirty="0"/>
              <a:t>w</a:t>
            </a:r>
            <a:r>
              <a:rPr lang="en-US" dirty="0"/>
              <a:t> </a:t>
            </a:r>
            <a:r>
              <a:rPr lang="en-US" dirty="0" smtClean="0">
                <a:sym typeface="Symbol"/>
              </a:rPr>
              <a:t></a:t>
            </a:r>
            <a:r>
              <a:rPr lang="en-US" dirty="0" smtClean="0"/>
              <a:t> cl(</a:t>
            </a:r>
            <a:r>
              <a:rPr lang="en-US" i="1" dirty="0" smtClean="0"/>
              <a:t>X</a:t>
            </a:r>
            <a:r>
              <a:rPr lang="en-US" dirty="0" smtClean="0"/>
              <a:t>);</a:t>
            </a:r>
            <a:endParaRPr lang="en-US" dirty="0"/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i="1" dirty="0" smtClean="0"/>
              <a:t>w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</a:t>
            </a:r>
            <a:r>
              <a:rPr lang="en-US" dirty="0" smtClean="0"/>
              <a:t> cl(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/>
              <a:t>\ </a:t>
            </a:r>
            <a:r>
              <a:rPr lang="en-US" i="1" dirty="0" err="1"/>
              <a:t>H</a:t>
            </a:r>
            <a:r>
              <a:rPr lang="en-US" i="1" baseline="-25000" dirty="0" err="1"/>
              <a:t>w</a:t>
            </a:r>
            <a:r>
              <a:rPr lang="en-US" dirty="0" smtClean="0"/>
              <a:t>);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i="1" dirty="0"/>
              <a:t>w</a:t>
            </a:r>
            <a:r>
              <a:rPr lang="en-US" dirty="0" smtClean="0"/>
              <a:t> </a:t>
            </a:r>
            <a:r>
              <a:rPr lang="en-US" dirty="0">
                <a:sym typeface="Symbol"/>
              </a:rPr>
              <a:t>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.</a:t>
            </a:r>
            <a:endParaRPr lang="en-US" sz="2400" dirty="0" smtClean="0"/>
          </a:p>
        </p:txBody>
      </p:sp>
      <p:sp>
        <p:nvSpPr>
          <p:cNvPr id="33" name="Rectangle 32"/>
          <p:cNvSpPr/>
          <p:nvPr/>
        </p:nvSpPr>
        <p:spPr>
          <a:xfrm>
            <a:off x="4114800" y="3810000"/>
            <a:ext cx="990600" cy="46118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34" name="Straight Connector 33"/>
          <p:cNvCxnSpPr>
            <a:stCxn id="35" idx="6"/>
          </p:cNvCxnSpPr>
          <p:nvPr/>
        </p:nvCxnSpPr>
        <p:spPr>
          <a:xfrm flipV="1">
            <a:off x="4724429" y="4047345"/>
            <a:ext cx="289172" cy="1515"/>
          </a:xfrm>
          <a:prstGeom prst="line">
            <a:avLst/>
          </a:prstGeom>
          <a:ln w="762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 bwMode="auto">
          <a:xfrm>
            <a:off x="4557741" y="3960754"/>
            <a:ext cx="166688" cy="17621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36" name="Straight Connector 35"/>
          <p:cNvCxnSpPr/>
          <p:nvPr/>
        </p:nvCxnSpPr>
        <p:spPr>
          <a:xfrm>
            <a:off x="4237463" y="4048860"/>
            <a:ext cx="320278" cy="0"/>
          </a:xfrm>
          <a:prstGeom prst="line">
            <a:avLst/>
          </a:prstGeom>
          <a:ln w="762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 bwMode="auto">
          <a:xfrm>
            <a:off x="4557741" y="5562600"/>
            <a:ext cx="166688" cy="176212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46" name="Straight Arrow Connector 45"/>
          <p:cNvCxnSpPr>
            <a:stCxn id="45" idx="0"/>
            <a:endCxn id="33" idx="2"/>
          </p:cNvCxnSpPr>
          <p:nvPr/>
        </p:nvCxnSpPr>
        <p:spPr bwMode="auto">
          <a:xfrm flipH="1" flipV="1">
            <a:off x="4610100" y="4271182"/>
            <a:ext cx="30985" cy="129141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0" name="Text Box 198"/>
          <p:cNvSpPr txBox="1">
            <a:spLocks noChangeArrowheads="1"/>
          </p:cNvSpPr>
          <p:nvPr/>
        </p:nvSpPr>
        <p:spPr bwMode="auto">
          <a:xfrm>
            <a:off x="4397602" y="3156917"/>
            <a:ext cx="42351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3600" dirty="0" smtClean="0">
                <a:latin typeface="+mj-lt"/>
              </a:rPr>
              <a:t>X</a:t>
            </a:r>
          </a:p>
        </p:txBody>
      </p:sp>
      <p:sp>
        <p:nvSpPr>
          <p:cNvPr id="11" name="Text Box 198"/>
          <p:cNvSpPr txBox="1">
            <a:spLocks noChangeArrowheads="1"/>
          </p:cNvSpPr>
          <p:nvPr/>
        </p:nvSpPr>
        <p:spPr bwMode="auto">
          <a:xfrm>
            <a:off x="4718726" y="5389096"/>
            <a:ext cx="4411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800" dirty="0" smtClean="0">
                <a:latin typeface="+mj-lt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18321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Arrows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839200" cy="22860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800" i="1" dirty="0" smtClean="0"/>
              <a:t>A</a:t>
            </a:r>
            <a:r>
              <a:rPr lang="en-US" sz="2800" dirty="0" smtClean="0"/>
              <a:t>(</a:t>
            </a:r>
            <a:r>
              <a:rPr lang="en-US" sz="2800" i="1" dirty="0" smtClean="0"/>
              <a:t>w</a:t>
            </a:r>
            <a:r>
              <a:rPr lang="en-US" sz="2800" dirty="0"/>
              <a:t>, </a:t>
            </a:r>
            <a:r>
              <a:rPr lang="en-US" sz="2800" i="1" dirty="0"/>
              <a:t>X</a:t>
            </a:r>
            <a:r>
              <a:rPr lang="en-US" sz="2800" dirty="0" smtClean="0"/>
              <a:t>)  </a:t>
            </a:r>
            <a:r>
              <a:rPr lang="en-US" sz="2800" dirty="0" smtClean="0">
                <a:sym typeface="Symbol"/>
              </a:rPr>
              <a:t></a:t>
            </a:r>
            <a:r>
              <a:rPr lang="en-US" sz="2800" i="1" dirty="0" smtClean="0"/>
              <a:t>  S</a:t>
            </a:r>
            <a:r>
              <a:rPr lang="en-US" sz="2800" dirty="0" smtClean="0"/>
              <a:t>(</a:t>
            </a:r>
            <a:r>
              <a:rPr lang="en-US" sz="2800" i="1" dirty="0" smtClean="0"/>
              <a:t>w</a:t>
            </a:r>
            <a:r>
              <a:rPr lang="en-US" sz="2800" dirty="0"/>
              <a:t>, </a:t>
            </a:r>
            <a:r>
              <a:rPr lang="en-US" sz="2800" i="1" dirty="0"/>
              <a:t>X</a:t>
            </a:r>
            <a:r>
              <a:rPr lang="en-US" sz="2800" dirty="0" smtClean="0"/>
              <a:t>) </a:t>
            </a:r>
            <a:r>
              <a:rPr lang="en-US" sz="2800" dirty="0" smtClean="0">
                <a:sym typeface="Symbol"/>
              </a:rPr>
              <a:t></a:t>
            </a:r>
            <a:r>
              <a:rPr lang="en-US" sz="2800" dirty="0" smtClean="0"/>
              <a:t> </a:t>
            </a:r>
            <a:r>
              <a:rPr lang="en-US" sz="2800" i="1" dirty="0" smtClean="0"/>
              <a:t>B</a:t>
            </a:r>
            <a:r>
              <a:rPr lang="en-US" sz="2800" dirty="0" smtClean="0"/>
              <a:t>(</a:t>
            </a:r>
            <a:r>
              <a:rPr lang="en-US" sz="2800" i="1" dirty="0" smtClean="0"/>
              <a:t>w</a:t>
            </a:r>
            <a:r>
              <a:rPr lang="en-US" sz="2800" dirty="0"/>
              <a:t>, </a:t>
            </a:r>
            <a:r>
              <a:rPr lang="en-US" sz="2800" i="1" dirty="0"/>
              <a:t>X</a:t>
            </a:r>
            <a:r>
              <a:rPr lang="en-US" sz="2800" dirty="0" smtClean="0"/>
              <a:t>) .</a:t>
            </a:r>
            <a:endParaRPr lang="en-US" sz="2800" i="1" dirty="0" smtClean="0"/>
          </a:p>
        </p:txBody>
      </p:sp>
    </p:spTree>
    <p:extLst>
      <p:ext uri="{BB962C8B-B14F-4D97-AF65-F5344CB8AC3E}">
        <p14:creationId xmlns:p14="http://schemas.microsoft.com/office/powerpoint/2010/main" val="176533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3840038" y="5283890"/>
            <a:ext cx="1447800" cy="5334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Arrows Between Possibilities</a:t>
            </a: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1524000"/>
          </a:xfrm>
        </p:spPr>
        <p:txBody>
          <a:bodyPr/>
          <a:lstStyle/>
          <a:p>
            <a:pPr>
              <a:defRPr/>
            </a:pPr>
            <a:r>
              <a:rPr lang="en-US" sz="2800" i="1" dirty="0" smtClean="0"/>
              <a:t>S</a:t>
            </a:r>
            <a:r>
              <a:rPr lang="en-US" sz="2800" dirty="0" smtClean="0"/>
              <a:t>(</a:t>
            </a:r>
            <a:r>
              <a:rPr lang="en-US" sz="2800" i="1" dirty="0" smtClean="0"/>
              <a:t>D</a:t>
            </a:r>
            <a:r>
              <a:rPr lang="en-US" sz="2800" dirty="0" smtClean="0"/>
              <a:t>, </a:t>
            </a:r>
            <a:r>
              <a:rPr lang="en-US" sz="2800" i="1" dirty="0" smtClean="0"/>
              <a:t>D’</a:t>
            </a:r>
            <a:r>
              <a:rPr lang="en-US" sz="2800" dirty="0" smtClean="0"/>
              <a:t>)  </a:t>
            </a:r>
            <a:r>
              <a:rPr lang="en-US" sz="2800" dirty="0" smtClean="0">
                <a:sym typeface="Symbol"/>
              </a:rPr>
              <a:t>  (</a:t>
            </a:r>
            <a:r>
              <a:rPr lang="en-US" sz="2800" i="1" dirty="0" smtClean="0">
                <a:sym typeface="Symbol"/>
              </a:rPr>
              <a:t>w</a:t>
            </a:r>
            <a:r>
              <a:rPr lang="en-US" sz="2800" dirty="0" smtClean="0">
                <a:sym typeface="Symbol"/>
              </a:rPr>
              <a:t>  </a:t>
            </a:r>
            <a:r>
              <a:rPr lang="en-US" sz="2800" i="1" dirty="0" smtClean="0">
                <a:sym typeface="Symbol"/>
              </a:rPr>
              <a:t>D</a:t>
            </a:r>
            <a:r>
              <a:rPr lang="en-US" sz="2800" dirty="0" smtClean="0">
                <a:sym typeface="Symbol"/>
              </a:rPr>
              <a:t>)</a:t>
            </a:r>
            <a:r>
              <a:rPr lang="en-US" sz="2800" i="1" dirty="0"/>
              <a:t> </a:t>
            </a:r>
            <a:r>
              <a:rPr lang="en-US" sz="2800" i="1" dirty="0" smtClean="0"/>
              <a:t>S</a:t>
            </a:r>
            <a:r>
              <a:rPr lang="en-US" sz="2800" dirty="0" smtClean="0"/>
              <a:t>(</a:t>
            </a:r>
            <a:r>
              <a:rPr lang="en-US" sz="2800" i="1" dirty="0" smtClean="0"/>
              <a:t>w</a:t>
            </a:r>
            <a:r>
              <a:rPr lang="en-US" sz="2800" dirty="0" smtClean="0"/>
              <a:t>, </a:t>
            </a:r>
            <a:r>
              <a:rPr lang="en-US" sz="2800" i="1" dirty="0"/>
              <a:t>D</a:t>
            </a:r>
            <a:r>
              <a:rPr lang="en-US" sz="2800" i="1" dirty="0" smtClean="0"/>
              <a:t>’</a:t>
            </a:r>
            <a:r>
              <a:rPr lang="en-US" sz="2800" dirty="0" smtClean="0"/>
              <a:t>) ;</a:t>
            </a:r>
          </a:p>
          <a:p>
            <a:pPr>
              <a:defRPr/>
            </a:pPr>
            <a:r>
              <a:rPr lang="en-US" sz="2800" i="1" dirty="0"/>
              <a:t>B</a:t>
            </a:r>
            <a:r>
              <a:rPr lang="en-US" sz="2800" dirty="0"/>
              <a:t>(</a:t>
            </a:r>
            <a:r>
              <a:rPr lang="en-US" sz="2800" i="1" dirty="0"/>
              <a:t>D</a:t>
            </a:r>
            <a:r>
              <a:rPr lang="en-US" sz="2800" dirty="0"/>
              <a:t>, </a:t>
            </a:r>
            <a:r>
              <a:rPr lang="en-US" sz="2800" i="1" dirty="0"/>
              <a:t>D’</a:t>
            </a:r>
            <a:r>
              <a:rPr lang="en-US" sz="2800" dirty="0"/>
              <a:t>)  </a:t>
            </a:r>
            <a:r>
              <a:rPr lang="en-US" sz="2800" dirty="0">
                <a:sym typeface="Symbol"/>
              </a:rPr>
              <a:t>  (</a:t>
            </a:r>
            <a:r>
              <a:rPr lang="en-US" sz="2800" i="1" dirty="0">
                <a:sym typeface="Symbol"/>
              </a:rPr>
              <a:t>w</a:t>
            </a:r>
            <a:r>
              <a:rPr lang="en-US" sz="2800" dirty="0">
                <a:sym typeface="Symbol"/>
              </a:rPr>
              <a:t>  </a:t>
            </a:r>
            <a:r>
              <a:rPr lang="en-US" sz="2800" i="1" dirty="0">
                <a:sym typeface="Symbol"/>
              </a:rPr>
              <a:t>D</a:t>
            </a:r>
            <a:r>
              <a:rPr lang="en-US" sz="2800" dirty="0">
                <a:sym typeface="Symbol"/>
              </a:rPr>
              <a:t>)</a:t>
            </a:r>
            <a:r>
              <a:rPr lang="en-US" sz="2800" i="1" dirty="0"/>
              <a:t> B</a:t>
            </a:r>
            <a:r>
              <a:rPr lang="en-US" sz="2800" dirty="0"/>
              <a:t>(</a:t>
            </a:r>
            <a:r>
              <a:rPr lang="en-US" sz="2800" i="1" dirty="0"/>
              <a:t>w</a:t>
            </a:r>
            <a:r>
              <a:rPr lang="en-US" sz="2800" dirty="0"/>
              <a:t>, </a:t>
            </a:r>
            <a:r>
              <a:rPr lang="en-US" sz="2800" i="1" dirty="0"/>
              <a:t>D</a:t>
            </a:r>
            <a:r>
              <a:rPr lang="en-US" sz="2800" i="1" dirty="0" smtClean="0"/>
              <a:t>’</a:t>
            </a:r>
            <a:r>
              <a:rPr lang="en-US" sz="2800" dirty="0" smtClean="0"/>
              <a:t>) ;</a:t>
            </a:r>
          </a:p>
          <a:p>
            <a:pPr>
              <a:defRPr/>
            </a:pPr>
            <a:r>
              <a:rPr lang="en-US" sz="2800" i="1" dirty="0" smtClean="0"/>
              <a:t>A</a:t>
            </a:r>
            <a:r>
              <a:rPr lang="en-US" sz="2800" dirty="0" smtClean="0"/>
              <a:t>(</a:t>
            </a:r>
            <a:r>
              <a:rPr lang="en-US" sz="2800" i="1" dirty="0" smtClean="0"/>
              <a:t>D</a:t>
            </a:r>
            <a:r>
              <a:rPr lang="en-US" sz="2800" dirty="0"/>
              <a:t>, </a:t>
            </a:r>
            <a:r>
              <a:rPr lang="en-US" sz="2800" i="1" dirty="0"/>
              <a:t>D’</a:t>
            </a:r>
            <a:r>
              <a:rPr lang="en-US" sz="2800" dirty="0"/>
              <a:t>)  </a:t>
            </a:r>
            <a:r>
              <a:rPr lang="en-US" sz="2800" dirty="0">
                <a:sym typeface="Symbol"/>
              </a:rPr>
              <a:t>  (</a:t>
            </a:r>
            <a:r>
              <a:rPr lang="en-US" sz="2800" i="1" dirty="0">
                <a:sym typeface="Symbol"/>
              </a:rPr>
              <a:t>w</a:t>
            </a:r>
            <a:r>
              <a:rPr lang="en-US" sz="2800" dirty="0">
                <a:sym typeface="Symbol"/>
              </a:rPr>
              <a:t>  </a:t>
            </a:r>
            <a:r>
              <a:rPr lang="en-US" sz="2800" i="1" dirty="0">
                <a:sym typeface="Symbol"/>
              </a:rPr>
              <a:t>D</a:t>
            </a:r>
            <a:r>
              <a:rPr lang="en-US" sz="2800" dirty="0">
                <a:sym typeface="Symbol"/>
              </a:rPr>
              <a:t>)</a:t>
            </a:r>
            <a:r>
              <a:rPr lang="en-US" sz="2800" i="1" dirty="0"/>
              <a:t> </a:t>
            </a:r>
            <a:r>
              <a:rPr lang="en-US" sz="2800" i="1" dirty="0" smtClean="0"/>
              <a:t>A</a:t>
            </a:r>
            <a:r>
              <a:rPr lang="en-US" sz="2800" dirty="0" smtClean="0"/>
              <a:t>(</a:t>
            </a:r>
            <a:r>
              <a:rPr lang="en-US" sz="2800" i="1" dirty="0" smtClean="0"/>
              <a:t>w</a:t>
            </a:r>
            <a:r>
              <a:rPr lang="en-US" sz="2800" dirty="0"/>
              <a:t>, </a:t>
            </a:r>
            <a:r>
              <a:rPr lang="en-US" sz="2800" i="1" dirty="0"/>
              <a:t>D</a:t>
            </a:r>
            <a:r>
              <a:rPr lang="en-US" sz="2800" i="1" dirty="0" smtClean="0"/>
              <a:t>’</a:t>
            </a:r>
            <a:r>
              <a:rPr lang="en-US" sz="2800" dirty="0" smtClean="0"/>
              <a:t>) .</a:t>
            </a:r>
            <a:endParaRPr lang="en-US" sz="2800" dirty="0"/>
          </a:p>
          <a:p>
            <a:pPr>
              <a:defRPr/>
            </a:pPr>
            <a:endParaRPr lang="en-US" sz="2800" dirty="0"/>
          </a:p>
          <a:p>
            <a:pPr>
              <a:defRPr/>
            </a:pPr>
            <a:endParaRPr lang="en-US" sz="2800" dirty="0" smtClean="0"/>
          </a:p>
        </p:txBody>
      </p:sp>
      <p:sp>
        <p:nvSpPr>
          <p:cNvPr id="8" name="Oval 7"/>
          <p:cNvSpPr/>
          <p:nvPr/>
        </p:nvSpPr>
        <p:spPr bwMode="auto">
          <a:xfrm>
            <a:off x="4437920" y="5462484"/>
            <a:ext cx="166688" cy="176212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9" name="Straight Arrow Connector 8"/>
          <p:cNvCxnSpPr>
            <a:stCxn id="8" idx="0"/>
            <a:endCxn id="10" idx="2"/>
          </p:cNvCxnSpPr>
          <p:nvPr/>
        </p:nvCxnSpPr>
        <p:spPr bwMode="auto">
          <a:xfrm flipV="1">
            <a:off x="4521264" y="4572001"/>
            <a:ext cx="12636" cy="89048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0" name="Rectangle 9"/>
          <p:cNvSpPr/>
          <p:nvPr/>
        </p:nvSpPr>
        <p:spPr>
          <a:xfrm>
            <a:off x="3810000" y="4038601"/>
            <a:ext cx="1447800" cy="5334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11" name="Straight Connector 10"/>
          <p:cNvCxnSpPr>
            <a:stCxn id="12" idx="6"/>
          </p:cNvCxnSpPr>
          <p:nvPr/>
        </p:nvCxnSpPr>
        <p:spPr>
          <a:xfrm flipV="1">
            <a:off x="4647282" y="4297603"/>
            <a:ext cx="289172" cy="1515"/>
          </a:xfrm>
          <a:prstGeom prst="line">
            <a:avLst/>
          </a:prstGeom>
          <a:ln w="762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 bwMode="auto">
          <a:xfrm>
            <a:off x="4480594" y="4211012"/>
            <a:ext cx="166688" cy="17621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13" name="Straight Connector 12"/>
          <p:cNvCxnSpPr/>
          <p:nvPr/>
        </p:nvCxnSpPr>
        <p:spPr>
          <a:xfrm>
            <a:off x="4160316" y="4299118"/>
            <a:ext cx="320278" cy="0"/>
          </a:xfrm>
          <a:prstGeom prst="line">
            <a:avLst/>
          </a:prstGeom>
          <a:ln w="762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 bwMode="auto">
          <a:xfrm>
            <a:off x="3999462" y="4198240"/>
            <a:ext cx="166688" cy="17621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4153128" y="4554686"/>
            <a:ext cx="12636" cy="89048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22" name="Oval 21"/>
          <p:cNvSpPr/>
          <p:nvPr/>
        </p:nvSpPr>
        <p:spPr bwMode="auto">
          <a:xfrm>
            <a:off x="4069784" y="5462484"/>
            <a:ext cx="166688" cy="176212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</p:spTree>
    <p:extLst>
      <p:ext uri="{BB962C8B-B14F-4D97-AF65-F5344CB8AC3E}">
        <p14:creationId xmlns:p14="http://schemas.microsoft.com/office/powerpoint/2010/main" val="3448438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Arrows Between Possibilities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1524000"/>
          </a:xfrm>
        </p:spPr>
        <p:txBody>
          <a:bodyPr/>
          <a:lstStyle/>
          <a:p>
            <a:pPr>
              <a:defRPr/>
            </a:pPr>
            <a:r>
              <a:rPr lang="en-US" sz="2800" i="1" dirty="0"/>
              <a:t>S</a:t>
            </a:r>
            <a:r>
              <a:rPr lang="en-US" sz="2800" dirty="0"/>
              <a:t>(</a:t>
            </a:r>
            <a:r>
              <a:rPr lang="en-US" sz="2800" i="1" dirty="0"/>
              <a:t>D</a:t>
            </a:r>
            <a:r>
              <a:rPr lang="en-US" sz="2800" dirty="0"/>
              <a:t>, </a:t>
            </a:r>
            <a:r>
              <a:rPr lang="en-US" sz="2800" i="1" dirty="0"/>
              <a:t>D’</a:t>
            </a:r>
            <a:r>
              <a:rPr lang="en-US" sz="2800" dirty="0"/>
              <a:t>)  </a:t>
            </a:r>
            <a:r>
              <a:rPr lang="en-US" sz="2800" dirty="0">
                <a:sym typeface="Symbol"/>
              </a:rPr>
              <a:t>  (</a:t>
            </a:r>
            <a:r>
              <a:rPr lang="en-US" sz="2800" i="1" dirty="0">
                <a:sym typeface="Symbol"/>
              </a:rPr>
              <a:t>w</a:t>
            </a:r>
            <a:r>
              <a:rPr lang="en-US" sz="2800" dirty="0">
                <a:sym typeface="Symbol"/>
              </a:rPr>
              <a:t>  </a:t>
            </a:r>
            <a:r>
              <a:rPr lang="en-US" sz="2800" i="1" dirty="0">
                <a:sym typeface="Symbol"/>
              </a:rPr>
              <a:t>D</a:t>
            </a:r>
            <a:r>
              <a:rPr lang="en-US" sz="2800" dirty="0">
                <a:sym typeface="Symbol"/>
              </a:rPr>
              <a:t>)</a:t>
            </a:r>
            <a:r>
              <a:rPr lang="en-US" sz="2800" i="1" dirty="0"/>
              <a:t> S</a:t>
            </a:r>
            <a:r>
              <a:rPr lang="en-US" sz="2800" dirty="0"/>
              <a:t>(</a:t>
            </a:r>
            <a:r>
              <a:rPr lang="en-US" sz="2800" i="1" dirty="0"/>
              <a:t>w</a:t>
            </a:r>
            <a:r>
              <a:rPr lang="en-US" sz="2800" dirty="0"/>
              <a:t>, </a:t>
            </a:r>
            <a:r>
              <a:rPr lang="en-US" sz="2800" i="1" dirty="0"/>
              <a:t>D’</a:t>
            </a:r>
            <a:r>
              <a:rPr lang="en-US" sz="2800" dirty="0"/>
              <a:t>) ;</a:t>
            </a:r>
          </a:p>
          <a:p>
            <a:pPr>
              <a:defRPr/>
            </a:pPr>
            <a:r>
              <a:rPr lang="en-US" sz="2800" i="1" dirty="0"/>
              <a:t>B</a:t>
            </a:r>
            <a:r>
              <a:rPr lang="en-US" sz="2800" dirty="0"/>
              <a:t>(</a:t>
            </a:r>
            <a:r>
              <a:rPr lang="en-US" sz="2800" i="1" dirty="0"/>
              <a:t>D</a:t>
            </a:r>
            <a:r>
              <a:rPr lang="en-US" sz="2800" dirty="0"/>
              <a:t>, </a:t>
            </a:r>
            <a:r>
              <a:rPr lang="en-US" sz="2800" i="1" dirty="0"/>
              <a:t>D’</a:t>
            </a:r>
            <a:r>
              <a:rPr lang="en-US" sz="2800" dirty="0"/>
              <a:t>)  </a:t>
            </a:r>
            <a:r>
              <a:rPr lang="en-US" sz="2800" dirty="0">
                <a:sym typeface="Symbol"/>
              </a:rPr>
              <a:t>  (</a:t>
            </a:r>
            <a:r>
              <a:rPr lang="en-US" sz="2800" i="1" dirty="0">
                <a:sym typeface="Symbol"/>
              </a:rPr>
              <a:t>w</a:t>
            </a:r>
            <a:r>
              <a:rPr lang="en-US" sz="2800" dirty="0">
                <a:sym typeface="Symbol"/>
              </a:rPr>
              <a:t>  </a:t>
            </a:r>
            <a:r>
              <a:rPr lang="en-US" sz="2800" i="1" dirty="0">
                <a:sym typeface="Symbol"/>
              </a:rPr>
              <a:t>D</a:t>
            </a:r>
            <a:r>
              <a:rPr lang="en-US" sz="2800" dirty="0">
                <a:sym typeface="Symbol"/>
              </a:rPr>
              <a:t>)</a:t>
            </a:r>
            <a:r>
              <a:rPr lang="en-US" sz="2800" i="1" dirty="0"/>
              <a:t> B</a:t>
            </a:r>
            <a:r>
              <a:rPr lang="en-US" sz="2800" dirty="0"/>
              <a:t>(</a:t>
            </a:r>
            <a:r>
              <a:rPr lang="en-US" sz="2800" i="1" dirty="0"/>
              <a:t>w</a:t>
            </a:r>
            <a:r>
              <a:rPr lang="en-US" sz="2800" dirty="0"/>
              <a:t>, </a:t>
            </a:r>
            <a:r>
              <a:rPr lang="en-US" sz="2800" i="1" dirty="0"/>
              <a:t>D’</a:t>
            </a:r>
            <a:r>
              <a:rPr lang="en-US" sz="2800" dirty="0"/>
              <a:t>) ;</a:t>
            </a:r>
          </a:p>
          <a:p>
            <a:pPr>
              <a:defRPr/>
            </a:pPr>
            <a:r>
              <a:rPr lang="en-US" sz="2800" i="1" dirty="0"/>
              <a:t>A</a:t>
            </a:r>
            <a:r>
              <a:rPr lang="en-US" sz="2800" dirty="0"/>
              <a:t>(</a:t>
            </a:r>
            <a:r>
              <a:rPr lang="en-US" sz="2800" i="1" dirty="0"/>
              <a:t>D</a:t>
            </a:r>
            <a:r>
              <a:rPr lang="en-US" sz="2800" dirty="0"/>
              <a:t>, </a:t>
            </a:r>
            <a:r>
              <a:rPr lang="en-US" sz="2800" i="1" dirty="0"/>
              <a:t>D’</a:t>
            </a:r>
            <a:r>
              <a:rPr lang="en-US" sz="2800" dirty="0"/>
              <a:t>)  </a:t>
            </a:r>
            <a:r>
              <a:rPr lang="en-US" sz="2800" dirty="0">
                <a:sym typeface="Symbol"/>
              </a:rPr>
              <a:t>  (</a:t>
            </a:r>
            <a:r>
              <a:rPr lang="en-US" sz="2800" i="1" dirty="0">
                <a:sym typeface="Symbol"/>
              </a:rPr>
              <a:t>w</a:t>
            </a:r>
            <a:r>
              <a:rPr lang="en-US" sz="2800" dirty="0">
                <a:sym typeface="Symbol"/>
              </a:rPr>
              <a:t>  </a:t>
            </a:r>
            <a:r>
              <a:rPr lang="en-US" sz="2800" i="1" dirty="0">
                <a:sym typeface="Symbol"/>
              </a:rPr>
              <a:t>D</a:t>
            </a:r>
            <a:r>
              <a:rPr lang="en-US" sz="2800" dirty="0">
                <a:sym typeface="Symbol"/>
              </a:rPr>
              <a:t>)</a:t>
            </a:r>
            <a:r>
              <a:rPr lang="en-US" sz="2800" i="1" dirty="0"/>
              <a:t> A</a:t>
            </a:r>
            <a:r>
              <a:rPr lang="en-US" sz="2800" dirty="0"/>
              <a:t>(</a:t>
            </a:r>
            <a:r>
              <a:rPr lang="en-US" sz="2800" i="1" dirty="0"/>
              <a:t>w</a:t>
            </a:r>
            <a:r>
              <a:rPr lang="en-US" sz="2800" dirty="0"/>
              <a:t>, </a:t>
            </a:r>
            <a:r>
              <a:rPr lang="en-US" sz="2800" i="1" dirty="0"/>
              <a:t>D’</a:t>
            </a:r>
            <a:r>
              <a:rPr lang="en-US" sz="2800" dirty="0"/>
              <a:t>) .</a:t>
            </a:r>
          </a:p>
        </p:txBody>
      </p:sp>
      <p:sp>
        <p:nvSpPr>
          <p:cNvPr id="2" name="Right Arrow 1"/>
          <p:cNvSpPr/>
          <p:nvPr/>
        </p:nvSpPr>
        <p:spPr>
          <a:xfrm rot="16200000">
            <a:off x="4235620" y="4746126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40038" y="5283890"/>
            <a:ext cx="1447800" cy="5334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8" name="Oval 7"/>
          <p:cNvSpPr/>
          <p:nvPr/>
        </p:nvSpPr>
        <p:spPr bwMode="auto">
          <a:xfrm>
            <a:off x="4437920" y="5462484"/>
            <a:ext cx="166688" cy="176212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10" name="Rectangle 9"/>
          <p:cNvSpPr/>
          <p:nvPr/>
        </p:nvSpPr>
        <p:spPr>
          <a:xfrm>
            <a:off x="3810000" y="4038601"/>
            <a:ext cx="1447800" cy="5334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11" name="Straight Connector 10"/>
          <p:cNvCxnSpPr>
            <a:stCxn id="12" idx="6"/>
          </p:cNvCxnSpPr>
          <p:nvPr/>
        </p:nvCxnSpPr>
        <p:spPr>
          <a:xfrm flipV="1">
            <a:off x="4647282" y="4297603"/>
            <a:ext cx="289172" cy="1515"/>
          </a:xfrm>
          <a:prstGeom prst="line">
            <a:avLst/>
          </a:prstGeom>
          <a:ln w="762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 bwMode="auto">
          <a:xfrm>
            <a:off x="4480594" y="4211012"/>
            <a:ext cx="166688" cy="17621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13" name="Straight Connector 12"/>
          <p:cNvCxnSpPr/>
          <p:nvPr/>
        </p:nvCxnSpPr>
        <p:spPr>
          <a:xfrm>
            <a:off x="4160316" y="4299118"/>
            <a:ext cx="320278" cy="0"/>
          </a:xfrm>
          <a:prstGeom prst="line">
            <a:avLst/>
          </a:prstGeom>
          <a:ln w="762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 bwMode="auto">
          <a:xfrm>
            <a:off x="3999462" y="4198240"/>
            <a:ext cx="166688" cy="17621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17" name="Oval 16"/>
          <p:cNvSpPr/>
          <p:nvPr/>
        </p:nvSpPr>
        <p:spPr bwMode="auto">
          <a:xfrm>
            <a:off x="4069784" y="5462484"/>
            <a:ext cx="166688" cy="176212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</p:spTree>
    <p:extLst>
      <p:ext uri="{BB962C8B-B14F-4D97-AF65-F5344CB8AC3E}">
        <p14:creationId xmlns:p14="http://schemas.microsoft.com/office/powerpoint/2010/main" val="135222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Coarse-Graining the Problem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839200" cy="2971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Let </a:t>
            </a:r>
            <a:r>
              <a:rPr lang="en-US" i="1" dirty="0" smtClean="0"/>
              <a:t>F</a:t>
            </a:r>
            <a:r>
              <a:rPr lang="en-US" dirty="0" smtClean="0"/>
              <a:t> partition </a:t>
            </a:r>
            <a:r>
              <a:rPr lang="en-US" i="1" dirty="0" smtClean="0"/>
              <a:t>W</a:t>
            </a:r>
            <a:r>
              <a:rPr lang="en-US" dirty="0" smtClean="0"/>
              <a:t>.  </a:t>
            </a:r>
          </a:p>
          <a:p>
            <a:pPr>
              <a:defRPr/>
            </a:pPr>
            <a:r>
              <a:rPr lang="en-US" dirty="0" smtClean="0"/>
              <a:t>Elements of </a:t>
            </a:r>
            <a:r>
              <a:rPr lang="en-US" i="1" dirty="0" smtClean="0"/>
              <a:t>F</a:t>
            </a:r>
            <a:r>
              <a:rPr lang="en-US" dirty="0" smtClean="0"/>
              <a:t> are coarse-grained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possibilities</a:t>
            </a:r>
            <a:r>
              <a:rPr lang="en-US" dirty="0" smtClean="0"/>
              <a:t>.  </a:t>
            </a:r>
          </a:p>
          <a:p>
            <a:pPr>
              <a:defRPr/>
            </a:pPr>
            <a:r>
              <a:rPr lang="en-US" dirty="0" smtClean="0"/>
              <a:t>We want to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represent</a:t>
            </a:r>
            <a:r>
              <a:rPr lang="en-US" dirty="0" smtClean="0"/>
              <a:t> all the problems of induction in </a:t>
            </a:r>
            <a:r>
              <a:rPr lang="en-US" i="1" dirty="0" smtClean="0"/>
              <a:t>P</a:t>
            </a:r>
            <a:r>
              <a:rPr lang="en-US" dirty="0" smtClean="0"/>
              <a:t> with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arrows</a:t>
            </a:r>
            <a:r>
              <a:rPr lang="en-US" dirty="0" smtClean="0"/>
              <a:t> between possibilities.    </a:t>
            </a:r>
          </a:p>
          <a:p>
            <a:pPr>
              <a:defRPr/>
            </a:pPr>
            <a:r>
              <a:rPr lang="en-US" dirty="0" smtClean="0"/>
              <a:t>Then we call </a:t>
            </a:r>
            <a:r>
              <a:rPr lang="en-US" i="1" dirty="0" smtClean="0"/>
              <a:t>F</a:t>
            </a:r>
            <a:r>
              <a:rPr lang="en-US" dirty="0" smtClean="0"/>
              <a:t> a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factorization</a:t>
            </a:r>
            <a:r>
              <a:rPr lang="en-US" dirty="0" smtClean="0"/>
              <a:t> of </a:t>
            </a:r>
            <a:r>
              <a:rPr lang="en-US" i="1" dirty="0" smtClean="0"/>
              <a:t>P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03369" y="4629162"/>
            <a:ext cx="685800" cy="407194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0" dirty="0"/>
          </a:p>
        </p:txBody>
      </p:sp>
      <p:sp>
        <p:nvSpPr>
          <p:cNvPr id="6" name="Right Arrow 5"/>
          <p:cNvSpPr/>
          <p:nvPr/>
        </p:nvSpPr>
        <p:spPr>
          <a:xfrm rot="16200000">
            <a:off x="4201295" y="5090831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6200000">
            <a:off x="4201296" y="6021463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03370" y="5562242"/>
            <a:ext cx="685800" cy="40719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0" dirty="0"/>
          </a:p>
        </p:txBody>
      </p:sp>
      <p:sp>
        <p:nvSpPr>
          <p:cNvPr id="9" name="Rectangle 8"/>
          <p:cNvSpPr/>
          <p:nvPr/>
        </p:nvSpPr>
        <p:spPr>
          <a:xfrm>
            <a:off x="4103370" y="6454381"/>
            <a:ext cx="685800" cy="40719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3639170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Polynomial Degree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 smtClean="0"/>
              <a:t>It looks like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curvature</a:t>
            </a:r>
            <a:r>
              <a:rPr lang="en-US" sz="2400" dirty="0" smtClean="0"/>
              <a:t> is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intrinsically</a:t>
            </a:r>
            <a:r>
              <a:rPr lang="en-US" sz="2400" dirty="0" smtClean="0"/>
              <a:t> more complex.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977890" y="3786187"/>
            <a:ext cx="685800" cy="407194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0" dirty="0" smtClean="0"/>
              <a:t>2</a:t>
            </a:r>
            <a:endParaRPr lang="en-US" i="0" dirty="0"/>
          </a:p>
        </p:txBody>
      </p:sp>
      <p:sp>
        <p:nvSpPr>
          <p:cNvPr id="16" name="TextBox 15"/>
          <p:cNvSpPr txBox="1"/>
          <p:nvPr/>
        </p:nvSpPr>
        <p:spPr>
          <a:xfrm>
            <a:off x="6893312" y="3832435"/>
            <a:ext cx="1595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y = cx</a:t>
            </a:r>
            <a:r>
              <a:rPr lang="en-US" sz="1800" i="0" baseline="30000" dirty="0" smtClean="0">
                <a:latin typeface="+mj-lt"/>
              </a:rPr>
              <a:t>2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i="0" dirty="0" smtClean="0">
                <a:latin typeface="+mj-lt"/>
              </a:rPr>
              <a:t>+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bx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i="0" dirty="0" smtClean="0">
                <a:latin typeface="+mj-lt"/>
              </a:rPr>
              <a:t>+</a:t>
            </a:r>
            <a:r>
              <a:rPr lang="en-US" sz="1800" dirty="0" smtClean="0">
                <a:latin typeface="+mj-lt"/>
              </a:rPr>
              <a:t> a</a:t>
            </a:r>
            <a:endParaRPr lang="en-US" sz="1800" i="0" dirty="0" smtClean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20646" y="4922164"/>
            <a:ext cx="1061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y </a:t>
            </a:r>
            <a:r>
              <a:rPr lang="en-US" sz="1800" i="0" dirty="0" smtClean="0">
                <a:latin typeface="+mj-lt"/>
              </a:rPr>
              <a:t>=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bx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i="0" dirty="0" smtClean="0">
                <a:latin typeface="+mj-lt"/>
              </a:rPr>
              <a:t>+</a:t>
            </a:r>
            <a:r>
              <a:rPr lang="en-US" sz="1800" dirty="0" smtClean="0">
                <a:latin typeface="+mj-lt"/>
              </a:rPr>
              <a:t> a</a:t>
            </a:r>
            <a:endParaRPr lang="en-US" sz="1800" i="0" dirty="0" smtClean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50547" y="5920241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y</a:t>
            </a:r>
            <a:r>
              <a:rPr lang="en-US" sz="1800" i="0" dirty="0" smtClean="0">
                <a:latin typeface="+mj-lt"/>
              </a:rPr>
              <a:t> = </a:t>
            </a:r>
            <a:r>
              <a:rPr lang="en-US" sz="1800" dirty="0" smtClean="0">
                <a:latin typeface="+mj-lt"/>
              </a:rPr>
              <a:t>a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0" y="3666618"/>
            <a:ext cx="0" cy="2810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762001" y="5075693"/>
            <a:ext cx="3124199" cy="131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757177" y="3989784"/>
            <a:ext cx="3276599" cy="2044499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762000" y="3692324"/>
            <a:ext cx="3271775" cy="1365879"/>
          </a:xfrm>
          <a:custGeom>
            <a:avLst/>
            <a:gdLst>
              <a:gd name="connsiteX0" fmla="*/ 0 w 2650603"/>
              <a:gd name="connsiteY0" fmla="*/ 0 h 1365879"/>
              <a:gd name="connsiteX1" fmla="*/ 1342664 w 2650603"/>
              <a:gd name="connsiteY1" fmla="*/ 1365813 h 1365879"/>
              <a:gd name="connsiteX2" fmla="*/ 2650603 w 2650603"/>
              <a:gd name="connsiteY2" fmla="*/ 46299 h 136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50603" h="1365879">
                <a:moveTo>
                  <a:pt x="0" y="0"/>
                </a:moveTo>
                <a:cubicBezTo>
                  <a:pt x="450448" y="679048"/>
                  <a:pt x="900897" y="1358097"/>
                  <a:pt x="1342664" y="1365813"/>
                </a:cubicBezTo>
                <a:cubicBezTo>
                  <a:pt x="1784431" y="1373529"/>
                  <a:pt x="2217517" y="709914"/>
                  <a:pt x="2650603" y="46299"/>
                </a:cubicBezTo>
              </a:path>
            </a:pathLst>
          </a:custGeom>
          <a:ln w="381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685800" y="4321025"/>
            <a:ext cx="3276599" cy="17948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 bwMode="auto">
          <a:xfrm>
            <a:off x="2202656" y="5000776"/>
            <a:ext cx="166688" cy="176212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1" name="TextBox 30"/>
          <p:cNvSpPr txBox="1"/>
          <p:nvPr/>
        </p:nvSpPr>
        <p:spPr>
          <a:xfrm>
            <a:off x="1265516" y="3191496"/>
            <a:ext cx="2207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Pure monomials</a:t>
            </a:r>
          </a:p>
        </p:txBody>
      </p:sp>
      <p:sp>
        <p:nvSpPr>
          <p:cNvPr id="23" name="Right Arrow 22"/>
          <p:cNvSpPr/>
          <p:nvPr/>
        </p:nvSpPr>
        <p:spPr>
          <a:xfrm rot="16200000">
            <a:off x="6064386" y="4425372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16200000">
            <a:off x="6064386" y="5468392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966460" y="4860846"/>
            <a:ext cx="685800" cy="40719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28" name="Rectangle 27"/>
          <p:cNvSpPr/>
          <p:nvPr/>
        </p:nvSpPr>
        <p:spPr>
          <a:xfrm>
            <a:off x="5966460" y="5901310"/>
            <a:ext cx="685800" cy="40719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0" dirty="0" smtClean="0"/>
              <a:t>0</a:t>
            </a:r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189956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3352800" y="4103898"/>
            <a:ext cx="457200" cy="485583"/>
          </a:xfrm>
          <a:prstGeom prst="rect">
            <a:avLst/>
          </a:prstGeom>
          <a:solidFill>
            <a:schemeClr val="accent6">
              <a:alpha val="65098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095499" y="4078233"/>
            <a:ext cx="457200" cy="485583"/>
          </a:xfrm>
          <a:prstGeom prst="rect">
            <a:avLst/>
          </a:prstGeom>
          <a:solidFill>
            <a:schemeClr val="accent6">
              <a:alpha val="65098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41744" y="5496242"/>
            <a:ext cx="457200" cy="485583"/>
          </a:xfrm>
          <a:prstGeom prst="rect">
            <a:avLst/>
          </a:prstGeom>
          <a:solidFill>
            <a:schemeClr val="accent6">
              <a:alpha val="65098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073597" y="4087207"/>
            <a:ext cx="457200" cy="485583"/>
          </a:xfrm>
          <a:prstGeom prst="rect">
            <a:avLst/>
          </a:prstGeom>
          <a:solidFill>
            <a:schemeClr val="accent6">
              <a:alpha val="65098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095500" y="4875898"/>
            <a:ext cx="457200" cy="485583"/>
          </a:xfrm>
          <a:prstGeom prst="rect">
            <a:avLst/>
          </a:prstGeom>
          <a:solidFill>
            <a:schemeClr val="accent6">
              <a:alpha val="65098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66460" y="5901310"/>
            <a:ext cx="685800" cy="40719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0" dirty="0" smtClean="0"/>
              <a:t>{1}</a:t>
            </a:r>
            <a:endParaRPr lang="en-US" i="0" dirty="0"/>
          </a:p>
        </p:txBody>
      </p:sp>
      <p:sp>
        <p:nvSpPr>
          <p:cNvPr id="17" name="Rectangle 16"/>
          <p:cNvSpPr/>
          <p:nvPr/>
        </p:nvSpPr>
        <p:spPr>
          <a:xfrm>
            <a:off x="5029199" y="3786187"/>
            <a:ext cx="2234093" cy="407194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0" dirty="0" smtClean="0"/>
              <a:t>{3}, {1, 3}, {2,3}, {1,2,3}</a:t>
            </a:r>
            <a:endParaRPr lang="en-US" i="0" dirty="0"/>
          </a:p>
        </p:txBody>
      </p:sp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Transitions Tell a Different Story!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It looks like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curvature</a:t>
            </a:r>
            <a:r>
              <a:rPr lang="en-US" sz="2400" dirty="0"/>
              <a:t> is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intrinsically</a:t>
            </a:r>
            <a:r>
              <a:rPr lang="en-US" sz="2400" dirty="0"/>
              <a:t> more complex.</a:t>
            </a:r>
          </a:p>
          <a:p>
            <a:pPr>
              <a:defRPr/>
            </a:pPr>
            <a:r>
              <a:rPr lang="en-US" sz="2400" dirty="0" smtClean="0"/>
              <a:t>But higher degrees are more complex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only </a:t>
            </a:r>
            <a:r>
              <a:rPr lang="en-US" sz="2400" dirty="0" smtClean="0"/>
              <a:t>because they allow for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additional monomials</a:t>
            </a:r>
            <a:r>
              <a:rPr lang="en-US" sz="2400" dirty="0" smtClean="0"/>
              <a:t>.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91200" y="4860846"/>
            <a:ext cx="1066800" cy="40719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0" dirty="0"/>
              <a:t>{2}, {1,2}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6134968" y="4058733"/>
            <a:ext cx="167640" cy="923478"/>
          </a:xfrm>
          <a:prstGeom prst="line">
            <a:avLst/>
          </a:prstGeom>
          <a:ln w="38100">
            <a:solidFill>
              <a:srgbClr val="C00000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6316980" y="5182615"/>
            <a:ext cx="160020" cy="787478"/>
          </a:xfrm>
          <a:prstGeom prst="line">
            <a:avLst/>
          </a:prstGeom>
          <a:ln w="38100">
            <a:solidFill>
              <a:srgbClr val="C00000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292637" y="3832435"/>
            <a:ext cx="1595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y = cx</a:t>
            </a:r>
            <a:r>
              <a:rPr lang="en-US" sz="1800" i="0" baseline="30000" dirty="0" smtClean="0">
                <a:latin typeface="+mj-lt"/>
              </a:rPr>
              <a:t>2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i="0" dirty="0" smtClean="0">
                <a:latin typeface="+mj-lt"/>
              </a:rPr>
              <a:t>+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bx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i="0" dirty="0" smtClean="0">
                <a:latin typeface="+mj-lt"/>
              </a:rPr>
              <a:t>+</a:t>
            </a:r>
            <a:r>
              <a:rPr lang="en-US" sz="1800" dirty="0" smtClean="0">
                <a:latin typeface="+mj-lt"/>
              </a:rPr>
              <a:t> a</a:t>
            </a:r>
            <a:endParaRPr lang="en-US" sz="1800" i="0" dirty="0" smtClean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20646" y="4922164"/>
            <a:ext cx="1061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y </a:t>
            </a:r>
            <a:r>
              <a:rPr lang="en-US" sz="1800" i="0" dirty="0" smtClean="0">
                <a:latin typeface="+mj-lt"/>
              </a:rPr>
              <a:t>=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bx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i="0" dirty="0" smtClean="0">
                <a:latin typeface="+mj-lt"/>
              </a:rPr>
              <a:t>+</a:t>
            </a:r>
            <a:r>
              <a:rPr lang="en-US" sz="1800" dirty="0" smtClean="0">
                <a:latin typeface="+mj-lt"/>
              </a:rPr>
              <a:t> a</a:t>
            </a:r>
            <a:endParaRPr lang="en-US" sz="1800" i="0" dirty="0" smtClean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950547" y="5920241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y</a:t>
            </a:r>
            <a:r>
              <a:rPr lang="en-US" sz="1800" i="0" dirty="0" smtClean="0">
                <a:latin typeface="+mj-lt"/>
              </a:rPr>
              <a:t> = </a:t>
            </a:r>
            <a:r>
              <a:rPr lang="en-US" sz="1800" dirty="0" smtClean="0">
                <a:latin typeface="+mj-lt"/>
              </a:rPr>
              <a:t>a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6489732" y="4058733"/>
            <a:ext cx="292068" cy="923478"/>
          </a:xfrm>
          <a:prstGeom prst="line">
            <a:avLst/>
          </a:prstGeom>
          <a:ln w="38100">
            <a:solidFill>
              <a:srgbClr val="C00000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286000" y="3666618"/>
            <a:ext cx="0" cy="2810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762001" y="5075693"/>
            <a:ext cx="3124199" cy="131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757177" y="3989784"/>
            <a:ext cx="3276599" cy="2044499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>
            <a:off x="762000" y="3692324"/>
            <a:ext cx="3271775" cy="1365879"/>
          </a:xfrm>
          <a:custGeom>
            <a:avLst/>
            <a:gdLst>
              <a:gd name="connsiteX0" fmla="*/ 0 w 2650603"/>
              <a:gd name="connsiteY0" fmla="*/ 0 h 1365879"/>
              <a:gd name="connsiteX1" fmla="*/ 1342664 w 2650603"/>
              <a:gd name="connsiteY1" fmla="*/ 1365813 h 1365879"/>
              <a:gd name="connsiteX2" fmla="*/ 2650603 w 2650603"/>
              <a:gd name="connsiteY2" fmla="*/ 46299 h 136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50603" h="1365879">
                <a:moveTo>
                  <a:pt x="0" y="0"/>
                </a:moveTo>
                <a:cubicBezTo>
                  <a:pt x="450448" y="679048"/>
                  <a:pt x="900897" y="1358097"/>
                  <a:pt x="1342664" y="1365813"/>
                </a:cubicBezTo>
                <a:cubicBezTo>
                  <a:pt x="1784431" y="1373529"/>
                  <a:pt x="2217517" y="709914"/>
                  <a:pt x="2650603" y="46299"/>
                </a:cubicBezTo>
              </a:path>
            </a:pathLst>
          </a:custGeom>
          <a:ln w="381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685800" y="4312050"/>
            <a:ext cx="3276599" cy="17948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 bwMode="auto">
          <a:xfrm>
            <a:off x="2202656" y="5000776"/>
            <a:ext cx="166688" cy="176212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" name="Freeform 1"/>
          <p:cNvSpPr/>
          <p:nvPr/>
        </p:nvSpPr>
        <p:spPr>
          <a:xfrm>
            <a:off x="5578622" y="4103898"/>
            <a:ext cx="636984" cy="1880213"/>
          </a:xfrm>
          <a:custGeom>
            <a:avLst/>
            <a:gdLst>
              <a:gd name="connsiteX0" fmla="*/ 871467 w 871467"/>
              <a:gd name="connsiteY0" fmla="*/ 1782501 h 1782501"/>
              <a:gd name="connsiteX1" fmla="*/ 14940 w 871467"/>
              <a:gd name="connsiteY1" fmla="*/ 1006998 h 1782501"/>
              <a:gd name="connsiteX2" fmla="*/ 408480 w 871467"/>
              <a:gd name="connsiteY2" fmla="*/ 0 h 1782501"/>
              <a:gd name="connsiteX0" fmla="*/ 654112 w 654112"/>
              <a:gd name="connsiteY0" fmla="*/ 1782501 h 1782501"/>
              <a:gd name="connsiteX1" fmla="*/ 52228 w 654112"/>
              <a:gd name="connsiteY1" fmla="*/ 963105 h 1782501"/>
              <a:gd name="connsiteX2" fmla="*/ 191125 w 654112"/>
              <a:gd name="connsiteY2" fmla="*/ 0 h 1782501"/>
              <a:gd name="connsiteX0" fmla="*/ 723967 w 723967"/>
              <a:gd name="connsiteY0" fmla="*/ 1782501 h 1782501"/>
              <a:gd name="connsiteX1" fmla="*/ 29486 w 723967"/>
              <a:gd name="connsiteY1" fmla="*/ 963105 h 1782501"/>
              <a:gd name="connsiteX2" fmla="*/ 260980 w 723967"/>
              <a:gd name="connsiteY2" fmla="*/ 0 h 1782501"/>
              <a:gd name="connsiteX0" fmla="*/ 714254 w 714254"/>
              <a:gd name="connsiteY0" fmla="*/ 1782501 h 1782501"/>
              <a:gd name="connsiteX1" fmla="*/ 19773 w 714254"/>
              <a:gd name="connsiteY1" fmla="*/ 963105 h 1782501"/>
              <a:gd name="connsiteX2" fmla="*/ 251267 w 714254"/>
              <a:gd name="connsiteY2" fmla="*/ 0 h 1782501"/>
              <a:gd name="connsiteX0" fmla="*/ 636984 w 636984"/>
              <a:gd name="connsiteY0" fmla="*/ 1782501 h 1782501"/>
              <a:gd name="connsiteX1" fmla="*/ 46676 w 636984"/>
              <a:gd name="connsiteY1" fmla="*/ 952132 h 1782501"/>
              <a:gd name="connsiteX2" fmla="*/ 173997 w 636984"/>
              <a:gd name="connsiteY2" fmla="*/ 0 h 1782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6984" h="1782501">
                <a:moveTo>
                  <a:pt x="636984" y="1782501"/>
                </a:moveTo>
                <a:cubicBezTo>
                  <a:pt x="247302" y="1543291"/>
                  <a:pt x="100692" y="1117537"/>
                  <a:pt x="46676" y="952132"/>
                </a:cubicBezTo>
                <a:cubicBezTo>
                  <a:pt x="-7340" y="786727"/>
                  <a:pt x="-61356" y="354957"/>
                  <a:pt x="173997" y="0"/>
                </a:cubicBezTo>
              </a:path>
            </a:pathLst>
          </a:custGeom>
          <a:ln w="38100">
            <a:solidFill>
              <a:srgbClr val="C00000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4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0" dirty="0" smtClean="0">
                <a:latin typeface="Arial" pitchFamily="34" charset="0"/>
                <a:cs typeface="Arial" pitchFamily="34" charset="0"/>
              </a:rPr>
              <a:t>Ockham’s Razor</a:t>
            </a:r>
            <a:endParaRPr lang="en-US" sz="4000" b="0" dirty="0" smtClean="0">
              <a:solidFill>
                <a:schemeClr val="hlin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67" name="Text Box 198"/>
          <p:cNvSpPr txBox="1">
            <a:spLocks noChangeArrowheads="1"/>
          </p:cNvSpPr>
          <p:nvPr/>
        </p:nvSpPr>
        <p:spPr bwMode="auto">
          <a:xfrm>
            <a:off x="4903788" y="3820596"/>
            <a:ext cx="37069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dirty="0">
                <a:latin typeface="+mj-lt"/>
              </a:rPr>
              <a:t>Choose </a:t>
            </a:r>
            <a:r>
              <a:rPr lang="en-US" sz="2400" dirty="0" smtClean="0">
                <a:latin typeface="+mj-lt"/>
              </a:rPr>
              <a:t>the simplest theory </a:t>
            </a:r>
          </a:p>
          <a:p>
            <a:r>
              <a:rPr lang="en-US" sz="2400" dirty="0" smtClean="0">
                <a:latin typeface="+mj-lt"/>
              </a:rPr>
              <a:t>compatible with experience!</a:t>
            </a:r>
            <a:endParaRPr lang="en-US" sz="2400" dirty="0">
              <a:latin typeface="+mj-lt"/>
            </a:endParaRPr>
          </a:p>
        </p:txBody>
      </p:sp>
      <p:sp>
        <p:nvSpPr>
          <p:cNvPr id="69" name="Line 63"/>
          <p:cNvSpPr>
            <a:spLocks noChangeShapeType="1"/>
          </p:cNvSpPr>
          <p:nvPr/>
        </p:nvSpPr>
        <p:spPr bwMode="auto">
          <a:xfrm flipV="1">
            <a:off x="533400" y="4325360"/>
            <a:ext cx="4230688" cy="170440"/>
          </a:xfrm>
          <a:prstGeom prst="line">
            <a:avLst/>
          </a:prstGeom>
          <a:noFill/>
          <a:ln w="38100">
            <a:solidFill>
              <a:schemeClr val="accent3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" name="Group 39"/>
          <p:cNvGrpSpPr>
            <a:grpSpLocks/>
          </p:cNvGrpSpPr>
          <p:nvPr/>
        </p:nvGrpSpPr>
        <p:grpSpPr bwMode="auto">
          <a:xfrm>
            <a:off x="5395915" y="5029200"/>
            <a:ext cx="1309688" cy="1219200"/>
            <a:chOff x="3543" y="3216"/>
            <a:chExt cx="825" cy="768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83" name="Rectangle 40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41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42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Rectangle 43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Oval 44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45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9" name="Group 46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98" name="Oval 47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Oval 48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0" name="Group 49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96" name="Oval 50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Oval 51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" name="Oval 52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Oval 53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Oval 54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56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114800" y="4648200"/>
            <a:ext cx="1406525" cy="1457325"/>
            <a:chOff x="4114800" y="4648200"/>
            <a:chExt cx="1406525" cy="145732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22531" name="Group 161"/>
            <p:cNvGrpSpPr>
              <a:grpSpLocks/>
            </p:cNvGrpSpPr>
            <p:nvPr/>
          </p:nvGrpSpPr>
          <p:grpSpPr bwMode="auto">
            <a:xfrm rot="-2668339">
              <a:off x="4114800" y="4648200"/>
              <a:ext cx="141288" cy="671513"/>
              <a:chOff x="2916" y="3264"/>
              <a:chExt cx="89" cy="423"/>
            </a:xfrm>
          </p:grpSpPr>
          <p:sp>
            <p:nvSpPr>
              <p:cNvPr id="22578" name="Rectangle 100"/>
              <p:cNvSpPr>
                <a:spLocks noChangeArrowheads="1"/>
              </p:cNvSpPr>
              <p:nvPr/>
            </p:nvSpPr>
            <p:spPr bwMode="auto">
              <a:xfrm rot="1447567">
                <a:off x="2935" y="3271"/>
                <a:ext cx="70" cy="295"/>
              </a:xfrm>
              <a:prstGeom prst="rect">
                <a:avLst/>
              </a:prstGeom>
              <a:solidFill>
                <a:srgbClr val="B4B2B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579" name="Group 160"/>
              <p:cNvGrpSpPr>
                <a:grpSpLocks/>
              </p:cNvGrpSpPr>
              <p:nvPr/>
            </p:nvGrpSpPr>
            <p:grpSpPr bwMode="auto">
              <a:xfrm>
                <a:off x="2916" y="3264"/>
                <a:ext cx="55" cy="423"/>
                <a:chOff x="2916" y="3264"/>
                <a:chExt cx="55" cy="423"/>
              </a:xfrm>
            </p:grpSpPr>
            <p:sp>
              <p:nvSpPr>
                <p:cNvPr id="22580" name="Rectangle 101"/>
                <p:cNvSpPr>
                  <a:spLocks noChangeArrowheads="1"/>
                </p:cNvSpPr>
                <p:nvPr/>
              </p:nvSpPr>
              <p:spPr bwMode="auto">
                <a:xfrm rot="1447567">
                  <a:off x="2936" y="3264"/>
                  <a:ext cx="35" cy="29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81" name="Line 102"/>
                <p:cNvSpPr>
                  <a:spLocks noChangeShapeType="1"/>
                </p:cNvSpPr>
                <p:nvPr/>
              </p:nvSpPr>
              <p:spPr bwMode="auto">
                <a:xfrm rot="1447567">
                  <a:off x="2916" y="3566"/>
                  <a:ext cx="18" cy="121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2532" name="Rectangle 77"/>
            <p:cNvSpPr>
              <a:spLocks noChangeArrowheads="1"/>
            </p:cNvSpPr>
            <p:nvPr/>
          </p:nvSpPr>
          <p:spPr bwMode="auto">
            <a:xfrm rot="1879721">
              <a:off x="4322763" y="5354638"/>
              <a:ext cx="441325" cy="68262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3" name="Rectangle 78"/>
            <p:cNvSpPr>
              <a:spLocks noChangeArrowheads="1"/>
            </p:cNvSpPr>
            <p:nvPr/>
          </p:nvSpPr>
          <p:spPr bwMode="auto">
            <a:xfrm rot="-2120236">
              <a:off x="4986338" y="5422900"/>
              <a:ext cx="441325" cy="6985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4" name="Rectangle 79"/>
            <p:cNvSpPr>
              <a:spLocks noChangeArrowheads="1"/>
            </p:cNvSpPr>
            <p:nvPr/>
          </p:nvSpPr>
          <p:spPr bwMode="auto">
            <a:xfrm>
              <a:off x="4986338" y="5695950"/>
              <a:ext cx="53975" cy="3413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5" name="Rectangle 80"/>
            <p:cNvSpPr>
              <a:spLocks noChangeArrowheads="1"/>
            </p:cNvSpPr>
            <p:nvPr/>
          </p:nvSpPr>
          <p:spPr bwMode="auto">
            <a:xfrm>
              <a:off x="4708525" y="5764213"/>
              <a:ext cx="55563" cy="2730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6" name="Oval 81"/>
            <p:cNvSpPr>
              <a:spLocks noChangeArrowheads="1"/>
            </p:cNvSpPr>
            <p:nvPr/>
          </p:nvSpPr>
          <p:spPr bwMode="auto">
            <a:xfrm>
              <a:off x="4598988" y="5422900"/>
              <a:ext cx="552450" cy="42386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7" name="Oval 89"/>
            <p:cNvSpPr>
              <a:spLocks noChangeArrowheads="1"/>
            </p:cNvSpPr>
            <p:nvPr/>
          </p:nvSpPr>
          <p:spPr bwMode="auto">
            <a:xfrm rot="1722357">
              <a:off x="4487863" y="5900738"/>
              <a:ext cx="276225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8" name="Oval 90"/>
            <p:cNvSpPr>
              <a:spLocks noChangeArrowheads="1"/>
            </p:cNvSpPr>
            <p:nvPr/>
          </p:nvSpPr>
          <p:spPr bwMode="auto">
            <a:xfrm>
              <a:off x="4929188" y="5969000"/>
              <a:ext cx="277812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0" name="Oval 92"/>
            <p:cNvSpPr>
              <a:spLocks noChangeArrowheads="1"/>
            </p:cNvSpPr>
            <p:nvPr/>
          </p:nvSpPr>
          <p:spPr bwMode="auto">
            <a:xfrm rot="-1373433">
              <a:off x="4267200" y="5149850"/>
              <a:ext cx="166688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1" name="Freeform 95"/>
            <p:cNvSpPr>
              <a:spLocks/>
            </p:cNvSpPr>
            <p:nvPr/>
          </p:nvSpPr>
          <p:spPr bwMode="auto">
            <a:xfrm>
              <a:off x="4454525" y="5186363"/>
              <a:ext cx="844550" cy="812800"/>
            </a:xfrm>
            <a:custGeom>
              <a:avLst/>
              <a:gdLst>
                <a:gd name="T0" fmla="*/ 0 w 864"/>
                <a:gd name="T1" fmla="*/ 2147483647 h 768"/>
                <a:gd name="T2" fmla="*/ 0 w 864"/>
                <a:gd name="T3" fmla="*/ 2147483647 h 768"/>
                <a:gd name="T4" fmla="*/ 2147483647 w 864"/>
                <a:gd name="T5" fmla="*/ 2147483647 h 768"/>
                <a:gd name="T6" fmla="*/ 2147483647 w 864"/>
                <a:gd name="T7" fmla="*/ 2147483647 h 768"/>
                <a:gd name="T8" fmla="*/ 2147483647 w 864"/>
                <a:gd name="T9" fmla="*/ 2147483647 h 768"/>
                <a:gd name="T10" fmla="*/ 2147483647 w 864"/>
                <a:gd name="T11" fmla="*/ 2147483647 h 768"/>
                <a:gd name="T12" fmla="*/ 2147483647 w 864"/>
                <a:gd name="T13" fmla="*/ 2147483647 h 768"/>
                <a:gd name="T14" fmla="*/ 2147483647 w 864"/>
                <a:gd name="T15" fmla="*/ 2147483647 h 768"/>
                <a:gd name="T16" fmla="*/ 2147483647 w 864"/>
                <a:gd name="T17" fmla="*/ 2147483647 h 768"/>
                <a:gd name="T18" fmla="*/ 2147483647 w 864"/>
                <a:gd name="T19" fmla="*/ 2147483647 h 768"/>
                <a:gd name="T20" fmla="*/ 2147483647 w 864"/>
                <a:gd name="T21" fmla="*/ 2147483647 h 768"/>
                <a:gd name="T22" fmla="*/ 2147483647 w 864"/>
                <a:gd name="T23" fmla="*/ 2147483647 h 768"/>
                <a:gd name="T24" fmla="*/ 2147483647 w 864"/>
                <a:gd name="T25" fmla="*/ 2147483647 h 768"/>
                <a:gd name="T26" fmla="*/ 2147483647 w 864"/>
                <a:gd name="T27" fmla="*/ 2147483647 h 768"/>
                <a:gd name="T28" fmla="*/ 2147483647 w 864"/>
                <a:gd name="T29" fmla="*/ 2147483647 h 768"/>
                <a:gd name="T30" fmla="*/ 2147483647 w 864"/>
                <a:gd name="T31" fmla="*/ 2147483647 h 768"/>
                <a:gd name="T32" fmla="*/ 2147483647 w 864"/>
                <a:gd name="T33" fmla="*/ 2147483647 h 768"/>
                <a:gd name="T34" fmla="*/ 2147483647 w 864"/>
                <a:gd name="T35" fmla="*/ 0 h 768"/>
                <a:gd name="T36" fmla="*/ 2147483647 w 864"/>
                <a:gd name="T37" fmla="*/ 2147483647 h 768"/>
                <a:gd name="T38" fmla="*/ 2147483647 w 864"/>
                <a:gd name="T39" fmla="*/ 2147483647 h 768"/>
                <a:gd name="T40" fmla="*/ 0 w 864"/>
                <a:gd name="T41" fmla="*/ 2147483647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2" name="Oval 82"/>
            <p:cNvSpPr>
              <a:spLocks noChangeArrowheads="1"/>
            </p:cNvSpPr>
            <p:nvPr/>
          </p:nvSpPr>
          <p:spPr bwMode="auto">
            <a:xfrm>
              <a:off x="4638675" y="4932363"/>
              <a:ext cx="442913" cy="547687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543" name="Group 83"/>
            <p:cNvGrpSpPr>
              <a:grpSpLocks/>
            </p:cNvGrpSpPr>
            <p:nvPr/>
          </p:nvGrpSpPr>
          <p:grpSpPr bwMode="auto">
            <a:xfrm>
              <a:off x="4691063" y="5056188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22576" name="Oval 8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77" name="Oval 8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44" name="Group 86"/>
            <p:cNvGrpSpPr>
              <a:grpSpLocks/>
            </p:cNvGrpSpPr>
            <p:nvPr/>
          </p:nvGrpSpPr>
          <p:grpSpPr bwMode="auto">
            <a:xfrm>
              <a:off x="4903788" y="5056188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22574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75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45" name="Freeform 94"/>
            <p:cNvSpPr>
              <a:spLocks/>
            </p:cNvSpPr>
            <p:nvPr/>
          </p:nvSpPr>
          <p:spPr bwMode="auto">
            <a:xfrm>
              <a:off x="4829175" y="5389563"/>
              <a:ext cx="95250" cy="50800"/>
            </a:xfrm>
            <a:custGeom>
              <a:avLst/>
              <a:gdLst>
                <a:gd name="T0" fmla="*/ 0 w 336"/>
                <a:gd name="T1" fmla="*/ 0 h 96"/>
                <a:gd name="T2" fmla="*/ 2147483647 w 336"/>
                <a:gd name="T3" fmla="*/ 2147483647 h 96"/>
                <a:gd name="T4" fmla="*/ 2147483647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6" name="Rectangle 98"/>
            <p:cNvSpPr>
              <a:spLocks noChangeArrowheads="1"/>
            </p:cNvSpPr>
            <p:nvPr/>
          </p:nvSpPr>
          <p:spPr bwMode="auto">
            <a:xfrm>
              <a:off x="4595813" y="5694363"/>
              <a:ext cx="515937" cy="101600"/>
            </a:xfrm>
            <a:prstGeom prst="rect">
              <a:avLst/>
            </a:pr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7" name="Line 96"/>
            <p:cNvSpPr>
              <a:spLocks noChangeShapeType="1"/>
            </p:cNvSpPr>
            <p:nvPr/>
          </p:nvSpPr>
          <p:spPr bwMode="auto">
            <a:xfrm>
              <a:off x="4924425" y="5643563"/>
              <a:ext cx="93663" cy="203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8" name="Line 97"/>
            <p:cNvSpPr>
              <a:spLocks noChangeShapeType="1"/>
            </p:cNvSpPr>
            <p:nvPr/>
          </p:nvSpPr>
          <p:spPr bwMode="auto">
            <a:xfrm flipV="1">
              <a:off x="4876800" y="5694363"/>
              <a:ext cx="141288" cy="50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69" name="Line 222"/>
            <p:cNvSpPr>
              <a:spLocks noChangeShapeType="1"/>
            </p:cNvSpPr>
            <p:nvPr/>
          </p:nvSpPr>
          <p:spPr bwMode="auto">
            <a:xfrm flipH="1">
              <a:off x="5029200" y="4724400"/>
              <a:ext cx="228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Oval 153"/>
            <p:cNvSpPr>
              <a:spLocks noChangeArrowheads="1"/>
            </p:cNvSpPr>
            <p:nvPr/>
          </p:nvSpPr>
          <p:spPr bwMode="auto">
            <a:xfrm rot="-1373433">
              <a:off x="5334000" y="5254625"/>
              <a:ext cx="187325" cy="14128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1" name="Rectangle 100"/>
          <p:cNvSpPr/>
          <p:nvPr/>
        </p:nvSpPr>
        <p:spPr>
          <a:xfrm>
            <a:off x="1295400" y="4146474"/>
            <a:ext cx="609600" cy="577926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2971800" y="3979860"/>
            <a:ext cx="609600" cy="577926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1295400" y="4146474"/>
            <a:ext cx="609600" cy="577926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2971800" y="3979860"/>
            <a:ext cx="609600" cy="577926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3752850" y="4118046"/>
            <a:ext cx="609600" cy="577926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 Box 37"/>
          <p:cNvSpPr txBox="1">
            <a:spLocks noChangeArrowheads="1"/>
          </p:cNvSpPr>
          <p:nvPr/>
        </p:nvSpPr>
        <p:spPr bwMode="auto">
          <a:xfrm>
            <a:off x="2227994" y="2438314"/>
            <a:ext cx="14114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i="0" dirty="0" smtClean="0">
                <a:latin typeface="+mj-lt"/>
              </a:rPr>
              <a:t>constant</a:t>
            </a:r>
          </a:p>
          <a:p>
            <a:r>
              <a:rPr lang="en-US" sz="2400" i="0" dirty="0" smtClean="0">
                <a:latin typeface="+mj-lt"/>
              </a:rPr>
              <a:t>linear</a:t>
            </a:r>
          </a:p>
          <a:p>
            <a:r>
              <a:rPr lang="en-US" sz="2400" i="0" dirty="0" smtClean="0">
                <a:latin typeface="+mj-lt"/>
              </a:rPr>
              <a:t>quadratic</a:t>
            </a:r>
          </a:p>
        </p:txBody>
      </p:sp>
      <p:sp>
        <p:nvSpPr>
          <p:cNvPr id="70" name="Rectangle 69"/>
          <p:cNvSpPr/>
          <p:nvPr/>
        </p:nvSpPr>
        <p:spPr>
          <a:xfrm>
            <a:off x="2286000" y="4362375"/>
            <a:ext cx="609600" cy="577926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/>
          <p:nvPr/>
        </p:nvCxnSpPr>
        <p:spPr>
          <a:xfrm>
            <a:off x="2366476" y="3009308"/>
            <a:ext cx="1272930" cy="2917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2308470" y="3429000"/>
            <a:ext cx="127293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468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Two Definitions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86800" cy="48768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|</a:t>
            </a:r>
            <a:r>
              <a:rPr lang="en-US" sz="2800" i="1" baseline="-25000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sz="2800" dirty="0" smtClean="0"/>
              <a:t> = the restriction of </a:t>
            </a:r>
            <a:r>
              <a:rPr lang="en-US" sz="2800" i="1" dirty="0" smtClean="0"/>
              <a:t>F</a:t>
            </a:r>
            <a:r>
              <a:rPr lang="en-US" sz="2800" dirty="0" smtClean="0"/>
              <a:t> to </a:t>
            </a:r>
            <a:r>
              <a:rPr lang="en-US" sz="2800" i="1" dirty="0" smtClean="0"/>
              <a:t>E</a:t>
            </a:r>
            <a:r>
              <a:rPr lang="en-US" sz="2800" dirty="0" smtClean="0"/>
              <a:t>.</a:t>
            </a:r>
          </a:p>
          <a:p>
            <a:pPr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Min(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2800" dirty="0" smtClean="0"/>
              <a:t> = the set of all elements of </a:t>
            </a:r>
            <a:r>
              <a:rPr lang="en-US" sz="2800" i="1" dirty="0"/>
              <a:t>F</a:t>
            </a:r>
            <a:r>
              <a:rPr lang="en-US" sz="2800" dirty="0"/>
              <a:t>|</a:t>
            </a:r>
            <a:r>
              <a:rPr lang="en-US" sz="2800" i="1" baseline="-25000" dirty="0"/>
              <a:t>E</a:t>
            </a:r>
            <a:r>
              <a:rPr lang="en-US" sz="2800" dirty="0" smtClean="0"/>
              <a:t> that have no arrows coming in.</a:t>
            </a:r>
          </a:p>
        </p:txBody>
      </p:sp>
    </p:spTree>
    <p:extLst>
      <p:ext uri="{BB962C8B-B14F-4D97-AF65-F5344CB8AC3E}">
        <p14:creationId xmlns:p14="http://schemas.microsoft.com/office/powerpoint/2010/main" val="360353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2488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Factorization Axioms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86800" cy="48768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Axiom 1 </a:t>
            </a:r>
            <a:r>
              <a:rPr lang="en-US" sz="2400" dirty="0" smtClean="0"/>
              <a:t>All worlds in </a:t>
            </a:r>
            <a:r>
              <a:rPr lang="en-US" sz="2400" i="1" dirty="0" smtClean="0"/>
              <a:t>D</a:t>
            </a:r>
            <a:r>
              <a:rPr lang="en-US" sz="2400" dirty="0" smtClean="0"/>
              <a:t> have the same, unique arrow status toward </a:t>
            </a:r>
            <a:r>
              <a:rPr lang="en-US" sz="2400" i="1" dirty="0" smtClean="0"/>
              <a:t>D</a:t>
            </a:r>
            <a:r>
              <a:rPr lang="en-US" sz="2400" dirty="0" smtClean="0"/>
              <a:t>’.</a:t>
            </a:r>
          </a:p>
          <a:p>
            <a:pPr>
              <a:defRPr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Axiom 2 </a:t>
            </a:r>
            <a:r>
              <a:rPr lang="en-US" sz="2400" dirty="0" smtClean="0"/>
              <a:t>For each possibility </a:t>
            </a:r>
            <a:r>
              <a:rPr lang="en-US" sz="2400" i="1" dirty="0" smtClean="0"/>
              <a:t>D</a:t>
            </a:r>
            <a:r>
              <a:rPr lang="en-US" sz="2400" dirty="0" smtClean="0"/>
              <a:t>, there is information </a:t>
            </a:r>
            <a:r>
              <a:rPr lang="en-US" sz="2400" i="1" dirty="0" smtClean="0"/>
              <a:t>E</a:t>
            </a:r>
            <a:r>
              <a:rPr lang="en-US" sz="2400" dirty="0" smtClean="0"/>
              <a:t> such that </a:t>
            </a:r>
            <a:r>
              <a:rPr lang="en-US" sz="2400" i="1" dirty="0" smtClean="0"/>
              <a:t>D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</a:t>
            </a:r>
            <a:r>
              <a:rPr lang="en-US" sz="2400" dirty="0" smtClean="0"/>
              <a:t> </a:t>
            </a:r>
            <a:r>
              <a:rPr lang="en-US" sz="2400" i="1" dirty="0" smtClean="0"/>
              <a:t>E</a:t>
            </a:r>
            <a:r>
              <a:rPr lang="en-US" sz="2400" dirty="0" smtClean="0"/>
              <a:t> is in Min(</a:t>
            </a:r>
            <a:r>
              <a:rPr lang="en-US" sz="2400" i="1" dirty="0" smtClean="0"/>
              <a:t>F</a:t>
            </a:r>
            <a:r>
              <a:rPr lang="en-US" sz="2400" dirty="0" smtClean="0"/>
              <a:t>, </a:t>
            </a:r>
            <a:r>
              <a:rPr lang="en-US" sz="2400" i="1" dirty="0" smtClean="0"/>
              <a:t>E</a:t>
            </a:r>
            <a:r>
              <a:rPr lang="en-US" sz="2400" dirty="0" smtClean="0"/>
              <a:t>).</a:t>
            </a:r>
          </a:p>
          <a:p>
            <a:pPr>
              <a:defRPr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Axiom 3 </a:t>
            </a:r>
            <a:r>
              <a:rPr lang="en-US" sz="2400" dirty="0" smtClean="0"/>
              <a:t>No </a:t>
            </a:r>
            <a:r>
              <a:rPr lang="en-US" sz="2400" i="1" dirty="0" smtClean="0"/>
              <a:t>D</a:t>
            </a:r>
            <a:r>
              <a:rPr lang="en-US" sz="2400" dirty="0" smtClean="0"/>
              <a:t> in Min(</a:t>
            </a:r>
            <a:r>
              <a:rPr lang="en-US" sz="2400" i="1" dirty="0" smtClean="0"/>
              <a:t>F</a:t>
            </a:r>
            <a:r>
              <a:rPr lang="en-US" sz="2400" dirty="0" smtClean="0"/>
              <a:t>, </a:t>
            </a:r>
            <a:r>
              <a:rPr lang="en-US" sz="2400" i="1" dirty="0" smtClean="0"/>
              <a:t>E</a:t>
            </a:r>
            <a:r>
              <a:rPr lang="en-US" sz="2400" dirty="0" smtClean="0"/>
              <a:t>) has an arrow to the disjunction of all possibilities in Min(</a:t>
            </a:r>
            <a:r>
              <a:rPr lang="en-US" sz="2400" i="1" dirty="0" smtClean="0"/>
              <a:t>F</a:t>
            </a:r>
            <a:r>
              <a:rPr lang="en-US" sz="2400" dirty="0" smtClean="0"/>
              <a:t>, </a:t>
            </a:r>
            <a:r>
              <a:rPr lang="en-US" sz="2400" i="1" dirty="0" smtClean="0"/>
              <a:t>E</a:t>
            </a:r>
            <a:r>
              <a:rPr lang="en-US" sz="2400" dirty="0" smtClean="0"/>
              <a:t>).</a:t>
            </a:r>
          </a:p>
          <a:p>
            <a:pPr>
              <a:defRPr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Axiom 4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 smtClean="0"/>
              <a:t>If there is an arrow from a possibility </a:t>
            </a:r>
            <a:r>
              <a:rPr lang="en-US" sz="2400" i="1" dirty="0" smtClean="0"/>
              <a:t>D</a:t>
            </a:r>
            <a:r>
              <a:rPr lang="en-US" sz="2400" dirty="0" smtClean="0"/>
              <a:t> to a second possibility </a:t>
            </a:r>
            <a:r>
              <a:rPr lang="en-US" sz="2400" i="1" dirty="0" smtClean="0"/>
              <a:t>D’</a:t>
            </a:r>
            <a:r>
              <a:rPr lang="en-US" sz="2400" dirty="0" smtClean="0"/>
              <a:t> conjoined with answer </a:t>
            </a:r>
            <a:r>
              <a:rPr lang="en-US" sz="2400" i="1" dirty="0" smtClean="0"/>
              <a:t>H</a:t>
            </a:r>
            <a:r>
              <a:rPr lang="en-US" sz="2400" dirty="0" smtClean="0"/>
              <a:t>, then </a:t>
            </a:r>
            <a:r>
              <a:rPr lang="en-US" sz="2400" i="1" dirty="0" smtClean="0"/>
              <a:t>D</a:t>
            </a:r>
            <a:r>
              <a:rPr lang="en-US" sz="2400" dirty="0" smtClean="0"/>
              <a:t>’ </a:t>
            </a:r>
            <a:r>
              <a:rPr lang="en-US" sz="2400" dirty="0" smtClean="0">
                <a:sym typeface="Symbol"/>
              </a:rPr>
              <a:t>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71682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82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82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2488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Formalized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686800" cy="5105400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Ax 1.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/>
              <a:t>w</a:t>
            </a:r>
            <a:r>
              <a:rPr lang="en-US" sz="2400" dirty="0"/>
              <a:t>, </a:t>
            </a:r>
            <a:r>
              <a:rPr lang="en-US" sz="2400" i="1" dirty="0"/>
              <a:t>w</a:t>
            </a:r>
            <a:r>
              <a:rPr lang="en-US" sz="2400" dirty="0"/>
              <a:t>’ </a:t>
            </a:r>
            <a:r>
              <a:rPr lang="en-US" sz="2400" dirty="0">
                <a:sym typeface="Symbol"/>
              </a:rPr>
              <a:t></a:t>
            </a:r>
            <a:r>
              <a:rPr lang="en-US" sz="2400" dirty="0"/>
              <a:t> </a:t>
            </a:r>
            <a:r>
              <a:rPr lang="en-US" sz="2400" i="1" dirty="0"/>
              <a:t>D</a:t>
            </a:r>
            <a:r>
              <a:rPr lang="en-US" sz="2400" dirty="0"/>
              <a:t>  </a:t>
            </a:r>
            <a:r>
              <a:rPr lang="en-US" sz="2400" dirty="0" smtClean="0">
                <a:sym typeface="Symbol"/>
              </a:rPr>
              <a:t> </a:t>
            </a:r>
          </a:p>
          <a:p>
            <a:pPr marL="0" indent="0">
              <a:buNone/>
              <a:defRPr/>
            </a:pPr>
            <a:r>
              <a:rPr lang="en-US" sz="2400" dirty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     [ </a:t>
            </a:r>
            <a:r>
              <a:rPr lang="en-US" sz="2400" i="1" dirty="0" smtClean="0"/>
              <a:t>S</a:t>
            </a:r>
            <a:r>
              <a:rPr lang="en-US" sz="2400" dirty="0" smtClean="0"/>
              <a:t>(</a:t>
            </a:r>
            <a:r>
              <a:rPr lang="en-US" sz="2400" i="1" dirty="0" smtClean="0"/>
              <a:t>w</a:t>
            </a:r>
            <a:r>
              <a:rPr lang="en-US" sz="2400" dirty="0"/>
              <a:t>, </a:t>
            </a:r>
            <a:r>
              <a:rPr lang="en-US" sz="2400" i="1" dirty="0" smtClean="0"/>
              <a:t>D’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>
                <a:sym typeface="Symbol"/>
              </a:rPr>
              <a:t></a:t>
            </a:r>
            <a:r>
              <a:rPr lang="en-US" sz="2400" dirty="0" smtClean="0"/>
              <a:t> </a:t>
            </a:r>
            <a:r>
              <a:rPr lang="en-US" sz="2400" i="1" dirty="0" smtClean="0"/>
              <a:t>S</a:t>
            </a:r>
            <a:r>
              <a:rPr lang="en-US" sz="2400" dirty="0" smtClean="0"/>
              <a:t>(</a:t>
            </a:r>
            <a:r>
              <a:rPr lang="en-US" sz="2400" i="1" dirty="0" smtClean="0"/>
              <a:t>w’</a:t>
            </a:r>
            <a:r>
              <a:rPr lang="en-US" sz="2400" dirty="0" smtClean="0"/>
              <a:t>, </a:t>
            </a:r>
            <a:r>
              <a:rPr lang="en-US" sz="2400" i="1" dirty="0" smtClean="0"/>
              <a:t>D’</a:t>
            </a:r>
            <a:r>
              <a:rPr lang="en-US" sz="2400" dirty="0" smtClean="0"/>
              <a:t>) </a:t>
            </a:r>
            <a:r>
              <a:rPr lang="en-US" sz="2400" dirty="0">
                <a:sym typeface="Symbol"/>
              </a:rPr>
              <a:t>  </a:t>
            </a:r>
            <a:r>
              <a:rPr lang="en-US" sz="2400" i="1" dirty="0" smtClean="0"/>
              <a:t>B</a:t>
            </a:r>
            <a:r>
              <a:rPr lang="en-US" sz="2400" dirty="0" smtClean="0"/>
              <a:t>(</a:t>
            </a:r>
            <a:r>
              <a:rPr lang="en-US" sz="2400" i="1" dirty="0" smtClean="0"/>
              <a:t>w’</a:t>
            </a:r>
            <a:r>
              <a:rPr lang="en-US" sz="2400" dirty="0" smtClean="0"/>
              <a:t>, </a:t>
            </a:r>
            <a:r>
              <a:rPr lang="en-US" sz="2400" i="1" dirty="0" smtClean="0"/>
              <a:t>D’</a:t>
            </a:r>
            <a:r>
              <a:rPr lang="en-US" sz="2400" dirty="0" smtClean="0"/>
              <a:t>) ] </a:t>
            </a:r>
            <a:r>
              <a:rPr lang="en-US" sz="2400" dirty="0" smtClean="0">
                <a:sym typeface="Symbol"/>
              </a:rPr>
              <a:t>   </a:t>
            </a:r>
          </a:p>
          <a:p>
            <a:pPr marL="0" indent="0">
              <a:buNone/>
              <a:defRPr/>
            </a:pPr>
            <a:r>
              <a:rPr lang="en-US" sz="2400" dirty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     [ </a:t>
            </a:r>
            <a:r>
              <a:rPr lang="en-US" sz="2400" i="1" dirty="0" smtClean="0"/>
              <a:t>B</a:t>
            </a:r>
            <a:r>
              <a:rPr lang="en-US" sz="2400" dirty="0" smtClean="0"/>
              <a:t>(</a:t>
            </a:r>
            <a:r>
              <a:rPr lang="en-US" sz="2400" i="1" dirty="0" smtClean="0"/>
              <a:t>w</a:t>
            </a:r>
            <a:r>
              <a:rPr lang="en-US" sz="2400" dirty="0"/>
              <a:t>, </a:t>
            </a:r>
            <a:r>
              <a:rPr lang="en-US" sz="2400" i="1" dirty="0" smtClean="0"/>
              <a:t>D’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>
                <a:sym typeface="Symbol"/>
              </a:rPr>
              <a:t></a:t>
            </a:r>
            <a:r>
              <a:rPr lang="en-US" sz="2400" dirty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(</a:t>
            </a:r>
            <a:r>
              <a:rPr lang="en-US" sz="2400" i="1" dirty="0" smtClean="0"/>
              <a:t>w’</a:t>
            </a:r>
            <a:r>
              <a:rPr lang="en-US" sz="2400" dirty="0" smtClean="0"/>
              <a:t>, </a:t>
            </a:r>
            <a:r>
              <a:rPr lang="en-US" sz="2400" i="1" dirty="0" smtClean="0"/>
              <a:t>D’</a:t>
            </a:r>
            <a:r>
              <a:rPr lang="en-US" sz="2400" dirty="0" smtClean="0"/>
              <a:t>) </a:t>
            </a:r>
            <a:r>
              <a:rPr lang="en-US" sz="2400" dirty="0">
                <a:sym typeface="Symbol"/>
              </a:rPr>
              <a:t>  </a:t>
            </a:r>
            <a:r>
              <a:rPr lang="en-US" sz="2400" i="1" dirty="0" smtClean="0"/>
              <a:t>S</a:t>
            </a:r>
            <a:r>
              <a:rPr lang="en-US" sz="2400" dirty="0" smtClean="0"/>
              <a:t>(</a:t>
            </a:r>
            <a:r>
              <a:rPr lang="en-US" sz="2400" i="1" dirty="0" smtClean="0"/>
              <a:t>w’</a:t>
            </a:r>
            <a:r>
              <a:rPr lang="en-US" sz="2400" dirty="0" smtClean="0"/>
              <a:t>, </a:t>
            </a:r>
            <a:r>
              <a:rPr lang="en-US" sz="2400" i="1" dirty="0" smtClean="0"/>
              <a:t>D’</a:t>
            </a:r>
            <a:r>
              <a:rPr lang="en-US" sz="2400" dirty="0" smtClean="0"/>
              <a:t>) ].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sym typeface="Symbol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Ax 2.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/>
              <a:t>(</a:t>
            </a:r>
            <a:r>
              <a:rPr lang="en-US" sz="2400" dirty="0">
                <a:sym typeface="Symbol"/>
              </a:rPr>
              <a:t></a:t>
            </a:r>
            <a:r>
              <a:rPr lang="en-US" sz="2400" i="1" dirty="0">
                <a:sym typeface="Symbol"/>
              </a:rPr>
              <a:t>E</a:t>
            </a:r>
            <a:r>
              <a:rPr lang="en-US" sz="2400" dirty="0">
                <a:sym typeface="Symbol"/>
              </a:rPr>
              <a:t>) </a:t>
            </a:r>
            <a:r>
              <a:rPr lang="en-US" sz="2400" i="1" dirty="0"/>
              <a:t>D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 </a:t>
            </a:r>
            <a:r>
              <a:rPr lang="en-US" sz="2400" i="1" dirty="0">
                <a:sym typeface="Symbol"/>
              </a:rPr>
              <a:t>E</a:t>
            </a:r>
            <a:r>
              <a:rPr lang="en-US" sz="2400" dirty="0">
                <a:sym typeface="Symbol"/>
              </a:rPr>
              <a:t> </a:t>
            </a:r>
            <a:r>
              <a:rPr lang="en-US" sz="2400" dirty="0"/>
              <a:t> </a:t>
            </a:r>
            <a:r>
              <a:rPr lang="en-US" sz="2400" dirty="0" smtClean="0"/>
              <a:t>Min(</a:t>
            </a:r>
            <a:r>
              <a:rPr lang="en-US" sz="2400" i="1" dirty="0" smtClean="0"/>
              <a:t>F</a:t>
            </a:r>
            <a:r>
              <a:rPr lang="en-US" sz="2400" dirty="0" smtClean="0"/>
              <a:t>, </a:t>
            </a:r>
            <a:r>
              <a:rPr lang="en-US" sz="2400" i="1" dirty="0" smtClean="0"/>
              <a:t>E</a:t>
            </a:r>
            <a:r>
              <a:rPr lang="en-US" sz="2400" dirty="0" smtClean="0"/>
              <a:t>). </a:t>
            </a:r>
            <a:endParaRPr lang="en-US" sz="2400" dirty="0"/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Ax 3.</a:t>
            </a:r>
            <a:r>
              <a:rPr lang="en-US" sz="2400" i="1" dirty="0" smtClean="0">
                <a:sym typeface="Symbol"/>
              </a:rPr>
              <a:t> D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>
                <a:sym typeface="Symbol"/>
              </a:rPr>
              <a:t> </a:t>
            </a:r>
            <a:r>
              <a:rPr lang="en-US" sz="2400" dirty="0" smtClean="0">
                <a:sym typeface="Symbol"/>
              </a:rPr>
              <a:t>Min(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>
                <a:sym typeface="Symbol"/>
              </a:rPr>
              <a:t>)    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(</a:t>
            </a:r>
            <a:r>
              <a:rPr lang="en-US" sz="2400" i="1" dirty="0">
                <a:sym typeface="Symbol"/>
              </a:rPr>
              <a:t>D</a:t>
            </a:r>
            <a:r>
              <a:rPr lang="en-US" sz="2400" dirty="0">
                <a:sym typeface="Symbol"/>
              </a:rPr>
              <a:t>, </a:t>
            </a:r>
            <a:r>
              <a:rPr lang="en-US" sz="2400" b="1" dirty="0" err="1" smtClean="0">
                <a:sym typeface="Symbol"/>
              </a:rPr>
              <a:t>U</a:t>
            </a:r>
            <a:r>
              <a:rPr lang="en-US" sz="2400" dirty="0" err="1" smtClean="0">
                <a:sym typeface="Symbol"/>
              </a:rPr>
              <a:t>Min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)).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Ax 4.</a:t>
            </a:r>
            <a:r>
              <a:rPr lang="en-US" sz="2400" i="1" dirty="0" smtClean="0">
                <a:sym typeface="Symbol"/>
              </a:rPr>
              <a:t> H </a:t>
            </a:r>
            <a:r>
              <a:rPr lang="en-US" sz="2400" dirty="0">
                <a:sym typeface="Symbol"/>
              </a:rPr>
              <a:t></a:t>
            </a:r>
            <a:r>
              <a:rPr lang="en-US" sz="2400" i="1" dirty="0">
                <a:sym typeface="Symbol"/>
              </a:rPr>
              <a:t> Q </a:t>
            </a:r>
            <a:r>
              <a:rPr lang="en-US" sz="2400" dirty="0">
                <a:sym typeface="Symbol"/>
              </a:rPr>
              <a:t>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(</a:t>
            </a:r>
            <a:r>
              <a:rPr lang="en-US" sz="2400" i="1" dirty="0">
                <a:sym typeface="Symbol"/>
              </a:rPr>
              <a:t>D</a:t>
            </a:r>
            <a:r>
              <a:rPr lang="en-US" sz="2400" dirty="0">
                <a:sym typeface="Symbol"/>
              </a:rPr>
              <a:t>, </a:t>
            </a:r>
            <a:r>
              <a:rPr lang="en-US" sz="2400" i="1" dirty="0">
                <a:sym typeface="Symbol"/>
              </a:rPr>
              <a:t>D</a:t>
            </a:r>
            <a:r>
              <a:rPr lang="en-US" sz="2400" dirty="0">
                <a:sym typeface="Symbol"/>
              </a:rPr>
              <a:t>’  </a:t>
            </a:r>
            <a:r>
              <a:rPr lang="en-US" sz="2400" i="1" dirty="0">
                <a:sym typeface="Symbol"/>
              </a:rPr>
              <a:t>H</a:t>
            </a:r>
            <a:r>
              <a:rPr lang="en-US" sz="2400" dirty="0">
                <a:sym typeface="Symbol"/>
              </a:rPr>
              <a:t>)  </a:t>
            </a:r>
            <a:r>
              <a:rPr lang="en-US" sz="2400" i="1" dirty="0"/>
              <a:t>D’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 </a:t>
            </a:r>
            <a:r>
              <a:rPr lang="en-US" sz="2400" i="1" dirty="0">
                <a:sym typeface="Symbol"/>
              </a:rPr>
              <a:t>H</a:t>
            </a:r>
            <a:r>
              <a:rPr lang="en-US" sz="2400" dirty="0" smtClean="0">
                <a:sym typeface="Symbol"/>
              </a:rPr>
              <a:t>.  </a:t>
            </a:r>
            <a:endParaRPr lang="en-US" sz="2400" dirty="0"/>
          </a:p>
          <a:p>
            <a:pPr marL="457200" indent="-457200">
              <a:buFont typeface="+mj-lt"/>
              <a:buAutoNum type="arabicPeriod"/>
              <a:defRPr/>
            </a:pPr>
            <a:endParaRPr lang="en-US" sz="1600" dirty="0">
              <a:sym typeface="Symbol"/>
            </a:endParaRPr>
          </a:p>
          <a:p>
            <a:pPr>
              <a:defRPr/>
            </a:pPr>
            <a:endParaRPr lang="en-US" sz="1600" dirty="0" smtClean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 marL="0" indent="0">
              <a:buNone/>
              <a:defRPr/>
            </a:pPr>
            <a:endParaRPr lang="en-US" sz="1600" dirty="0" smtClean="0"/>
          </a:p>
          <a:p>
            <a:pPr>
              <a:defRPr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42227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Mathematical Note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4876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3600" dirty="0" smtClean="0"/>
              <a:t>The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axioms</a:t>
            </a:r>
            <a:r>
              <a:rPr lang="en-US" sz="3600" dirty="0" smtClean="0"/>
              <a:t> are a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non-constructive</a:t>
            </a:r>
            <a:r>
              <a:rPr lang="en-US" sz="3600" dirty="0" smtClean="0"/>
              <a:t> way to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invert</a:t>
            </a:r>
            <a:r>
              <a:rPr lang="en-US" sz="3600" dirty="0" smtClean="0"/>
              <a:t> the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Cantor-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</a:rPr>
              <a:t>Bendixson</a:t>
            </a:r>
            <a:r>
              <a:rPr lang="en-US" sz="3600" dirty="0" smtClean="0"/>
              <a:t> construction to apply to problems with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all-boundary</a:t>
            </a:r>
            <a:r>
              <a:rPr lang="en-US" sz="3600" dirty="0" smtClean="0"/>
              <a:t> answers.</a:t>
            </a:r>
          </a:p>
        </p:txBody>
      </p:sp>
    </p:spTree>
    <p:extLst>
      <p:ext uri="{BB962C8B-B14F-4D97-AF65-F5344CB8AC3E}">
        <p14:creationId xmlns:p14="http://schemas.microsoft.com/office/powerpoint/2010/main" val="380819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2488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Strict Partial Order</a:t>
            </a: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839200" cy="239581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Prop:</a:t>
            </a:r>
            <a:r>
              <a:rPr lang="en-US" sz="3600" dirty="0" smtClean="0"/>
              <a:t>  Arrows are a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strict partial order </a:t>
            </a:r>
            <a:r>
              <a:rPr lang="en-US" sz="3600" dirty="0" smtClean="0"/>
              <a:t>over possibilities.  </a:t>
            </a:r>
            <a:endParaRPr lang="en-US" sz="2000" dirty="0"/>
          </a:p>
          <a:p>
            <a:pPr marL="0" indent="0">
              <a:buNone/>
              <a:defRPr/>
            </a:pPr>
            <a:r>
              <a:rPr lang="en-US" sz="3600" dirty="0" smtClean="0"/>
              <a:t>That is the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simplicity order</a:t>
            </a:r>
            <a:r>
              <a:rPr lang="en-US" sz="3600" dirty="0" smtClean="0"/>
              <a:t> relative to </a:t>
            </a:r>
            <a:r>
              <a:rPr lang="en-US" sz="3600" i="1" dirty="0" smtClean="0"/>
              <a:t>P</a:t>
            </a:r>
            <a:r>
              <a:rPr lang="en-US" sz="3600" dirty="0" smtClean="0"/>
              <a:t> and </a:t>
            </a:r>
            <a:r>
              <a:rPr lang="en-US" sz="3600" i="1" dirty="0" smtClean="0"/>
              <a:t>F</a:t>
            </a:r>
            <a:r>
              <a:rPr lang="en-US" sz="3600" dirty="0" smtClean="0"/>
              <a:t>.  </a:t>
            </a:r>
            <a:endParaRPr lang="en-US" sz="4800" dirty="0" smtClean="0"/>
          </a:p>
        </p:txBody>
      </p:sp>
      <p:cxnSp>
        <p:nvCxnSpPr>
          <p:cNvPr id="12" name="Straight Arrow Connector 11"/>
          <p:cNvCxnSpPr>
            <a:endCxn id="21" idx="2"/>
          </p:cNvCxnSpPr>
          <p:nvPr/>
        </p:nvCxnSpPr>
        <p:spPr bwMode="auto">
          <a:xfrm flipV="1">
            <a:off x="4579718" y="5629275"/>
            <a:ext cx="464171" cy="8001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5" name="Straight Arrow Connector 14"/>
          <p:cNvCxnSpPr>
            <a:stCxn id="21" idx="0"/>
          </p:cNvCxnSpPr>
          <p:nvPr/>
        </p:nvCxnSpPr>
        <p:spPr bwMode="auto">
          <a:xfrm flipH="1" flipV="1">
            <a:off x="4579718" y="4565854"/>
            <a:ext cx="464171" cy="53002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9" name="Rectangle 18"/>
          <p:cNvSpPr/>
          <p:nvPr/>
        </p:nvSpPr>
        <p:spPr bwMode="auto">
          <a:xfrm>
            <a:off x="4275539" y="3999380"/>
            <a:ext cx="519703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784037" y="5095875"/>
            <a:ext cx="519703" cy="533400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264334" y="6192371"/>
            <a:ext cx="519703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1" name="Straight Arrow Connector 10"/>
          <p:cNvCxnSpPr>
            <a:stCxn id="22" idx="0"/>
            <a:endCxn id="19" idx="2"/>
          </p:cNvCxnSpPr>
          <p:nvPr/>
        </p:nvCxnSpPr>
        <p:spPr bwMode="auto">
          <a:xfrm flipV="1">
            <a:off x="4524186" y="4532780"/>
            <a:ext cx="11205" cy="165959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0" name="TextBox 9"/>
          <p:cNvSpPr txBox="1"/>
          <p:nvPr/>
        </p:nvSpPr>
        <p:spPr>
          <a:xfrm>
            <a:off x="1585007" y="4830864"/>
            <a:ext cx="27286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</a:rPr>
              <a:t>Note: </a:t>
            </a:r>
            <a:r>
              <a:rPr lang="en-US" sz="2400" i="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benign arrows</a:t>
            </a:r>
          </a:p>
          <a:p>
            <a:r>
              <a:rPr lang="en-US" sz="2400" i="0" dirty="0" smtClean="0">
                <a:latin typeface="+mj-lt"/>
              </a:rPr>
              <a:t>can be necessary for</a:t>
            </a:r>
          </a:p>
          <a:p>
            <a:r>
              <a:rPr lang="en-US" sz="2400" i="0" dirty="0" smtClean="0">
                <a:latin typeface="+mj-lt"/>
              </a:rPr>
              <a:t>transitivity!</a:t>
            </a:r>
          </a:p>
        </p:txBody>
      </p:sp>
    </p:spTree>
    <p:extLst>
      <p:ext uri="{BB962C8B-B14F-4D97-AF65-F5344CB8AC3E}">
        <p14:creationId xmlns:p14="http://schemas.microsoft.com/office/powerpoint/2010/main" val="1585884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Strict Partial Order</a:t>
            </a: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8392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Prop:</a:t>
            </a:r>
            <a:r>
              <a:rPr lang="en-US" dirty="0"/>
              <a:t>  Arrows are a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strict partial order </a:t>
            </a:r>
            <a:r>
              <a:rPr lang="en-US" dirty="0"/>
              <a:t>over atomic reasons. 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sz="2100" dirty="0" smtClean="0">
                <a:solidFill>
                  <a:schemeClr val="accent2">
                    <a:lumMod val="75000"/>
                  </a:schemeClr>
                </a:solidFill>
              </a:rPr>
              <a:t>Proof</a:t>
            </a:r>
            <a:r>
              <a:rPr lang="en-US" sz="2100" dirty="0">
                <a:solidFill>
                  <a:schemeClr val="accent2">
                    <a:lumMod val="75000"/>
                  </a:schemeClr>
                </a:solidFill>
              </a:rPr>
              <a:t>.  </a:t>
            </a:r>
            <a:r>
              <a:rPr lang="en-US" sz="2100" dirty="0" err="1" smtClean="0">
                <a:solidFill>
                  <a:schemeClr val="accent2">
                    <a:lumMod val="75000"/>
                  </a:schemeClr>
                </a:solidFill>
              </a:rPr>
              <a:t>Irreflexivity</a:t>
            </a:r>
            <a:r>
              <a:rPr lang="en-US" sz="21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100" dirty="0" smtClean="0"/>
              <a:t>is immediate from </a:t>
            </a:r>
            <a:r>
              <a:rPr lang="en-US" sz="2100" dirty="0" err="1" smtClean="0">
                <a:solidFill>
                  <a:schemeClr val="accent2">
                    <a:lumMod val="75000"/>
                  </a:schemeClr>
                </a:solidFill>
              </a:rPr>
              <a:t>acyclicity</a:t>
            </a:r>
            <a:r>
              <a:rPr lang="en-US" sz="2100" dirty="0" smtClean="0"/>
              <a:t>.</a:t>
            </a:r>
          </a:p>
          <a:p>
            <a:pPr marL="0" indent="0">
              <a:buNone/>
              <a:defRPr/>
            </a:pPr>
            <a:r>
              <a:rPr lang="en-US" sz="2100" dirty="0" smtClean="0"/>
              <a:t>For </a:t>
            </a:r>
            <a:r>
              <a:rPr lang="en-US" sz="2100" dirty="0" smtClean="0">
                <a:solidFill>
                  <a:schemeClr val="accent2">
                    <a:lumMod val="75000"/>
                  </a:schemeClr>
                </a:solidFill>
              </a:rPr>
              <a:t>transitivity</a:t>
            </a:r>
            <a:r>
              <a:rPr lang="en-US" sz="2100" dirty="0" smtClean="0"/>
              <a:t>, </a:t>
            </a:r>
            <a:r>
              <a:rPr lang="en-US" sz="2000" dirty="0" smtClean="0"/>
              <a:t>suppose </a:t>
            </a:r>
            <a:r>
              <a:rPr lang="en-US" sz="2000" dirty="0"/>
              <a:t>there are arrows from </a:t>
            </a:r>
            <a:r>
              <a:rPr lang="en-US" sz="2000" i="1" dirty="0"/>
              <a:t>D</a:t>
            </a:r>
            <a:r>
              <a:rPr lang="en-US" sz="2000" dirty="0"/>
              <a:t> to </a:t>
            </a:r>
            <a:r>
              <a:rPr lang="en-US" sz="2000" i="1" dirty="0"/>
              <a:t>D</a:t>
            </a:r>
            <a:r>
              <a:rPr lang="en-US" sz="2000" dirty="0"/>
              <a:t>’ to </a:t>
            </a:r>
            <a:r>
              <a:rPr lang="en-US" sz="2000" i="1" dirty="0"/>
              <a:t>D</a:t>
            </a:r>
            <a:r>
              <a:rPr lang="en-US" sz="2000" dirty="0"/>
              <a:t>”.  </a:t>
            </a:r>
          </a:p>
          <a:p>
            <a:pPr marL="0" indent="0">
              <a:buNone/>
              <a:defRPr/>
            </a:pPr>
            <a:r>
              <a:rPr lang="en-US" sz="2000" dirty="0"/>
              <a:t>Then by the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arrow characterization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dirty="0"/>
              <a:t> is in the closure of </a:t>
            </a:r>
            <a:r>
              <a:rPr lang="en-US" sz="2000" i="1" dirty="0"/>
              <a:t>D</a:t>
            </a:r>
            <a:r>
              <a:rPr lang="en-US" sz="2000" dirty="0"/>
              <a:t>’ and </a:t>
            </a:r>
            <a:r>
              <a:rPr lang="en-US" sz="2000" i="1" dirty="0"/>
              <a:t>D’</a:t>
            </a:r>
            <a:r>
              <a:rPr lang="en-US" sz="2000" dirty="0"/>
              <a:t> is in the closure of </a:t>
            </a:r>
            <a:r>
              <a:rPr lang="en-US" sz="2000" i="1" dirty="0"/>
              <a:t>D</a:t>
            </a:r>
            <a:r>
              <a:rPr lang="en-US" sz="2000" dirty="0"/>
              <a:t>”.    </a:t>
            </a:r>
          </a:p>
          <a:p>
            <a:pPr marL="0" indent="0">
              <a:buNone/>
              <a:defRPr/>
            </a:pPr>
            <a:r>
              <a:rPr lang="en-US" sz="2000" dirty="0"/>
              <a:t>Let </a:t>
            </a:r>
            <a:r>
              <a:rPr lang="en-US" sz="2000" i="1" dirty="0"/>
              <a:t>w</a:t>
            </a:r>
            <a:r>
              <a:rPr lang="en-US" sz="2000" dirty="0"/>
              <a:t> be in </a:t>
            </a:r>
            <a:r>
              <a:rPr lang="en-US" sz="2000" i="1" dirty="0"/>
              <a:t>D</a:t>
            </a:r>
            <a:r>
              <a:rPr lang="en-US" sz="2000" dirty="0"/>
              <a:t>.  </a:t>
            </a:r>
          </a:p>
          <a:p>
            <a:pPr marL="0" indent="0">
              <a:buNone/>
              <a:defRPr/>
            </a:pPr>
            <a:r>
              <a:rPr lang="en-US" sz="2000" dirty="0"/>
              <a:t>Then each </a:t>
            </a:r>
            <a:r>
              <a:rPr lang="en-US" sz="2000" dirty="0" smtClean="0"/>
              <a:t>neighborhood </a:t>
            </a:r>
            <a:r>
              <a:rPr lang="en-US" sz="2000" i="1" dirty="0"/>
              <a:t>O</a:t>
            </a:r>
            <a:r>
              <a:rPr lang="en-US" sz="2000" dirty="0"/>
              <a:t> of </a:t>
            </a:r>
            <a:r>
              <a:rPr lang="en-US" sz="2000" i="1" dirty="0"/>
              <a:t>w</a:t>
            </a:r>
            <a:r>
              <a:rPr lang="en-US" sz="2000" dirty="0"/>
              <a:t> catches a point </a:t>
            </a:r>
            <a:r>
              <a:rPr lang="en-US" sz="2000" i="1" dirty="0"/>
              <a:t>w</a:t>
            </a:r>
            <a:r>
              <a:rPr lang="en-US" sz="2000" dirty="0"/>
              <a:t>’ in </a:t>
            </a:r>
            <a:r>
              <a:rPr lang="en-US" sz="2000" i="1" dirty="0"/>
              <a:t>D</a:t>
            </a:r>
            <a:r>
              <a:rPr lang="en-US" sz="2000" dirty="0"/>
              <a:t>’.  </a:t>
            </a:r>
          </a:p>
          <a:p>
            <a:pPr marL="0" indent="0">
              <a:buNone/>
              <a:defRPr/>
            </a:pPr>
            <a:r>
              <a:rPr lang="en-US" sz="2000" dirty="0"/>
              <a:t>But since </a:t>
            </a:r>
            <a:r>
              <a:rPr lang="en-US" sz="2000" i="1" dirty="0"/>
              <a:t>w</a:t>
            </a:r>
            <a:r>
              <a:rPr lang="en-US" sz="2000" dirty="0"/>
              <a:t>’ is in the closure of </a:t>
            </a:r>
            <a:r>
              <a:rPr lang="en-US" sz="2000" i="1" dirty="0"/>
              <a:t>D</a:t>
            </a:r>
            <a:r>
              <a:rPr lang="en-US" sz="2000" dirty="0"/>
              <a:t>”, it follows that </a:t>
            </a:r>
            <a:r>
              <a:rPr lang="en-US" sz="2000" i="1" dirty="0"/>
              <a:t>O</a:t>
            </a:r>
            <a:r>
              <a:rPr lang="en-US" sz="2000" dirty="0"/>
              <a:t> catches a point in </a:t>
            </a:r>
            <a:r>
              <a:rPr lang="en-US" sz="2000" i="1" dirty="0"/>
              <a:t>D</a:t>
            </a:r>
            <a:r>
              <a:rPr lang="en-US" sz="2000" dirty="0"/>
              <a:t>”.  </a:t>
            </a:r>
          </a:p>
          <a:p>
            <a:pPr marL="0" indent="0">
              <a:buNone/>
              <a:defRPr/>
            </a:pPr>
            <a:r>
              <a:rPr lang="en-US" sz="2000" dirty="0"/>
              <a:t>So </a:t>
            </a:r>
            <a:r>
              <a:rPr lang="en-US" sz="2000" i="1" dirty="0"/>
              <a:t>w</a:t>
            </a:r>
            <a:r>
              <a:rPr lang="en-US" sz="2000" dirty="0"/>
              <a:t> is in the closure of </a:t>
            </a:r>
            <a:r>
              <a:rPr lang="en-US" sz="2000" i="1" dirty="0"/>
              <a:t>D</a:t>
            </a:r>
            <a:r>
              <a:rPr lang="en-US" sz="2000" dirty="0"/>
              <a:t>”.  </a:t>
            </a:r>
          </a:p>
          <a:p>
            <a:pPr marL="0" indent="0">
              <a:buNone/>
              <a:defRPr/>
            </a:pPr>
            <a:r>
              <a:rPr lang="en-US" sz="2000" dirty="0"/>
              <a:t>By 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</a:rPr>
              <a:t>acyclicity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dirty="0"/>
              <a:t> is distinct from </a:t>
            </a:r>
            <a:r>
              <a:rPr lang="en-US" sz="2000" i="1" dirty="0"/>
              <a:t>D</a:t>
            </a:r>
            <a:r>
              <a:rPr lang="en-US" sz="2000" dirty="0"/>
              <a:t>”.  </a:t>
            </a:r>
          </a:p>
          <a:p>
            <a:pPr marL="0" indent="0">
              <a:buNone/>
              <a:defRPr/>
            </a:pPr>
            <a:r>
              <a:rPr lang="en-US" sz="2000" dirty="0"/>
              <a:t>So there is an arrow from </a:t>
            </a:r>
            <a:r>
              <a:rPr lang="en-US" sz="2000" i="1" dirty="0"/>
              <a:t>w</a:t>
            </a:r>
            <a:r>
              <a:rPr lang="en-US" sz="2000" dirty="0"/>
              <a:t> to </a:t>
            </a:r>
            <a:r>
              <a:rPr lang="en-US" sz="2000" i="1" dirty="0"/>
              <a:t>D”</a:t>
            </a:r>
            <a:r>
              <a:rPr lang="en-US" sz="2000" dirty="0"/>
              <a:t>.</a:t>
            </a:r>
          </a:p>
          <a:p>
            <a:pPr marL="0" indent="0">
              <a:buNone/>
              <a:defRPr/>
            </a:pPr>
            <a:r>
              <a:rPr lang="en-US" sz="2000" dirty="0"/>
              <a:t>So there is an arrow from </a:t>
            </a:r>
            <a:r>
              <a:rPr lang="en-US" sz="2000" i="1" dirty="0"/>
              <a:t>D</a:t>
            </a:r>
            <a:r>
              <a:rPr lang="en-US" sz="2000" dirty="0"/>
              <a:t> to </a:t>
            </a:r>
            <a:r>
              <a:rPr lang="en-US" sz="2000" i="1" dirty="0"/>
              <a:t>D”</a:t>
            </a:r>
            <a:r>
              <a:rPr lang="en-US" sz="2000" dirty="0"/>
              <a:t>.</a:t>
            </a:r>
          </a:p>
          <a:p>
            <a:pPr eaLnBrk="1" hangingPunct="1"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60954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381000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i="1" dirty="0" smtClean="0">
                <a:latin typeface="Arial" pitchFamily="34" charset="0"/>
                <a:cs typeface="Arial" pitchFamily="34" charset="0"/>
              </a:rPr>
              <a:t>Q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 is Decidable Within Possibilities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41910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Prop: </a:t>
            </a:r>
            <a:r>
              <a:rPr lang="en-US" dirty="0" smtClean="0"/>
              <a:t>Each answer to </a:t>
            </a:r>
            <a:r>
              <a:rPr lang="en-US" i="1" dirty="0" smtClean="0"/>
              <a:t>Q</a:t>
            </a:r>
            <a:r>
              <a:rPr lang="en-US" dirty="0" smtClean="0"/>
              <a:t> is open within each possibility.</a:t>
            </a:r>
          </a:p>
          <a:p>
            <a:pPr eaLnBrk="1" hangingPunct="1">
              <a:defRPr/>
            </a:pPr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 bwMode="auto">
          <a:xfrm rot="5400000">
            <a:off x="4003476" y="3741496"/>
            <a:ext cx="990600" cy="990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 rot="5400000">
            <a:off x="3771066" y="3989146"/>
            <a:ext cx="990600" cy="495300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514016" y="3276600"/>
            <a:ext cx="1048584" cy="1905000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465432" y="3262525"/>
            <a:ext cx="1048584" cy="1905000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5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Uniqueness Axiom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3733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Axiom 5:</a:t>
            </a:r>
            <a:r>
              <a:rPr lang="en-US" sz="3600" dirty="0" smtClean="0"/>
              <a:t> If there is a answer </a:t>
            </a:r>
            <a:r>
              <a:rPr lang="en-US" sz="3600" i="1" dirty="0" smtClean="0"/>
              <a:t>H</a:t>
            </a:r>
            <a:r>
              <a:rPr lang="en-US" sz="3600" dirty="0" smtClean="0"/>
              <a:t> to </a:t>
            </a:r>
            <a:r>
              <a:rPr lang="en-US" sz="3600" i="1" dirty="0" smtClean="0"/>
              <a:t>Q</a:t>
            </a:r>
            <a:r>
              <a:rPr lang="en-US" sz="3600" dirty="0" smtClean="0"/>
              <a:t> such that </a:t>
            </a:r>
            <a:r>
              <a:rPr lang="en-US" sz="3600" i="1" dirty="0" smtClean="0"/>
              <a:t>D</a:t>
            </a:r>
            <a:r>
              <a:rPr lang="en-US" sz="3600" dirty="0" smtClean="0"/>
              <a:t> has an arrow to  </a:t>
            </a:r>
            <a:r>
              <a:rPr lang="en-US" sz="3600" i="1" dirty="0" smtClean="0"/>
              <a:t>D’</a:t>
            </a:r>
            <a:r>
              <a:rPr lang="en-US" sz="3600" dirty="0" smtClean="0"/>
              <a:t> </a:t>
            </a:r>
            <a:r>
              <a:rPr lang="en-US" sz="3600" dirty="0">
                <a:sym typeface="Symbol"/>
              </a:rPr>
              <a:t></a:t>
            </a:r>
            <a:r>
              <a:rPr lang="en-US" sz="3600" dirty="0"/>
              <a:t> </a:t>
            </a:r>
            <a:r>
              <a:rPr lang="en-US" sz="3600" i="1" dirty="0" smtClean="0"/>
              <a:t>H</a:t>
            </a:r>
            <a:r>
              <a:rPr lang="en-US" sz="3600" dirty="0" smtClean="0"/>
              <a:t>, then </a:t>
            </a:r>
            <a:r>
              <a:rPr lang="en-US" sz="3600" i="1" dirty="0" smtClean="0"/>
              <a:t>D’</a:t>
            </a:r>
            <a:r>
              <a:rPr lang="en-US" sz="3600" dirty="0" smtClean="0"/>
              <a:t> </a:t>
            </a:r>
            <a:r>
              <a:rPr lang="en-US" sz="3600" dirty="0" smtClean="0">
                <a:sym typeface="Symbol"/>
              </a:rPr>
              <a:t></a:t>
            </a:r>
            <a:r>
              <a:rPr lang="en-US" sz="3600" dirty="0" smtClean="0"/>
              <a:t> </a:t>
            </a:r>
            <a:r>
              <a:rPr lang="en-US" sz="3600" i="1" dirty="0" smtClean="0"/>
              <a:t>H</a:t>
            </a:r>
            <a:r>
              <a:rPr lang="en-US" sz="3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714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Restriction</a:t>
            </a: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286000"/>
          </a:xfrm>
        </p:spPr>
        <p:txBody>
          <a:bodyPr>
            <a:normAutofit/>
          </a:bodyPr>
          <a:lstStyle/>
          <a:p>
            <a:pPr marL="57150" indent="0">
              <a:buNone/>
              <a:defRPr/>
            </a:pPr>
            <a:r>
              <a:rPr lang="en-US" i="1" dirty="0" smtClean="0"/>
              <a:t>P</a:t>
            </a:r>
            <a:r>
              <a:rPr lang="en-US" dirty="0" smtClean="0"/>
              <a:t>|</a:t>
            </a:r>
            <a:r>
              <a:rPr lang="en-US" i="1" baseline="-25000" dirty="0" smtClean="0"/>
              <a:t>E</a:t>
            </a:r>
            <a:r>
              <a:rPr lang="en-US" dirty="0" smtClean="0"/>
              <a:t> </a:t>
            </a:r>
            <a:r>
              <a:rPr lang="en-US" dirty="0"/>
              <a:t>= the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restriction</a:t>
            </a:r>
            <a:r>
              <a:rPr lang="en-US" dirty="0"/>
              <a:t> of </a:t>
            </a:r>
            <a:r>
              <a:rPr lang="en-US" i="1" dirty="0"/>
              <a:t>P</a:t>
            </a:r>
            <a:r>
              <a:rPr lang="en-US" dirty="0"/>
              <a:t> to </a:t>
            </a:r>
            <a:r>
              <a:rPr lang="en-US" i="1" dirty="0" smtClean="0"/>
              <a:t>E</a:t>
            </a:r>
            <a:r>
              <a:rPr lang="en-US" dirty="0" smtClean="0"/>
              <a:t>.</a:t>
            </a:r>
          </a:p>
          <a:p>
            <a:pPr marL="57150" indent="0">
              <a:buNone/>
              <a:defRPr/>
            </a:pPr>
            <a:r>
              <a:rPr lang="en-US" i="1" dirty="0" smtClean="0"/>
              <a:t>F</a:t>
            </a:r>
            <a:r>
              <a:rPr lang="en-US" dirty="0" smtClean="0"/>
              <a:t>|</a:t>
            </a:r>
            <a:r>
              <a:rPr lang="en-US" i="1" baseline="-25000" dirty="0" smtClean="0"/>
              <a:t>E </a:t>
            </a:r>
            <a:r>
              <a:rPr lang="en-US" dirty="0"/>
              <a:t>= the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restriction</a:t>
            </a:r>
            <a:r>
              <a:rPr lang="en-US" dirty="0"/>
              <a:t> of </a:t>
            </a:r>
            <a:r>
              <a:rPr lang="en-US" i="1" dirty="0"/>
              <a:t>F</a:t>
            </a:r>
            <a:r>
              <a:rPr lang="en-US" dirty="0"/>
              <a:t> to </a:t>
            </a:r>
            <a:r>
              <a:rPr lang="en-US" i="1" dirty="0"/>
              <a:t>E</a:t>
            </a:r>
            <a:r>
              <a:rPr lang="en-US" dirty="0"/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1447800" y="5057775"/>
            <a:ext cx="609600" cy="5334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57400" y="5057775"/>
            <a:ext cx="609600" cy="533400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0" y="5057775"/>
            <a:ext cx="609600" cy="533400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162800" y="4419600"/>
            <a:ext cx="609600" cy="533400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0200" y="4419600"/>
            <a:ext cx="609600" cy="5334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endCxn id="11" idx="2"/>
          </p:cNvCxnSpPr>
          <p:nvPr/>
        </p:nvCxnSpPr>
        <p:spPr>
          <a:xfrm flipH="1" flipV="1">
            <a:off x="5715000" y="4953000"/>
            <a:ext cx="685800" cy="438150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2"/>
          </p:cNvCxnSpPr>
          <p:nvPr/>
        </p:nvCxnSpPr>
        <p:spPr>
          <a:xfrm flipV="1">
            <a:off x="6858000" y="4953000"/>
            <a:ext cx="609600" cy="476250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324600" y="5391150"/>
            <a:ext cx="609600" cy="533400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286374" y="4191000"/>
            <a:ext cx="2257425" cy="514350"/>
          </a:xfrm>
          <a:prstGeom prst="rect">
            <a:avLst/>
          </a:prstGeom>
          <a:noFill/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295400" y="4953000"/>
            <a:ext cx="1143000" cy="438150"/>
          </a:xfrm>
          <a:prstGeom prst="rect">
            <a:avLst/>
          </a:prstGeom>
          <a:noFill/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057400" y="6019800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P</a:t>
            </a:r>
            <a:endParaRPr lang="en-US" sz="28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15086" y="6019800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F</a:t>
            </a:r>
            <a:endParaRPr lang="en-US" sz="2800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92012" y="4437995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E</a:t>
            </a:r>
            <a:endParaRPr lang="en-US" sz="28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35389" y="3667780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E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517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>
                <a:latin typeface="Arial" pitchFamily="34" charset="0"/>
                <a:cs typeface="Arial" pitchFamily="34" charset="0"/>
              </a:rPr>
              <a:t>Restriction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286000"/>
          </a:xfrm>
        </p:spPr>
        <p:txBody>
          <a:bodyPr>
            <a:normAutofit/>
          </a:bodyPr>
          <a:lstStyle/>
          <a:p>
            <a:pPr marL="57150" indent="0" eaLnBrk="1" hangingPunct="1">
              <a:buNone/>
              <a:defRPr/>
            </a:pPr>
            <a:r>
              <a:rPr lang="en-US" i="1" dirty="0" smtClean="0"/>
              <a:t>P</a:t>
            </a:r>
            <a:r>
              <a:rPr lang="en-US" dirty="0" smtClean="0"/>
              <a:t>|</a:t>
            </a:r>
            <a:r>
              <a:rPr lang="en-US" i="1" baseline="-25000" dirty="0" smtClean="0"/>
              <a:t>E</a:t>
            </a:r>
            <a:r>
              <a:rPr lang="en-US" dirty="0" smtClean="0"/>
              <a:t> = the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restriction</a:t>
            </a:r>
            <a:r>
              <a:rPr lang="en-US" dirty="0" smtClean="0"/>
              <a:t> of </a:t>
            </a:r>
            <a:r>
              <a:rPr lang="en-US" i="1" dirty="0" smtClean="0"/>
              <a:t>P</a:t>
            </a:r>
            <a:r>
              <a:rPr lang="en-US" dirty="0" smtClean="0"/>
              <a:t> to </a:t>
            </a:r>
            <a:r>
              <a:rPr lang="en-US" i="1" dirty="0" smtClean="0"/>
              <a:t>E</a:t>
            </a:r>
            <a:r>
              <a:rPr lang="en-US" dirty="0" smtClean="0"/>
              <a:t>.</a:t>
            </a:r>
          </a:p>
          <a:p>
            <a:pPr marL="57150" indent="0" eaLnBrk="1" hangingPunct="1">
              <a:buNone/>
              <a:defRPr/>
            </a:pPr>
            <a:r>
              <a:rPr lang="en-US" i="1" dirty="0" smtClean="0"/>
              <a:t>F</a:t>
            </a:r>
            <a:r>
              <a:rPr lang="en-US" dirty="0" smtClean="0"/>
              <a:t>|</a:t>
            </a:r>
            <a:r>
              <a:rPr lang="en-US" i="1" baseline="-25000" dirty="0" smtClean="0"/>
              <a:t>E </a:t>
            </a:r>
            <a:r>
              <a:rPr lang="en-US" dirty="0" smtClean="0"/>
              <a:t>= the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restriction</a:t>
            </a:r>
            <a:r>
              <a:rPr lang="en-US" dirty="0"/>
              <a:t> of </a:t>
            </a:r>
            <a:r>
              <a:rPr lang="en-US" i="1" dirty="0" smtClean="0"/>
              <a:t>F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i="1" dirty="0"/>
              <a:t>E</a:t>
            </a:r>
            <a:r>
              <a:rPr lang="en-US" dirty="0" smtClean="0"/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1447800" y="5057775"/>
            <a:ext cx="609600" cy="33337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57400" y="5057775"/>
            <a:ext cx="381000" cy="333375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162800" y="4419600"/>
            <a:ext cx="380999" cy="266700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0200" y="4419600"/>
            <a:ext cx="609600" cy="28575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286374" y="4191000"/>
            <a:ext cx="2257425" cy="514350"/>
          </a:xfrm>
          <a:prstGeom prst="rect">
            <a:avLst/>
          </a:prstGeom>
          <a:noFill/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295400" y="4953000"/>
            <a:ext cx="1143000" cy="438150"/>
          </a:xfrm>
          <a:prstGeom prst="rect">
            <a:avLst/>
          </a:prstGeom>
          <a:noFill/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692012" y="4437995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E</a:t>
            </a:r>
            <a:endParaRPr lang="en-US" sz="2800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35389" y="3667780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E</a:t>
            </a:r>
            <a:endParaRPr lang="en-US" sz="28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95157" y="5477530"/>
            <a:ext cx="6527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P</a:t>
            </a:r>
            <a:r>
              <a:rPr lang="en-US" sz="2800" i="0" dirty="0" smtClean="0">
                <a:latin typeface="+mj-lt"/>
              </a:rPr>
              <a:t>|</a:t>
            </a:r>
            <a:r>
              <a:rPr lang="en-US" sz="2800" baseline="-25000" dirty="0" smtClean="0">
                <a:latin typeface="+mj-lt"/>
              </a:rPr>
              <a:t>E</a:t>
            </a:r>
            <a:endParaRPr lang="en-US" sz="2800" baseline="-25000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99134" y="4867930"/>
            <a:ext cx="63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F</a:t>
            </a:r>
            <a:r>
              <a:rPr lang="en-US" sz="2800" i="0" dirty="0" smtClean="0">
                <a:latin typeface="+mj-lt"/>
              </a:rPr>
              <a:t>|</a:t>
            </a:r>
            <a:r>
              <a:rPr lang="en-US" sz="2800" baseline="-25000" dirty="0" smtClean="0">
                <a:latin typeface="+mj-lt"/>
              </a:rPr>
              <a:t>E</a:t>
            </a:r>
            <a:endParaRPr lang="en-US" sz="2800" baseline="-25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3813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Skepticism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114800" y="4648200"/>
            <a:ext cx="1406525" cy="1457325"/>
            <a:chOff x="4114800" y="4648200"/>
            <a:chExt cx="1406525" cy="145732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77" name="Group 161"/>
            <p:cNvGrpSpPr>
              <a:grpSpLocks/>
            </p:cNvGrpSpPr>
            <p:nvPr/>
          </p:nvGrpSpPr>
          <p:grpSpPr bwMode="auto">
            <a:xfrm rot="-2668339">
              <a:off x="4114800" y="4648200"/>
              <a:ext cx="141288" cy="671513"/>
              <a:chOff x="2916" y="3264"/>
              <a:chExt cx="89" cy="423"/>
            </a:xfrm>
          </p:grpSpPr>
          <p:sp>
            <p:nvSpPr>
              <p:cNvPr id="78" name="Rectangle 100"/>
              <p:cNvSpPr>
                <a:spLocks noChangeArrowheads="1"/>
              </p:cNvSpPr>
              <p:nvPr/>
            </p:nvSpPr>
            <p:spPr bwMode="auto">
              <a:xfrm rot="1447567">
                <a:off x="2935" y="3271"/>
                <a:ext cx="70" cy="295"/>
              </a:xfrm>
              <a:prstGeom prst="rect">
                <a:avLst/>
              </a:prstGeom>
              <a:solidFill>
                <a:srgbClr val="B4B2B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9" name="Group 160"/>
              <p:cNvGrpSpPr>
                <a:grpSpLocks/>
              </p:cNvGrpSpPr>
              <p:nvPr/>
            </p:nvGrpSpPr>
            <p:grpSpPr bwMode="auto">
              <a:xfrm>
                <a:off x="2916" y="3264"/>
                <a:ext cx="55" cy="423"/>
                <a:chOff x="2916" y="3264"/>
                <a:chExt cx="55" cy="423"/>
              </a:xfrm>
            </p:grpSpPr>
            <p:sp>
              <p:nvSpPr>
                <p:cNvPr id="80" name="Rectangle 101"/>
                <p:cNvSpPr>
                  <a:spLocks noChangeArrowheads="1"/>
                </p:cNvSpPr>
                <p:nvPr/>
              </p:nvSpPr>
              <p:spPr bwMode="auto">
                <a:xfrm rot="1447567">
                  <a:off x="2936" y="3264"/>
                  <a:ext cx="35" cy="29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Line 102"/>
                <p:cNvSpPr>
                  <a:spLocks noChangeShapeType="1"/>
                </p:cNvSpPr>
                <p:nvPr/>
              </p:nvSpPr>
              <p:spPr bwMode="auto">
                <a:xfrm rot="1447567">
                  <a:off x="2916" y="3566"/>
                  <a:ext cx="18" cy="121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82" name="Rectangle 77"/>
            <p:cNvSpPr>
              <a:spLocks noChangeArrowheads="1"/>
            </p:cNvSpPr>
            <p:nvPr/>
          </p:nvSpPr>
          <p:spPr bwMode="auto">
            <a:xfrm rot="1879721">
              <a:off x="4322763" y="5354638"/>
              <a:ext cx="441325" cy="68262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78"/>
            <p:cNvSpPr>
              <a:spLocks noChangeArrowheads="1"/>
            </p:cNvSpPr>
            <p:nvPr/>
          </p:nvSpPr>
          <p:spPr bwMode="auto">
            <a:xfrm rot="-2120236">
              <a:off x="4986338" y="5422900"/>
              <a:ext cx="441325" cy="6985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79"/>
            <p:cNvSpPr>
              <a:spLocks noChangeArrowheads="1"/>
            </p:cNvSpPr>
            <p:nvPr/>
          </p:nvSpPr>
          <p:spPr bwMode="auto">
            <a:xfrm>
              <a:off x="4986338" y="5695950"/>
              <a:ext cx="53975" cy="3413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80"/>
            <p:cNvSpPr>
              <a:spLocks noChangeArrowheads="1"/>
            </p:cNvSpPr>
            <p:nvPr/>
          </p:nvSpPr>
          <p:spPr bwMode="auto">
            <a:xfrm>
              <a:off x="4708525" y="5764213"/>
              <a:ext cx="55563" cy="2730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Oval 81"/>
            <p:cNvSpPr>
              <a:spLocks noChangeArrowheads="1"/>
            </p:cNvSpPr>
            <p:nvPr/>
          </p:nvSpPr>
          <p:spPr bwMode="auto">
            <a:xfrm>
              <a:off x="4598988" y="5422900"/>
              <a:ext cx="552450" cy="42386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Oval 89"/>
            <p:cNvSpPr>
              <a:spLocks noChangeArrowheads="1"/>
            </p:cNvSpPr>
            <p:nvPr/>
          </p:nvSpPr>
          <p:spPr bwMode="auto">
            <a:xfrm rot="1722357">
              <a:off x="4487863" y="5900738"/>
              <a:ext cx="276225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90"/>
            <p:cNvSpPr>
              <a:spLocks noChangeArrowheads="1"/>
            </p:cNvSpPr>
            <p:nvPr/>
          </p:nvSpPr>
          <p:spPr bwMode="auto">
            <a:xfrm>
              <a:off x="4929188" y="5969000"/>
              <a:ext cx="277812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91"/>
            <p:cNvSpPr>
              <a:spLocks noChangeArrowheads="1"/>
            </p:cNvSpPr>
            <p:nvPr/>
          </p:nvSpPr>
          <p:spPr bwMode="auto">
            <a:xfrm rot="-1373433">
              <a:off x="5319713" y="5243513"/>
              <a:ext cx="166687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Oval 92"/>
            <p:cNvSpPr>
              <a:spLocks noChangeArrowheads="1"/>
            </p:cNvSpPr>
            <p:nvPr/>
          </p:nvSpPr>
          <p:spPr bwMode="auto">
            <a:xfrm rot="-1373433">
              <a:off x="4267200" y="5149850"/>
              <a:ext cx="166688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Freeform 95"/>
            <p:cNvSpPr>
              <a:spLocks/>
            </p:cNvSpPr>
            <p:nvPr/>
          </p:nvSpPr>
          <p:spPr bwMode="auto">
            <a:xfrm>
              <a:off x="4454525" y="5186363"/>
              <a:ext cx="844550" cy="812800"/>
            </a:xfrm>
            <a:custGeom>
              <a:avLst/>
              <a:gdLst>
                <a:gd name="T0" fmla="*/ 0 w 864"/>
                <a:gd name="T1" fmla="*/ 2147483647 h 768"/>
                <a:gd name="T2" fmla="*/ 0 w 864"/>
                <a:gd name="T3" fmla="*/ 2147483647 h 768"/>
                <a:gd name="T4" fmla="*/ 2147483647 w 864"/>
                <a:gd name="T5" fmla="*/ 2147483647 h 768"/>
                <a:gd name="T6" fmla="*/ 2147483647 w 864"/>
                <a:gd name="T7" fmla="*/ 2147483647 h 768"/>
                <a:gd name="T8" fmla="*/ 2147483647 w 864"/>
                <a:gd name="T9" fmla="*/ 2147483647 h 768"/>
                <a:gd name="T10" fmla="*/ 2147483647 w 864"/>
                <a:gd name="T11" fmla="*/ 2147483647 h 768"/>
                <a:gd name="T12" fmla="*/ 2147483647 w 864"/>
                <a:gd name="T13" fmla="*/ 2147483647 h 768"/>
                <a:gd name="T14" fmla="*/ 2147483647 w 864"/>
                <a:gd name="T15" fmla="*/ 2147483647 h 768"/>
                <a:gd name="T16" fmla="*/ 2147483647 w 864"/>
                <a:gd name="T17" fmla="*/ 2147483647 h 768"/>
                <a:gd name="T18" fmla="*/ 2147483647 w 864"/>
                <a:gd name="T19" fmla="*/ 2147483647 h 768"/>
                <a:gd name="T20" fmla="*/ 2147483647 w 864"/>
                <a:gd name="T21" fmla="*/ 2147483647 h 768"/>
                <a:gd name="T22" fmla="*/ 2147483647 w 864"/>
                <a:gd name="T23" fmla="*/ 2147483647 h 768"/>
                <a:gd name="T24" fmla="*/ 2147483647 w 864"/>
                <a:gd name="T25" fmla="*/ 2147483647 h 768"/>
                <a:gd name="T26" fmla="*/ 2147483647 w 864"/>
                <a:gd name="T27" fmla="*/ 2147483647 h 768"/>
                <a:gd name="T28" fmla="*/ 2147483647 w 864"/>
                <a:gd name="T29" fmla="*/ 2147483647 h 768"/>
                <a:gd name="T30" fmla="*/ 2147483647 w 864"/>
                <a:gd name="T31" fmla="*/ 2147483647 h 768"/>
                <a:gd name="T32" fmla="*/ 2147483647 w 864"/>
                <a:gd name="T33" fmla="*/ 2147483647 h 768"/>
                <a:gd name="T34" fmla="*/ 2147483647 w 864"/>
                <a:gd name="T35" fmla="*/ 0 h 768"/>
                <a:gd name="T36" fmla="*/ 2147483647 w 864"/>
                <a:gd name="T37" fmla="*/ 2147483647 h 768"/>
                <a:gd name="T38" fmla="*/ 2147483647 w 864"/>
                <a:gd name="T39" fmla="*/ 2147483647 h 768"/>
                <a:gd name="T40" fmla="*/ 0 w 864"/>
                <a:gd name="T41" fmla="*/ 2147483647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Oval 82"/>
            <p:cNvSpPr>
              <a:spLocks noChangeArrowheads="1"/>
            </p:cNvSpPr>
            <p:nvPr/>
          </p:nvSpPr>
          <p:spPr bwMode="auto">
            <a:xfrm>
              <a:off x="4638675" y="4932363"/>
              <a:ext cx="442913" cy="547687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3" name="Group 83"/>
            <p:cNvGrpSpPr>
              <a:grpSpLocks/>
            </p:cNvGrpSpPr>
            <p:nvPr/>
          </p:nvGrpSpPr>
          <p:grpSpPr bwMode="auto">
            <a:xfrm>
              <a:off x="4691063" y="5056188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94" name="Oval 8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Oval 8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6" name="Group 86"/>
            <p:cNvGrpSpPr>
              <a:grpSpLocks/>
            </p:cNvGrpSpPr>
            <p:nvPr/>
          </p:nvGrpSpPr>
          <p:grpSpPr bwMode="auto">
            <a:xfrm>
              <a:off x="4903788" y="5056188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97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9" name="Freeform 94"/>
            <p:cNvSpPr>
              <a:spLocks/>
            </p:cNvSpPr>
            <p:nvPr/>
          </p:nvSpPr>
          <p:spPr bwMode="auto">
            <a:xfrm flipV="1">
              <a:off x="4829175" y="5389563"/>
              <a:ext cx="95250" cy="50800"/>
            </a:xfrm>
            <a:custGeom>
              <a:avLst/>
              <a:gdLst>
                <a:gd name="T0" fmla="*/ 0 w 336"/>
                <a:gd name="T1" fmla="*/ 0 h 96"/>
                <a:gd name="T2" fmla="*/ 2147483647 w 336"/>
                <a:gd name="T3" fmla="*/ 2147483647 h 96"/>
                <a:gd name="T4" fmla="*/ 2147483647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Rectangle 98"/>
            <p:cNvSpPr>
              <a:spLocks noChangeArrowheads="1"/>
            </p:cNvSpPr>
            <p:nvPr/>
          </p:nvSpPr>
          <p:spPr bwMode="auto">
            <a:xfrm>
              <a:off x="4595813" y="5694363"/>
              <a:ext cx="515937" cy="101600"/>
            </a:xfrm>
            <a:prstGeom prst="rect">
              <a:avLst/>
            </a:pr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96"/>
            <p:cNvSpPr>
              <a:spLocks noChangeShapeType="1"/>
            </p:cNvSpPr>
            <p:nvPr/>
          </p:nvSpPr>
          <p:spPr bwMode="auto">
            <a:xfrm>
              <a:off x="4924425" y="5643563"/>
              <a:ext cx="93663" cy="203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Line 97"/>
            <p:cNvSpPr>
              <a:spLocks noChangeShapeType="1"/>
            </p:cNvSpPr>
            <p:nvPr/>
          </p:nvSpPr>
          <p:spPr bwMode="auto">
            <a:xfrm flipV="1">
              <a:off x="4876800" y="5694363"/>
              <a:ext cx="141288" cy="50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Oval 153"/>
            <p:cNvSpPr>
              <a:spLocks noChangeArrowheads="1"/>
            </p:cNvSpPr>
            <p:nvPr/>
          </p:nvSpPr>
          <p:spPr bwMode="auto">
            <a:xfrm rot="-1373433">
              <a:off x="5334000" y="5254625"/>
              <a:ext cx="187325" cy="14128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1" name="Group 39"/>
          <p:cNvGrpSpPr>
            <a:grpSpLocks/>
          </p:cNvGrpSpPr>
          <p:nvPr/>
        </p:nvGrpSpPr>
        <p:grpSpPr bwMode="auto">
          <a:xfrm>
            <a:off x="5334000" y="5029200"/>
            <a:ext cx="1371600" cy="1219200"/>
            <a:chOff x="3504" y="3216"/>
            <a:chExt cx="864" cy="768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22" name="Rectangle 40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Rectangle 41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Rectangle 42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Rectangle 43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Oval 44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Oval 45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" name="Group 46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37" name="Oval 47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Oval 48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" name="Group 49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35" name="Oval 50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Oval 51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0" name="Oval 52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Oval 53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Oval 54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Oval 55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07820" y="1942228"/>
            <a:ext cx="2198159" cy="1770974"/>
            <a:chOff x="1807991" y="2400040"/>
            <a:chExt cx="2198159" cy="1770974"/>
          </a:xfr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grpSpPr>
        <p:grpSp>
          <p:nvGrpSpPr>
            <p:cNvPr id="24615" name="Group 311"/>
            <p:cNvGrpSpPr>
              <a:grpSpLocks/>
            </p:cNvGrpSpPr>
            <p:nvPr/>
          </p:nvGrpSpPr>
          <p:grpSpPr bwMode="auto">
            <a:xfrm rot="1833914">
              <a:off x="1807991" y="3155014"/>
              <a:ext cx="1143000" cy="1016000"/>
              <a:chOff x="2256" y="1584"/>
              <a:chExt cx="1059" cy="912"/>
            </a:xfrm>
            <a:solidFill>
              <a:schemeClr val="accent2"/>
            </a:solidFill>
          </p:grpSpPr>
          <p:sp>
            <p:nvSpPr>
              <p:cNvPr id="24621" name="Freeform 312"/>
              <p:cNvSpPr>
                <a:spLocks/>
              </p:cNvSpPr>
              <p:nvPr/>
            </p:nvSpPr>
            <p:spPr bwMode="auto">
              <a:xfrm>
                <a:off x="2496" y="1824"/>
                <a:ext cx="144" cy="448"/>
              </a:xfrm>
              <a:custGeom>
                <a:avLst/>
                <a:gdLst>
                  <a:gd name="T0" fmla="*/ 1 w 528"/>
                  <a:gd name="T1" fmla="*/ 384 h 448"/>
                  <a:gd name="T2" fmla="*/ 0 w 528"/>
                  <a:gd name="T3" fmla="*/ 384 h 448"/>
                  <a:gd name="T4" fmla="*/ 0 w 528"/>
                  <a:gd name="T5" fmla="*/ 0 h 448"/>
                  <a:gd name="T6" fmla="*/ 0 60000 65536"/>
                  <a:gd name="T7" fmla="*/ 0 60000 65536"/>
                  <a:gd name="T8" fmla="*/ 0 60000 65536"/>
                  <a:gd name="T9" fmla="*/ 0 w 528"/>
                  <a:gd name="T10" fmla="*/ 0 h 448"/>
                  <a:gd name="T11" fmla="*/ 528 w 528"/>
                  <a:gd name="T12" fmla="*/ 448 h 4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28" h="448">
                    <a:moveTo>
                      <a:pt x="528" y="384"/>
                    </a:moveTo>
                    <a:cubicBezTo>
                      <a:pt x="356" y="416"/>
                      <a:pt x="184" y="448"/>
                      <a:pt x="96" y="384"/>
                    </a:cubicBezTo>
                    <a:cubicBezTo>
                      <a:pt x="8" y="320"/>
                      <a:pt x="4" y="160"/>
                      <a:pt x="0" y="0"/>
                    </a:cubicBezTo>
                  </a:path>
                </a:pathLst>
              </a:custGeom>
              <a:grpFill/>
              <a:ln w="57150" cmpd="sng">
                <a:solidFill>
                  <a:schemeClr val="tx1"/>
                </a:solidFill>
                <a:round/>
                <a:headEnd type="none" w="med" len="med"/>
                <a:tailEnd type="arrow" w="med" len="med"/>
              </a:ln>
              <a:ex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22" name="Rectangle 313"/>
              <p:cNvSpPr>
                <a:spLocks noChangeArrowheads="1"/>
              </p:cNvSpPr>
              <p:nvPr/>
            </p:nvSpPr>
            <p:spPr bwMode="auto">
              <a:xfrm rot="1879721">
                <a:off x="2304" y="1968"/>
                <a:ext cx="384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3" name="Rectangle 314"/>
              <p:cNvSpPr>
                <a:spLocks noChangeArrowheads="1"/>
              </p:cNvSpPr>
              <p:nvPr/>
            </p:nvSpPr>
            <p:spPr bwMode="auto">
              <a:xfrm rot="-2120236">
                <a:off x="2880" y="2016"/>
                <a:ext cx="384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4" name="Rectangle 315"/>
              <p:cNvSpPr>
                <a:spLocks noChangeArrowheads="1"/>
              </p:cNvSpPr>
              <p:nvPr/>
            </p:nvSpPr>
            <p:spPr bwMode="auto">
              <a:xfrm>
                <a:off x="2880" y="2208"/>
                <a:ext cx="48" cy="24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5" name="Rectangle 316"/>
              <p:cNvSpPr>
                <a:spLocks noChangeArrowheads="1"/>
              </p:cNvSpPr>
              <p:nvPr/>
            </p:nvSpPr>
            <p:spPr bwMode="auto">
              <a:xfrm>
                <a:off x="2640" y="2256"/>
                <a:ext cx="4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6" name="Oval 317"/>
              <p:cNvSpPr>
                <a:spLocks noChangeArrowheads="1"/>
              </p:cNvSpPr>
              <p:nvPr/>
            </p:nvSpPr>
            <p:spPr bwMode="auto">
              <a:xfrm>
                <a:off x="2544" y="2016"/>
                <a:ext cx="480" cy="288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7" name="AutoShape 318"/>
              <p:cNvSpPr>
                <a:spLocks noChangeArrowheads="1"/>
              </p:cNvSpPr>
              <p:nvPr/>
            </p:nvSpPr>
            <p:spPr bwMode="auto">
              <a:xfrm rot="-2069312">
                <a:off x="2544" y="1584"/>
                <a:ext cx="192" cy="288"/>
              </a:xfrm>
              <a:prstGeom prst="moon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8" name="AutoShape 319"/>
              <p:cNvSpPr>
                <a:spLocks noChangeArrowheads="1"/>
              </p:cNvSpPr>
              <p:nvPr/>
            </p:nvSpPr>
            <p:spPr bwMode="auto">
              <a:xfrm rot="2069312" flipH="1">
                <a:off x="2832" y="1584"/>
                <a:ext cx="192" cy="288"/>
              </a:xfrm>
              <a:prstGeom prst="moon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9" name="Oval 320"/>
              <p:cNvSpPr>
                <a:spLocks noChangeArrowheads="1"/>
              </p:cNvSpPr>
              <p:nvPr/>
            </p:nvSpPr>
            <p:spPr bwMode="auto">
              <a:xfrm>
                <a:off x="2592" y="1680"/>
                <a:ext cx="384" cy="384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0" name="AutoShape 321"/>
              <p:cNvSpPr>
                <a:spLocks noChangeArrowheads="1"/>
              </p:cNvSpPr>
              <p:nvPr/>
            </p:nvSpPr>
            <p:spPr bwMode="auto">
              <a:xfrm rot="-5149774">
                <a:off x="2736" y="1872"/>
                <a:ext cx="96" cy="192"/>
              </a:xfrm>
              <a:prstGeom prst="moon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4631" name="Group 322"/>
              <p:cNvGrpSpPr>
                <a:grpSpLocks/>
              </p:cNvGrpSpPr>
              <p:nvPr/>
            </p:nvGrpSpPr>
            <p:grpSpPr bwMode="auto">
              <a:xfrm>
                <a:off x="2640" y="1728"/>
                <a:ext cx="144" cy="144"/>
                <a:chOff x="3744" y="1776"/>
                <a:chExt cx="336" cy="336"/>
              </a:xfrm>
              <a:grpFill/>
            </p:grpSpPr>
            <p:sp>
              <p:nvSpPr>
                <p:cNvPr id="24639" name="Oval 323"/>
                <p:cNvSpPr>
                  <a:spLocks noChangeArrowheads="1"/>
                </p:cNvSpPr>
                <p:nvPr/>
              </p:nvSpPr>
              <p:spPr bwMode="auto">
                <a:xfrm>
                  <a:off x="3744" y="1776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40" name="Oval 324"/>
                <p:cNvSpPr>
                  <a:spLocks noChangeArrowheads="1"/>
                </p:cNvSpPr>
                <p:nvPr/>
              </p:nvSpPr>
              <p:spPr bwMode="auto">
                <a:xfrm>
                  <a:off x="3840" y="1872"/>
                  <a:ext cx="192" cy="192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4632" name="Group 325"/>
              <p:cNvGrpSpPr>
                <a:grpSpLocks/>
              </p:cNvGrpSpPr>
              <p:nvPr/>
            </p:nvGrpSpPr>
            <p:grpSpPr bwMode="auto">
              <a:xfrm>
                <a:off x="2832" y="1728"/>
                <a:ext cx="144" cy="144"/>
                <a:chOff x="3744" y="1776"/>
                <a:chExt cx="336" cy="336"/>
              </a:xfrm>
              <a:grpFill/>
            </p:grpSpPr>
            <p:sp>
              <p:nvSpPr>
                <p:cNvPr id="24637" name="Oval 326"/>
                <p:cNvSpPr>
                  <a:spLocks noChangeArrowheads="1"/>
                </p:cNvSpPr>
                <p:nvPr/>
              </p:nvSpPr>
              <p:spPr bwMode="auto">
                <a:xfrm>
                  <a:off x="3744" y="1776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38" name="Oval 327"/>
                <p:cNvSpPr>
                  <a:spLocks noChangeArrowheads="1"/>
                </p:cNvSpPr>
                <p:nvPr/>
              </p:nvSpPr>
              <p:spPr bwMode="auto">
                <a:xfrm>
                  <a:off x="3840" y="1872"/>
                  <a:ext cx="192" cy="192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4633" name="Oval 328"/>
              <p:cNvSpPr>
                <a:spLocks noChangeArrowheads="1"/>
              </p:cNvSpPr>
              <p:nvPr/>
            </p:nvSpPr>
            <p:spPr bwMode="auto">
              <a:xfrm rot="1722357">
                <a:off x="2448" y="2352"/>
                <a:ext cx="240" cy="9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4" name="Oval 329"/>
              <p:cNvSpPr>
                <a:spLocks noChangeArrowheads="1"/>
              </p:cNvSpPr>
              <p:nvPr/>
            </p:nvSpPr>
            <p:spPr bwMode="auto">
              <a:xfrm>
                <a:off x="2832" y="2400"/>
                <a:ext cx="240" cy="9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5" name="Oval 330"/>
              <p:cNvSpPr>
                <a:spLocks noChangeArrowheads="1"/>
              </p:cNvSpPr>
              <p:nvPr/>
            </p:nvSpPr>
            <p:spPr bwMode="auto">
              <a:xfrm rot="-1373433">
                <a:off x="3171" y="1890"/>
                <a:ext cx="144" cy="9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6" name="Oval 331"/>
              <p:cNvSpPr>
                <a:spLocks noChangeArrowheads="1"/>
              </p:cNvSpPr>
              <p:nvPr/>
            </p:nvSpPr>
            <p:spPr bwMode="auto">
              <a:xfrm rot="-1373433">
                <a:off x="2256" y="1824"/>
                <a:ext cx="144" cy="9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2" name="Text Box 198"/>
            <p:cNvSpPr txBox="1">
              <a:spLocks noChangeArrowheads="1"/>
            </p:cNvSpPr>
            <p:nvPr/>
          </p:nvSpPr>
          <p:spPr bwMode="auto">
            <a:xfrm>
              <a:off x="2826596" y="2400040"/>
              <a:ext cx="1179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r>
                <a:rPr lang="en-US" sz="2400" dirty="0" smtClean="0">
                  <a:latin typeface="+mj-lt"/>
                </a:rPr>
                <a:t>Gotcha!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153" name="Line 222"/>
            <p:cNvSpPr>
              <a:spLocks noChangeShapeType="1"/>
            </p:cNvSpPr>
            <p:nvPr/>
          </p:nvSpPr>
          <p:spPr bwMode="auto">
            <a:xfrm flipH="1">
              <a:off x="2778295" y="2888137"/>
              <a:ext cx="228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" name="Freeform 94"/>
          <p:cNvSpPr>
            <a:spLocks/>
          </p:cNvSpPr>
          <p:nvPr/>
        </p:nvSpPr>
        <p:spPr bwMode="auto">
          <a:xfrm flipV="1">
            <a:off x="5924276" y="5426781"/>
            <a:ext cx="110678" cy="69011"/>
          </a:xfrm>
          <a:custGeom>
            <a:avLst/>
            <a:gdLst>
              <a:gd name="T0" fmla="*/ 0 w 336"/>
              <a:gd name="T1" fmla="*/ 0 h 96"/>
              <a:gd name="T2" fmla="*/ 2147483647 w 336"/>
              <a:gd name="T3" fmla="*/ 2147483647 h 96"/>
              <a:gd name="T4" fmla="*/ 2147483647 w 336"/>
              <a:gd name="T5" fmla="*/ 0 h 96"/>
              <a:gd name="T6" fmla="*/ 0 60000 65536"/>
              <a:gd name="T7" fmla="*/ 0 60000 65536"/>
              <a:gd name="T8" fmla="*/ 0 60000 65536"/>
              <a:gd name="T9" fmla="*/ 0 w 336"/>
              <a:gd name="T10" fmla="*/ 0 h 96"/>
              <a:gd name="T11" fmla="*/ 336 w 336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96">
                <a:moveTo>
                  <a:pt x="0" y="0"/>
                </a:moveTo>
                <a:cubicBezTo>
                  <a:pt x="68" y="48"/>
                  <a:pt x="136" y="96"/>
                  <a:pt x="192" y="96"/>
                </a:cubicBezTo>
                <a:cubicBezTo>
                  <a:pt x="248" y="96"/>
                  <a:pt x="292" y="48"/>
                  <a:pt x="3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569006" y="4132597"/>
            <a:ext cx="4449082" cy="302840"/>
          </a:xfrm>
          <a:custGeom>
            <a:avLst/>
            <a:gdLst>
              <a:gd name="connsiteX0" fmla="*/ 0 w 3540641"/>
              <a:gd name="connsiteY0" fmla="*/ 74427 h 617089"/>
              <a:gd name="connsiteX1" fmla="*/ 1679944 w 3540641"/>
              <a:gd name="connsiteY1" fmla="*/ 616688 h 617089"/>
              <a:gd name="connsiteX2" fmla="*/ 3540641 w 3540641"/>
              <a:gd name="connsiteY2" fmla="*/ 0 h 61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40641" h="617089">
                <a:moveTo>
                  <a:pt x="0" y="74427"/>
                </a:moveTo>
                <a:cubicBezTo>
                  <a:pt x="544918" y="351759"/>
                  <a:pt x="1089837" y="629092"/>
                  <a:pt x="1679944" y="616688"/>
                </a:cubicBezTo>
                <a:cubicBezTo>
                  <a:pt x="2270051" y="604284"/>
                  <a:pt x="2905346" y="302142"/>
                  <a:pt x="3540641" y="0"/>
                </a:cubicBezTo>
              </a:path>
            </a:pathLst>
          </a:custGeom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1295400" y="4146474"/>
            <a:ext cx="609600" cy="577926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2971800" y="3979860"/>
            <a:ext cx="609600" cy="577926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1295400" y="4146474"/>
            <a:ext cx="609600" cy="577926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2971800" y="3979860"/>
            <a:ext cx="609600" cy="577926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2286000" y="4362375"/>
            <a:ext cx="609600" cy="577926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3752850" y="4118046"/>
            <a:ext cx="609600" cy="577926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 Box 37"/>
          <p:cNvSpPr txBox="1">
            <a:spLocks noChangeArrowheads="1"/>
          </p:cNvSpPr>
          <p:nvPr/>
        </p:nvSpPr>
        <p:spPr bwMode="auto">
          <a:xfrm>
            <a:off x="2227994" y="2438314"/>
            <a:ext cx="14114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i="0" dirty="0" smtClean="0">
                <a:latin typeface="+mj-lt"/>
              </a:rPr>
              <a:t>constant</a:t>
            </a:r>
          </a:p>
          <a:p>
            <a:r>
              <a:rPr lang="en-US" sz="2400" i="0" dirty="0" smtClean="0">
                <a:latin typeface="+mj-lt"/>
              </a:rPr>
              <a:t>linear</a:t>
            </a:r>
          </a:p>
          <a:p>
            <a:r>
              <a:rPr lang="en-US" sz="2400" i="0" dirty="0" smtClean="0">
                <a:latin typeface="+mj-lt"/>
              </a:rPr>
              <a:t>quadratic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4689475" y="3638643"/>
            <a:ext cx="609600" cy="577926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255559" y="3674784"/>
            <a:ext cx="609600" cy="577926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2327520" y="2651842"/>
            <a:ext cx="1272930" cy="2917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366476" y="3009308"/>
            <a:ext cx="1272930" cy="2917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70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Preservation Theorem</a:t>
            </a: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4876800"/>
          </a:xfrm>
        </p:spPr>
        <p:txBody>
          <a:bodyPr>
            <a:normAutofit/>
          </a:bodyPr>
          <a:lstStyle/>
          <a:p>
            <a:pPr marL="57150" indent="0">
              <a:buNone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Theorem:  </a:t>
            </a:r>
            <a:r>
              <a:rPr lang="en-US" dirty="0" smtClean="0"/>
              <a:t>Let </a:t>
            </a:r>
            <a:r>
              <a:rPr lang="en-US" i="1" dirty="0" smtClean="0"/>
              <a:t>E</a:t>
            </a:r>
            <a:r>
              <a:rPr lang="en-US" dirty="0" smtClean="0"/>
              <a:t> be an information state.</a:t>
            </a:r>
          </a:p>
          <a:p>
            <a:pPr marL="57150" indent="0">
              <a:buNone/>
              <a:defRPr/>
            </a:pP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factorizes </a:t>
            </a:r>
            <a:r>
              <a:rPr lang="en-US" i="1" dirty="0" smtClean="0"/>
              <a:t>P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  </a:t>
            </a:r>
            <a:r>
              <a:rPr lang="en-US" i="1" dirty="0" smtClean="0"/>
              <a:t>F</a:t>
            </a:r>
            <a:r>
              <a:rPr lang="en-US" dirty="0" smtClean="0"/>
              <a:t>|</a:t>
            </a:r>
            <a:r>
              <a:rPr lang="en-US" i="1" baseline="-25000" dirty="0" smtClean="0"/>
              <a:t>E</a:t>
            </a:r>
            <a:r>
              <a:rPr lang="en-US" dirty="0" smtClean="0"/>
              <a:t> factorizes  </a:t>
            </a:r>
            <a:r>
              <a:rPr lang="en-US" i="1" dirty="0"/>
              <a:t>P</a:t>
            </a:r>
            <a:r>
              <a:rPr lang="en-US" dirty="0"/>
              <a:t>|</a:t>
            </a:r>
            <a:r>
              <a:rPr lang="en-US" i="1" baseline="-25000" dirty="0"/>
              <a:t>E</a:t>
            </a:r>
            <a:r>
              <a:rPr lang="en-US" dirty="0" smtClean="0"/>
              <a:t>.</a:t>
            </a:r>
          </a:p>
          <a:p>
            <a:pPr marL="57150" indent="0" eaLnBrk="1" hangingPunct="1">
              <a:buNone/>
              <a:defRPr/>
            </a:pPr>
            <a:endParaRPr lang="en-US" sz="2800" dirty="0"/>
          </a:p>
          <a:p>
            <a:pPr marL="57150" indent="0" eaLnBrk="1" hangingPunct="1"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99675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Uniqueness Condition for Finite Questions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87680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Prop.  </a:t>
            </a:r>
            <a:r>
              <a:rPr lang="en-US" sz="2800" dirty="0" smtClean="0"/>
              <a:t>Suppose that </a:t>
            </a:r>
            <a:r>
              <a:rPr lang="en-US" sz="2800" i="1" dirty="0" smtClean="0"/>
              <a:t>Q</a:t>
            </a:r>
            <a:r>
              <a:rPr lang="en-US" sz="2800" dirty="0" smtClean="0"/>
              <a:t> factors </a:t>
            </a:r>
            <a:r>
              <a:rPr lang="en-US" sz="2800" i="1" dirty="0" smtClean="0"/>
              <a:t>P</a:t>
            </a:r>
            <a:r>
              <a:rPr lang="en-US" sz="2800" dirty="0" smtClean="0"/>
              <a:t> and </a:t>
            </a:r>
            <a:r>
              <a:rPr lang="en-US" sz="2800" i="1" dirty="0" smtClean="0"/>
              <a:t>Q</a:t>
            </a:r>
            <a:r>
              <a:rPr lang="en-US" sz="2800" dirty="0" smtClean="0"/>
              <a:t> is finite.  Then </a:t>
            </a:r>
            <a:r>
              <a:rPr lang="en-US" sz="2800" i="1" dirty="0" smtClean="0"/>
              <a:t>Q </a:t>
            </a:r>
            <a:r>
              <a:rPr lang="en-US" sz="2800" dirty="0" smtClean="0"/>
              <a:t>is the unique, coarsest factorization of</a:t>
            </a:r>
            <a:r>
              <a:rPr lang="en-US" sz="2800" i="1" dirty="0" smtClean="0"/>
              <a:t> P.  </a:t>
            </a:r>
            <a:endParaRPr lang="en-US" sz="2800" dirty="0" smtClean="0"/>
          </a:p>
          <a:p>
            <a:pPr marL="0" indent="0">
              <a:buNone/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07269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 Uniqueness Condition for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Infinite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Questions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599"/>
            <a:ext cx="8686800" cy="487680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Prop.  </a:t>
            </a:r>
            <a:r>
              <a:rPr lang="en-US" sz="2800" dirty="0" smtClean="0"/>
              <a:t>Suppose that the question </a:t>
            </a:r>
            <a:r>
              <a:rPr lang="en-US" sz="2800" i="1" dirty="0" smtClean="0"/>
              <a:t>Q</a:t>
            </a:r>
            <a:r>
              <a:rPr lang="en-US" sz="2800" dirty="0" smtClean="0"/>
              <a:t> of </a:t>
            </a:r>
            <a:r>
              <a:rPr lang="en-US" sz="2800" i="1" dirty="0" smtClean="0"/>
              <a:t>P</a:t>
            </a:r>
            <a:r>
              <a:rPr lang="en-US" sz="2800" dirty="0" smtClean="0"/>
              <a:t> is a coarsest factorization of </a:t>
            </a:r>
            <a:r>
              <a:rPr lang="en-US" sz="2800" i="1" dirty="0" smtClean="0"/>
              <a:t>P</a:t>
            </a:r>
            <a:r>
              <a:rPr lang="en-US" sz="2800" dirty="0" smtClean="0"/>
              <a:t> and that no two distinct answers have identical sets of skeptical descendants.  </a:t>
            </a:r>
          </a:p>
          <a:p>
            <a:pPr>
              <a:defRPr/>
            </a:pPr>
            <a:r>
              <a:rPr lang="en-US" sz="2800" dirty="0" smtClean="0"/>
              <a:t>Then </a:t>
            </a:r>
            <a:r>
              <a:rPr lang="en-US" sz="2800" i="1" dirty="0" smtClean="0"/>
              <a:t>Q</a:t>
            </a:r>
            <a:r>
              <a:rPr lang="en-US" sz="2800" dirty="0" smtClean="0"/>
              <a:t> is the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unique </a:t>
            </a:r>
            <a:r>
              <a:rPr lang="en-US" sz="2800" dirty="0" smtClean="0"/>
              <a:t>coarsest factorization of </a:t>
            </a:r>
            <a:r>
              <a:rPr lang="en-US" sz="2800" i="1" dirty="0" smtClean="0"/>
              <a:t>P</a:t>
            </a:r>
            <a:r>
              <a:rPr lang="en-US" sz="2800" dirty="0" smtClean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021829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Example:  Law vs. Catchall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757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Law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 vs. Catchall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Question:</a:t>
            </a:r>
            <a:r>
              <a:rPr lang="en-US" dirty="0" smtClean="0"/>
              <a:t> Will the binary experiment always yield 0?</a:t>
            </a:r>
          </a:p>
          <a:p>
            <a:pPr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Information:</a:t>
            </a:r>
            <a:r>
              <a:rPr lang="en-US" dirty="0" smtClean="0"/>
              <a:t> Past outcomes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2703560" y="4427758"/>
            <a:ext cx="0" cy="1143000"/>
          </a:xfrm>
          <a:prstGeom prst="line">
            <a:avLst/>
          </a:prstGeom>
          <a:ln w="76200">
            <a:solidFill>
              <a:schemeClr val="accent3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770360" y="4427758"/>
            <a:ext cx="0" cy="1143000"/>
          </a:xfrm>
          <a:prstGeom prst="line">
            <a:avLst/>
          </a:prstGeom>
          <a:ln w="76200">
            <a:solidFill>
              <a:schemeClr val="accent3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837160" y="4427758"/>
            <a:ext cx="0" cy="1143000"/>
          </a:xfrm>
          <a:prstGeom prst="line">
            <a:avLst/>
          </a:prstGeom>
          <a:ln w="76200">
            <a:solidFill>
              <a:schemeClr val="accent3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903960" y="4427758"/>
            <a:ext cx="0" cy="1143000"/>
          </a:xfrm>
          <a:prstGeom prst="line">
            <a:avLst/>
          </a:prstGeom>
          <a:ln w="76200">
            <a:solidFill>
              <a:schemeClr val="accent3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198"/>
          <p:cNvSpPr txBox="1">
            <a:spLocks noChangeArrowheads="1"/>
          </p:cNvSpPr>
          <p:nvPr/>
        </p:nvSpPr>
        <p:spPr bwMode="auto">
          <a:xfrm>
            <a:off x="6056360" y="4493567"/>
            <a:ext cx="479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i="0" dirty="0" smtClean="0">
                <a:latin typeface="+mj-lt"/>
              </a:rPr>
              <a:t>1</a:t>
            </a:r>
          </a:p>
        </p:txBody>
      </p:sp>
      <p:sp>
        <p:nvSpPr>
          <p:cNvPr id="18" name="Text Box 198"/>
          <p:cNvSpPr txBox="1">
            <a:spLocks noChangeArrowheads="1"/>
          </p:cNvSpPr>
          <p:nvPr/>
        </p:nvSpPr>
        <p:spPr bwMode="auto">
          <a:xfrm>
            <a:off x="5065760" y="4489102"/>
            <a:ext cx="479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i="0" dirty="0" smtClean="0">
                <a:latin typeface="+mj-lt"/>
              </a:rPr>
              <a:t>1</a:t>
            </a:r>
          </a:p>
        </p:txBody>
      </p:sp>
      <p:sp>
        <p:nvSpPr>
          <p:cNvPr id="19" name="Text Box 198"/>
          <p:cNvSpPr txBox="1">
            <a:spLocks noChangeArrowheads="1"/>
          </p:cNvSpPr>
          <p:nvPr/>
        </p:nvSpPr>
        <p:spPr bwMode="auto">
          <a:xfrm>
            <a:off x="3912753" y="4493567"/>
            <a:ext cx="479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i="0" dirty="0" smtClean="0">
                <a:latin typeface="+mj-lt"/>
              </a:rPr>
              <a:t>1</a:t>
            </a:r>
          </a:p>
        </p:txBody>
      </p:sp>
      <p:sp>
        <p:nvSpPr>
          <p:cNvPr id="20" name="Text Box 198"/>
          <p:cNvSpPr txBox="1">
            <a:spLocks noChangeArrowheads="1"/>
          </p:cNvSpPr>
          <p:nvPr/>
        </p:nvSpPr>
        <p:spPr bwMode="auto">
          <a:xfrm>
            <a:off x="2855960" y="4452003"/>
            <a:ext cx="479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i="0" dirty="0" smtClean="0">
                <a:latin typeface="+mj-lt"/>
              </a:rPr>
              <a:t>1</a:t>
            </a:r>
          </a:p>
        </p:txBody>
      </p:sp>
      <p:sp>
        <p:nvSpPr>
          <p:cNvPr id="21" name="Text Box 198"/>
          <p:cNvSpPr txBox="1">
            <a:spLocks noChangeArrowheads="1"/>
          </p:cNvSpPr>
          <p:nvPr/>
        </p:nvSpPr>
        <p:spPr bwMode="auto">
          <a:xfrm>
            <a:off x="1789160" y="4457929"/>
            <a:ext cx="479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i="0" dirty="0" smtClean="0">
                <a:latin typeface="+mj-lt"/>
              </a:rPr>
              <a:t>1</a:t>
            </a:r>
          </a:p>
        </p:txBody>
      </p:sp>
      <p:sp>
        <p:nvSpPr>
          <p:cNvPr id="16" name="Text Box 198"/>
          <p:cNvSpPr txBox="1">
            <a:spLocks noChangeArrowheads="1"/>
          </p:cNvSpPr>
          <p:nvPr/>
        </p:nvSpPr>
        <p:spPr bwMode="auto">
          <a:xfrm>
            <a:off x="2616007" y="5588113"/>
            <a:ext cx="479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i="0" dirty="0" smtClean="0">
                <a:latin typeface="+mj-lt"/>
              </a:rPr>
              <a:t>0</a:t>
            </a:r>
          </a:p>
        </p:txBody>
      </p:sp>
      <p:sp>
        <p:nvSpPr>
          <p:cNvPr id="22" name="Text Box 198"/>
          <p:cNvSpPr txBox="1">
            <a:spLocks noChangeArrowheads="1"/>
          </p:cNvSpPr>
          <p:nvPr/>
        </p:nvSpPr>
        <p:spPr bwMode="auto">
          <a:xfrm>
            <a:off x="3671731" y="5570758"/>
            <a:ext cx="479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i="0" dirty="0" smtClean="0">
                <a:latin typeface="+mj-lt"/>
              </a:rPr>
              <a:t>0</a:t>
            </a:r>
          </a:p>
        </p:txBody>
      </p:sp>
      <p:sp>
        <p:nvSpPr>
          <p:cNvPr id="23" name="Text Box 198"/>
          <p:cNvSpPr txBox="1">
            <a:spLocks noChangeArrowheads="1"/>
          </p:cNvSpPr>
          <p:nvPr/>
        </p:nvSpPr>
        <p:spPr bwMode="auto">
          <a:xfrm>
            <a:off x="4682359" y="5541855"/>
            <a:ext cx="479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i="0" dirty="0" smtClean="0">
                <a:latin typeface="+mj-lt"/>
              </a:rPr>
              <a:t>0</a:t>
            </a:r>
          </a:p>
        </p:txBody>
      </p:sp>
      <p:sp>
        <p:nvSpPr>
          <p:cNvPr id="24" name="Text Box 198"/>
          <p:cNvSpPr txBox="1">
            <a:spLocks noChangeArrowheads="1"/>
          </p:cNvSpPr>
          <p:nvPr/>
        </p:nvSpPr>
        <p:spPr bwMode="auto">
          <a:xfrm>
            <a:off x="5664007" y="5545951"/>
            <a:ext cx="479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i="0" dirty="0" smtClean="0">
                <a:latin typeface="+mj-lt"/>
              </a:rPr>
              <a:t>0</a:t>
            </a:r>
          </a:p>
        </p:txBody>
      </p:sp>
      <p:sp>
        <p:nvSpPr>
          <p:cNvPr id="26" name="Text Box 198"/>
          <p:cNvSpPr txBox="1">
            <a:spLocks noChangeArrowheads="1"/>
          </p:cNvSpPr>
          <p:nvPr/>
        </p:nvSpPr>
        <p:spPr bwMode="auto">
          <a:xfrm>
            <a:off x="6400800" y="4913668"/>
            <a:ext cx="91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i="0" dirty="0" smtClean="0">
                <a:latin typeface="+mj-lt"/>
              </a:rPr>
              <a:t>. . .</a:t>
            </a:r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1636760" y="4460878"/>
            <a:ext cx="0" cy="1143000"/>
          </a:xfrm>
          <a:prstGeom prst="line">
            <a:avLst/>
          </a:prstGeom>
          <a:ln w="76200">
            <a:solidFill>
              <a:schemeClr val="accent3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636760" y="5570758"/>
            <a:ext cx="5562600" cy="0"/>
          </a:xfrm>
          <a:prstGeom prst="line">
            <a:avLst/>
          </a:prstGeom>
          <a:ln w="762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74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Uni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que Coarsest Factorization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Question:</a:t>
            </a:r>
            <a:r>
              <a:rPr lang="en-US" dirty="0" smtClean="0"/>
              <a:t> Will the binary experiment always yield 0?</a:t>
            </a:r>
          </a:p>
          <a:p>
            <a:pPr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Information:</a:t>
            </a:r>
            <a:r>
              <a:rPr lang="en-US" dirty="0" smtClean="0"/>
              <a:t> Past outcomes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3813609" y="4006158"/>
            <a:ext cx="0" cy="406476"/>
          </a:xfrm>
          <a:prstGeom prst="line">
            <a:avLst/>
          </a:prstGeom>
          <a:ln w="38100">
            <a:solidFill>
              <a:schemeClr val="accent3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98"/>
          <p:cNvSpPr txBox="1">
            <a:spLocks noChangeArrowheads="1"/>
          </p:cNvSpPr>
          <p:nvPr/>
        </p:nvSpPr>
        <p:spPr bwMode="auto">
          <a:xfrm>
            <a:off x="4878019" y="4118185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i="0" dirty="0" smtClean="0">
                <a:latin typeface="+mj-lt"/>
              </a:rPr>
              <a:t>. . 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429000" y="5565449"/>
            <a:ext cx="2057400" cy="76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7" name="Rectangle 26"/>
          <p:cNvSpPr/>
          <p:nvPr/>
        </p:nvSpPr>
        <p:spPr>
          <a:xfrm>
            <a:off x="3429001" y="3889049"/>
            <a:ext cx="2057400" cy="76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3754727" y="5937600"/>
            <a:ext cx="1507066" cy="25899"/>
          </a:xfrm>
          <a:prstGeom prst="line">
            <a:avLst/>
          </a:prstGeom>
          <a:ln w="381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434919" y="4412634"/>
            <a:ext cx="378690" cy="1"/>
          </a:xfrm>
          <a:prstGeom prst="line">
            <a:avLst/>
          </a:prstGeom>
          <a:ln w="38100">
            <a:solidFill>
              <a:schemeClr val="accent3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308043" y="4006158"/>
            <a:ext cx="1" cy="497493"/>
          </a:xfrm>
          <a:prstGeom prst="line">
            <a:avLst/>
          </a:prstGeom>
          <a:ln w="38100">
            <a:solidFill>
              <a:schemeClr val="accent3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434919" y="4503650"/>
            <a:ext cx="870814" cy="1"/>
          </a:xfrm>
          <a:prstGeom prst="line">
            <a:avLst/>
          </a:prstGeom>
          <a:ln w="38100">
            <a:solidFill>
              <a:schemeClr val="accent3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437230" y="4579850"/>
            <a:ext cx="1442313" cy="0"/>
          </a:xfrm>
          <a:prstGeom prst="line">
            <a:avLst/>
          </a:prstGeom>
          <a:ln w="38100">
            <a:solidFill>
              <a:schemeClr val="accent3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4878019" y="4046450"/>
            <a:ext cx="1524" cy="533401"/>
          </a:xfrm>
          <a:prstGeom prst="line">
            <a:avLst/>
          </a:prstGeom>
          <a:ln w="38100">
            <a:solidFill>
              <a:schemeClr val="accent3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Arrow 14"/>
          <p:cNvSpPr/>
          <p:nvPr/>
        </p:nvSpPr>
        <p:spPr>
          <a:xfrm rot="16200000">
            <a:off x="4148009" y="4824541"/>
            <a:ext cx="619382" cy="571499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2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Example:  Point Hypothesis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12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Point Hypothesis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Question:</a:t>
            </a:r>
            <a:r>
              <a:rPr lang="en-US" dirty="0" smtClean="0"/>
              <a:t> Is the true value of parameter </a:t>
            </a:r>
            <a:r>
              <a:rPr lang="en-US" i="1" dirty="0" smtClean="0">
                <a:latin typeface="Symbol" pitchFamily="18" charset="2"/>
              </a:rPr>
              <a:t>q</a:t>
            </a:r>
            <a:r>
              <a:rPr lang="en-US" dirty="0" smtClean="0"/>
              <a:t> = 0?</a:t>
            </a:r>
          </a:p>
          <a:p>
            <a:pPr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Information:</a:t>
            </a:r>
            <a:r>
              <a:rPr lang="en-US" dirty="0" smtClean="0"/>
              <a:t> intervals.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0" y="5943600"/>
            <a:ext cx="4419600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 bwMode="auto">
          <a:xfrm>
            <a:off x="4365726" y="5855494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6" name="Text Box 198"/>
          <p:cNvSpPr txBox="1">
            <a:spLocks noChangeArrowheads="1"/>
          </p:cNvSpPr>
          <p:nvPr/>
        </p:nvSpPr>
        <p:spPr bwMode="auto">
          <a:xfrm>
            <a:off x="3996061" y="5599424"/>
            <a:ext cx="906017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3200" b="1" i="0" dirty="0" smtClean="0">
                <a:solidFill>
                  <a:schemeClr val="accent6"/>
                </a:solidFill>
                <a:latin typeface="+mj-lt"/>
              </a:rPr>
              <a:t>(     )</a:t>
            </a:r>
            <a:endParaRPr lang="en-US" sz="3200" b="1" i="0" dirty="0">
              <a:solidFill>
                <a:schemeClr val="accent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0057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Unique Coarsest Factorization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200400" y="5638800"/>
            <a:ext cx="2057400" cy="76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3200401" y="3962400"/>
            <a:ext cx="2057400" cy="76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10" name="Straight Connector 9"/>
          <p:cNvCxnSpPr>
            <a:stCxn id="17" idx="6"/>
          </p:cNvCxnSpPr>
          <p:nvPr/>
        </p:nvCxnSpPr>
        <p:spPr>
          <a:xfrm>
            <a:off x="4312445" y="4343400"/>
            <a:ext cx="640555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 bwMode="auto">
          <a:xfrm>
            <a:off x="4145755" y="5910349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17" name="Oval 16"/>
          <p:cNvSpPr/>
          <p:nvPr/>
        </p:nvSpPr>
        <p:spPr bwMode="auto">
          <a:xfrm>
            <a:off x="4145757" y="4255294"/>
            <a:ext cx="166688" cy="17621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18" name="Straight Connector 17"/>
          <p:cNvCxnSpPr/>
          <p:nvPr/>
        </p:nvCxnSpPr>
        <p:spPr>
          <a:xfrm>
            <a:off x="3505200" y="4343400"/>
            <a:ext cx="640555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Arrow 10"/>
          <p:cNvSpPr/>
          <p:nvPr/>
        </p:nvSpPr>
        <p:spPr>
          <a:xfrm rot="16200000">
            <a:off x="3919410" y="4824541"/>
            <a:ext cx="619382" cy="571499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6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Coding is Irrelevant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 </a:t>
            </a:r>
          </a:p>
        </p:txBody>
      </p:sp>
      <p:sp>
        <p:nvSpPr>
          <p:cNvPr id="11" name="Text Box 198"/>
          <p:cNvSpPr txBox="1">
            <a:spLocks noChangeArrowheads="1"/>
          </p:cNvSpPr>
          <p:nvPr/>
        </p:nvSpPr>
        <p:spPr bwMode="auto">
          <a:xfrm>
            <a:off x="4059020" y="6408353"/>
            <a:ext cx="3401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i="0" dirty="0" smtClean="0">
                <a:latin typeface="+mj-lt"/>
              </a:rPr>
              <a:t>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00400" y="5638800"/>
            <a:ext cx="2057400" cy="76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3200401" y="3962400"/>
            <a:ext cx="2057400" cy="76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20" name="Straight Connector 19"/>
          <p:cNvCxnSpPr>
            <a:stCxn id="22" idx="6"/>
          </p:cNvCxnSpPr>
          <p:nvPr/>
        </p:nvCxnSpPr>
        <p:spPr>
          <a:xfrm>
            <a:off x="4312445" y="4343400"/>
            <a:ext cx="640555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 bwMode="auto">
          <a:xfrm>
            <a:off x="4145755" y="5910349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2" name="Oval 21"/>
          <p:cNvSpPr/>
          <p:nvPr/>
        </p:nvSpPr>
        <p:spPr bwMode="auto">
          <a:xfrm>
            <a:off x="4145757" y="4255294"/>
            <a:ext cx="166688" cy="17621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23" name="Straight Connector 22"/>
          <p:cNvCxnSpPr/>
          <p:nvPr/>
        </p:nvCxnSpPr>
        <p:spPr>
          <a:xfrm>
            <a:off x="3505200" y="4343400"/>
            <a:ext cx="640555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ight Arrow 23"/>
          <p:cNvSpPr/>
          <p:nvPr/>
        </p:nvSpPr>
        <p:spPr>
          <a:xfrm rot="16200000">
            <a:off x="3919410" y="4824541"/>
            <a:ext cx="619382" cy="571499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18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Two Linked Questions</a:t>
            </a: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229600" cy="4876800"/>
          </a:xfrm>
        </p:spPr>
        <p:txBody>
          <a:bodyPr>
            <a:normAutofit/>
          </a:bodyPr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3600" dirty="0" smtClean="0"/>
              <a:t>What is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simplicity</a:t>
            </a:r>
            <a:r>
              <a:rPr lang="en-US" sz="3600" dirty="0" smtClean="0"/>
              <a:t>?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3600" dirty="0" smtClean="0"/>
              <a:t>How does Ockham’s razor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help</a:t>
            </a:r>
            <a:r>
              <a:rPr lang="en-US" sz="3600" dirty="0" smtClean="0"/>
              <a:t> us find true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theories*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  <a:defRPr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eaLnBrk="1" hangingPunct="1">
              <a:buNone/>
              <a:defRPr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3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2488" grpId="0" uiExpand="1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Coding is Irrelevant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 </a:t>
            </a:r>
          </a:p>
        </p:txBody>
      </p:sp>
      <p:sp>
        <p:nvSpPr>
          <p:cNvPr id="11" name="Text Box 198"/>
          <p:cNvSpPr txBox="1">
            <a:spLocks noChangeArrowheads="1"/>
          </p:cNvSpPr>
          <p:nvPr/>
        </p:nvSpPr>
        <p:spPr bwMode="auto">
          <a:xfrm>
            <a:off x="2829985" y="6376880"/>
            <a:ext cx="36054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i="0" dirty="0" smtClean="0">
                <a:latin typeface="+mj-lt"/>
              </a:rPr>
              <a:t>3403763459237748484356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00400" y="5638800"/>
            <a:ext cx="2057400" cy="76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3200401" y="3962400"/>
            <a:ext cx="2057400" cy="76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20" name="Straight Connector 19"/>
          <p:cNvCxnSpPr>
            <a:stCxn id="22" idx="6"/>
          </p:cNvCxnSpPr>
          <p:nvPr/>
        </p:nvCxnSpPr>
        <p:spPr>
          <a:xfrm>
            <a:off x="4312445" y="4343400"/>
            <a:ext cx="640555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 bwMode="auto">
          <a:xfrm>
            <a:off x="4145755" y="5910349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2" name="Oval 21"/>
          <p:cNvSpPr/>
          <p:nvPr/>
        </p:nvSpPr>
        <p:spPr bwMode="auto">
          <a:xfrm>
            <a:off x="4145757" y="4255294"/>
            <a:ext cx="166688" cy="17621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23" name="Straight Connector 22"/>
          <p:cNvCxnSpPr/>
          <p:nvPr/>
        </p:nvCxnSpPr>
        <p:spPr>
          <a:xfrm>
            <a:off x="3505200" y="4343400"/>
            <a:ext cx="640555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ight Arrow 23"/>
          <p:cNvSpPr/>
          <p:nvPr/>
        </p:nvSpPr>
        <p:spPr>
          <a:xfrm rot="16200000">
            <a:off x="3919410" y="4824541"/>
            <a:ext cx="619382" cy="571499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2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Epistemic Equivalence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948166" y="5639378"/>
            <a:ext cx="2057400" cy="76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1948167" y="3962978"/>
            <a:ext cx="2057400" cy="76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26" name="Straight Connector 25"/>
          <p:cNvCxnSpPr>
            <a:stCxn id="28" idx="6"/>
          </p:cNvCxnSpPr>
          <p:nvPr/>
        </p:nvCxnSpPr>
        <p:spPr>
          <a:xfrm>
            <a:off x="3146946" y="4348570"/>
            <a:ext cx="586853" cy="4593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 bwMode="auto">
          <a:xfrm>
            <a:off x="2893521" y="5934227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8" name="Oval 27"/>
          <p:cNvSpPr/>
          <p:nvPr/>
        </p:nvSpPr>
        <p:spPr bwMode="auto">
          <a:xfrm>
            <a:off x="2980258" y="4260464"/>
            <a:ext cx="166688" cy="17621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29" name="Straight Connector 28"/>
          <p:cNvCxnSpPr/>
          <p:nvPr/>
        </p:nvCxnSpPr>
        <p:spPr>
          <a:xfrm>
            <a:off x="2252966" y="4343978"/>
            <a:ext cx="723899" cy="9185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490009" y="4080087"/>
            <a:ext cx="0" cy="406476"/>
          </a:xfrm>
          <a:prstGeom prst="line">
            <a:avLst/>
          </a:prstGeom>
          <a:ln w="38100">
            <a:solidFill>
              <a:schemeClr val="accent3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98"/>
          <p:cNvSpPr txBox="1">
            <a:spLocks noChangeArrowheads="1"/>
          </p:cNvSpPr>
          <p:nvPr/>
        </p:nvSpPr>
        <p:spPr bwMode="auto">
          <a:xfrm>
            <a:off x="6554419" y="4192114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i="0" dirty="0" smtClean="0">
                <a:latin typeface="+mj-lt"/>
              </a:rPr>
              <a:t>. . 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105400" y="5639378"/>
            <a:ext cx="2057400" cy="76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5105401" y="3962978"/>
            <a:ext cx="2057400" cy="76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5431127" y="6011529"/>
            <a:ext cx="1507066" cy="25899"/>
          </a:xfrm>
          <a:prstGeom prst="line">
            <a:avLst/>
          </a:prstGeom>
          <a:ln w="381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111319" y="4486563"/>
            <a:ext cx="378690" cy="1"/>
          </a:xfrm>
          <a:prstGeom prst="line">
            <a:avLst/>
          </a:prstGeom>
          <a:ln w="38100">
            <a:solidFill>
              <a:schemeClr val="accent3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984443" y="4080087"/>
            <a:ext cx="1" cy="497493"/>
          </a:xfrm>
          <a:prstGeom prst="line">
            <a:avLst/>
          </a:prstGeom>
          <a:ln w="38100">
            <a:solidFill>
              <a:schemeClr val="accent3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111319" y="4577579"/>
            <a:ext cx="870814" cy="1"/>
          </a:xfrm>
          <a:prstGeom prst="line">
            <a:avLst/>
          </a:prstGeom>
          <a:ln w="38100">
            <a:solidFill>
              <a:schemeClr val="accent3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113630" y="4653779"/>
            <a:ext cx="1442313" cy="0"/>
          </a:xfrm>
          <a:prstGeom prst="line">
            <a:avLst/>
          </a:prstGeom>
          <a:ln w="38100">
            <a:solidFill>
              <a:schemeClr val="accent3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554419" y="4120379"/>
            <a:ext cx="1524" cy="533401"/>
          </a:xfrm>
          <a:prstGeom prst="line">
            <a:avLst/>
          </a:prstGeom>
          <a:ln w="38100">
            <a:solidFill>
              <a:schemeClr val="accent3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Different</a:t>
            </a:r>
            <a:r>
              <a:rPr lang="en-US" dirty="0" smtClean="0"/>
              <a:t> surface topologies.</a:t>
            </a:r>
          </a:p>
          <a:p>
            <a:pPr marL="0" indent="0">
              <a:buNone/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Isomorphic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/>
              <a:t>coarsest factorizations.</a:t>
            </a:r>
          </a:p>
          <a:p>
            <a:pPr marL="0" indent="0">
              <a:buNone/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Isomorphic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/>
              <a:t>epistemology!</a:t>
            </a:r>
          </a:p>
        </p:txBody>
      </p:sp>
      <p:sp>
        <p:nvSpPr>
          <p:cNvPr id="32" name="Right Arrow 31"/>
          <p:cNvSpPr/>
          <p:nvPr/>
        </p:nvSpPr>
        <p:spPr>
          <a:xfrm rot="16200000">
            <a:off x="2750518" y="4892100"/>
            <a:ext cx="619382" cy="571499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 rot="16200000">
            <a:off x="5810845" y="4892100"/>
            <a:ext cx="619382" cy="571499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0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Quotient Problem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143780"/>
          </a:xfrm>
        </p:spPr>
        <p:txBody>
          <a:bodyPr>
            <a:normAutofit fontScale="92500" lnSpcReduction="20000"/>
          </a:bodyPr>
          <a:lstStyle/>
          <a:p>
            <a:pPr marL="57150" indent="0">
              <a:buNone/>
              <a:defRPr/>
            </a:pPr>
            <a:r>
              <a:rPr lang="en-US" sz="2800" i="1" dirty="0" smtClean="0"/>
              <a:t>P/F </a:t>
            </a:r>
            <a:r>
              <a:rPr lang="en-US" sz="2800" dirty="0" smtClean="0"/>
              <a:t>= (</a:t>
            </a:r>
            <a:r>
              <a:rPr lang="en-US" sz="2800" i="1" dirty="0" smtClean="0"/>
              <a:t>W</a:t>
            </a:r>
            <a:r>
              <a:rPr lang="en-US" sz="2800" dirty="0" smtClean="0"/>
              <a:t>/</a:t>
            </a:r>
            <a:r>
              <a:rPr lang="en-US" sz="2800" i="1" dirty="0" smtClean="0"/>
              <a:t>F</a:t>
            </a:r>
            <a:r>
              <a:rPr lang="en-US" sz="2800" dirty="0" smtClean="0"/>
              <a:t>, </a:t>
            </a:r>
            <a:r>
              <a:rPr lang="en-US" sz="2800" i="1" dirty="0" smtClean="0"/>
              <a:t>I</a:t>
            </a:r>
            <a:r>
              <a:rPr lang="en-US" sz="2800" dirty="0" smtClean="0"/>
              <a:t>/</a:t>
            </a:r>
            <a:r>
              <a:rPr lang="en-US" sz="2800" i="1" dirty="0" smtClean="0"/>
              <a:t>F</a:t>
            </a:r>
            <a:r>
              <a:rPr lang="en-US" sz="2800" dirty="0" smtClean="0"/>
              <a:t>, </a:t>
            </a:r>
            <a:r>
              <a:rPr lang="en-US" sz="2800" i="1" dirty="0" smtClean="0"/>
              <a:t>Q</a:t>
            </a:r>
            <a:r>
              <a:rPr lang="en-US" sz="2800" dirty="0" smtClean="0"/>
              <a:t>/</a:t>
            </a:r>
            <a:r>
              <a:rPr lang="en-US" sz="2800" i="1" dirty="0" smtClean="0"/>
              <a:t>F</a:t>
            </a:r>
            <a:r>
              <a:rPr lang="en-US" sz="2800" dirty="0" smtClean="0"/>
              <a:t>).  </a:t>
            </a:r>
          </a:p>
          <a:p>
            <a:pPr marL="457200" lvl="1" indent="0">
              <a:buNone/>
              <a:defRPr/>
            </a:pPr>
            <a:r>
              <a:rPr lang="en-US" sz="2400" i="1" dirty="0" smtClean="0"/>
              <a:t>W</a:t>
            </a:r>
            <a:r>
              <a:rPr lang="en-US" sz="2400" dirty="0" smtClean="0"/>
              <a:t>/</a:t>
            </a:r>
            <a:r>
              <a:rPr lang="en-US" sz="2400" i="1" dirty="0" smtClean="0"/>
              <a:t>F</a:t>
            </a:r>
            <a:r>
              <a:rPr lang="en-US" sz="2400" dirty="0" smtClean="0"/>
              <a:t> = </a:t>
            </a:r>
            <a:r>
              <a:rPr lang="en-US" sz="2400" i="1" dirty="0" smtClean="0"/>
              <a:t>C</a:t>
            </a:r>
            <a:r>
              <a:rPr lang="en-US" sz="2400" i="1" baseline="-25000" dirty="0" smtClean="0"/>
              <a:t>w</a:t>
            </a:r>
            <a:r>
              <a:rPr lang="en-US" sz="2400" dirty="0" smtClean="0"/>
              <a:t>.  </a:t>
            </a:r>
          </a:p>
          <a:p>
            <a:pPr marL="457200" lvl="1" indent="0">
              <a:buNone/>
              <a:defRPr/>
            </a:pPr>
            <a:r>
              <a:rPr lang="en-US" sz="2400" i="1" dirty="0" smtClean="0"/>
              <a:t>E</a:t>
            </a:r>
            <a:r>
              <a:rPr lang="en-US" sz="2400" dirty="0" smtClean="0"/>
              <a:t>/</a:t>
            </a:r>
            <a:r>
              <a:rPr lang="en-US" sz="2400" i="1" dirty="0" smtClean="0"/>
              <a:t>F</a:t>
            </a:r>
            <a:r>
              <a:rPr lang="en-US" sz="2400" dirty="0" smtClean="0"/>
              <a:t> = {</a:t>
            </a:r>
            <a:r>
              <a:rPr lang="en-US" sz="2400" i="1" dirty="0" smtClean="0"/>
              <a:t>w</a:t>
            </a:r>
            <a:r>
              <a:rPr lang="en-US" sz="2400" dirty="0" smtClean="0"/>
              <a:t> in </a:t>
            </a:r>
            <a:r>
              <a:rPr lang="en-US" sz="2400" i="1" dirty="0" smtClean="0"/>
              <a:t>W</a:t>
            </a:r>
            <a:r>
              <a:rPr lang="en-US" sz="2400" dirty="0" smtClean="0"/>
              <a:t>/</a:t>
            </a:r>
            <a:r>
              <a:rPr lang="en-US" sz="2400" i="1" dirty="0" smtClean="0"/>
              <a:t>F</a:t>
            </a:r>
            <a:r>
              <a:rPr lang="en-US" sz="2400" dirty="0" smtClean="0"/>
              <a:t>: </a:t>
            </a:r>
            <a:r>
              <a:rPr lang="en-US" sz="2400" i="1" dirty="0" smtClean="0"/>
              <a:t>w</a:t>
            </a:r>
            <a:r>
              <a:rPr lang="en-US" sz="2400" dirty="0" smtClean="0"/>
              <a:t> is compatible with </a:t>
            </a:r>
            <a:r>
              <a:rPr lang="en-US" sz="2400" i="1" dirty="0" smtClean="0"/>
              <a:t>E</a:t>
            </a:r>
            <a:r>
              <a:rPr lang="en-US" sz="2400" dirty="0" smtClean="0"/>
              <a:t>}.</a:t>
            </a:r>
          </a:p>
          <a:p>
            <a:pPr marL="457200" lvl="1" indent="0">
              <a:buNone/>
              <a:defRPr/>
            </a:pPr>
            <a:r>
              <a:rPr lang="en-US" sz="2400" i="1" dirty="0" smtClean="0"/>
              <a:t>I</a:t>
            </a:r>
            <a:r>
              <a:rPr lang="en-US" sz="2400" dirty="0" smtClean="0"/>
              <a:t>/</a:t>
            </a:r>
            <a:r>
              <a:rPr lang="en-US" sz="2400" i="1" dirty="0" smtClean="0"/>
              <a:t>F</a:t>
            </a:r>
            <a:r>
              <a:rPr lang="en-US" sz="2400" dirty="0" smtClean="0"/>
              <a:t> = {</a:t>
            </a:r>
            <a:r>
              <a:rPr lang="en-US" sz="2400" i="1" dirty="0" smtClean="0"/>
              <a:t>E</a:t>
            </a:r>
            <a:r>
              <a:rPr lang="en-US" sz="2400" dirty="0" smtClean="0"/>
              <a:t>/</a:t>
            </a:r>
            <a:r>
              <a:rPr lang="en-US" sz="2400" i="1" dirty="0" smtClean="0"/>
              <a:t>F</a:t>
            </a:r>
            <a:r>
              <a:rPr lang="en-US" sz="2400" dirty="0" smtClean="0"/>
              <a:t>: </a:t>
            </a:r>
            <a:r>
              <a:rPr lang="en-US" sz="2400" i="1" dirty="0" smtClean="0"/>
              <a:t>E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</a:t>
            </a:r>
            <a:r>
              <a:rPr lang="en-US" sz="2400" dirty="0" smtClean="0"/>
              <a:t> </a:t>
            </a:r>
            <a:r>
              <a:rPr lang="en-US" sz="2400" i="1" dirty="0" smtClean="0"/>
              <a:t>I</a:t>
            </a:r>
            <a:r>
              <a:rPr lang="en-US" sz="2400" dirty="0" smtClean="0"/>
              <a:t>}.</a:t>
            </a:r>
          </a:p>
          <a:p>
            <a:pPr marL="457200" lvl="1" indent="0">
              <a:buNone/>
              <a:defRPr/>
            </a:pPr>
            <a:r>
              <a:rPr lang="en-US" sz="2400" i="1" dirty="0" smtClean="0"/>
              <a:t>Q</a:t>
            </a:r>
            <a:r>
              <a:rPr lang="en-US" sz="2400" dirty="0" smtClean="0"/>
              <a:t>/</a:t>
            </a:r>
            <a:r>
              <a:rPr lang="en-US" sz="2400" i="1" dirty="0" smtClean="0"/>
              <a:t>F</a:t>
            </a:r>
            <a:r>
              <a:rPr lang="en-US" sz="2400" dirty="0" smtClean="0"/>
              <a:t> = {{</a:t>
            </a:r>
            <a:r>
              <a:rPr lang="en-US" sz="2400" i="1" dirty="0" smtClean="0"/>
              <a:t>w</a:t>
            </a:r>
            <a:r>
              <a:rPr lang="en-US" sz="2400" dirty="0" smtClean="0"/>
              <a:t>’}: </a:t>
            </a:r>
            <a:r>
              <a:rPr lang="en-US" sz="2400" i="1" dirty="0" smtClean="0"/>
              <a:t>w’</a:t>
            </a:r>
            <a:r>
              <a:rPr lang="en-US" sz="2400" dirty="0" smtClean="0"/>
              <a:t> is in </a:t>
            </a:r>
            <a:r>
              <a:rPr lang="en-US" sz="2400" i="1" dirty="0" smtClean="0"/>
              <a:t>W</a:t>
            </a:r>
            <a:r>
              <a:rPr lang="en-US" sz="2400" dirty="0" smtClean="0"/>
              <a:t>’}.</a:t>
            </a:r>
          </a:p>
          <a:p>
            <a:pPr marL="457200" lvl="1" indent="0">
              <a:buNone/>
              <a:defRPr/>
            </a:pPr>
            <a:r>
              <a:rPr lang="en-US" sz="2400" i="1" dirty="0" smtClean="0"/>
              <a:t>P</a:t>
            </a:r>
            <a:r>
              <a:rPr lang="en-US" sz="2400" dirty="0" smtClean="0"/>
              <a:t>/</a:t>
            </a:r>
            <a:r>
              <a:rPr lang="en-US" sz="2400" i="1" dirty="0" smtClean="0"/>
              <a:t>F</a:t>
            </a:r>
            <a:r>
              <a:rPr lang="en-US" sz="2400" dirty="0" smtClean="0"/>
              <a:t> = (</a:t>
            </a:r>
            <a:r>
              <a:rPr lang="en-US" sz="2400" i="1" dirty="0" smtClean="0"/>
              <a:t>W</a:t>
            </a:r>
            <a:r>
              <a:rPr lang="en-US" sz="2400" dirty="0" smtClean="0"/>
              <a:t>/</a:t>
            </a:r>
            <a:r>
              <a:rPr lang="en-US" sz="2400" i="1" dirty="0" smtClean="0"/>
              <a:t>F</a:t>
            </a:r>
            <a:r>
              <a:rPr lang="en-US" sz="2400" dirty="0" smtClean="0"/>
              <a:t>, </a:t>
            </a:r>
            <a:r>
              <a:rPr lang="en-US" sz="2400" i="1" dirty="0" smtClean="0"/>
              <a:t>I</a:t>
            </a:r>
            <a:r>
              <a:rPr lang="en-US" sz="2400" dirty="0" smtClean="0"/>
              <a:t>/</a:t>
            </a:r>
            <a:r>
              <a:rPr lang="en-US" sz="2400" i="1" dirty="0" smtClean="0"/>
              <a:t>F</a:t>
            </a:r>
            <a:r>
              <a:rPr lang="en-US" sz="2400" dirty="0" smtClean="0"/>
              <a:t>, </a:t>
            </a:r>
            <a:r>
              <a:rPr lang="en-US" sz="2400" i="1" dirty="0" smtClean="0"/>
              <a:t>Q</a:t>
            </a:r>
            <a:r>
              <a:rPr lang="en-US" sz="2400" dirty="0" smtClean="0"/>
              <a:t>/</a:t>
            </a:r>
            <a:r>
              <a:rPr lang="en-US" sz="2400" i="1" dirty="0" smtClean="0"/>
              <a:t>F</a:t>
            </a:r>
            <a:r>
              <a:rPr lang="en-US" sz="2400" dirty="0" smtClean="0"/>
              <a:t>).</a:t>
            </a:r>
          </a:p>
          <a:p>
            <a:pPr marL="57150" indent="0">
              <a:buNone/>
              <a:defRPr/>
            </a:pPr>
            <a:endParaRPr lang="en-US" sz="2400" dirty="0" smtClean="0"/>
          </a:p>
        </p:txBody>
      </p:sp>
      <p:sp>
        <p:nvSpPr>
          <p:cNvPr id="25" name="Rectangle 24"/>
          <p:cNvSpPr/>
          <p:nvPr/>
        </p:nvSpPr>
        <p:spPr>
          <a:xfrm>
            <a:off x="6013834" y="4559540"/>
            <a:ext cx="2362200" cy="1116792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3805410" y="5478093"/>
            <a:ext cx="609600" cy="396478"/>
          </a:xfrm>
          <a:prstGeom prst="downArrow">
            <a:avLst/>
          </a:prstGeom>
          <a:solidFill>
            <a:schemeClr val="accent2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062577" y="5874572"/>
            <a:ext cx="2057400" cy="76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9" name="Rectangle 28"/>
          <p:cNvSpPr/>
          <p:nvPr/>
        </p:nvSpPr>
        <p:spPr>
          <a:xfrm>
            <a:off x="3062577" y="4710067"/>
            <a:ext cx="2057400" cy="76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30" name="Straight Connector 29"/>
          <p:cNvCxnSpPr>
            <a:stCxn id="32" idx="6"/>
          </p:cNvCxnSpPr>
          <p:nvPr/>
        </p:nvCxnSpPr>
        <p:spPr>
          <a:xfrm>
            <a:off x="4174621" y="5091067"/>
            <a:ext cx="640555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 bwMode="auto">
          <a:xfrm>
            <a:off x="4007932" y="6146121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2" name="Oval 31"/>
          <p:cNvSpPr/>
          <p:nvPr/>
        </p:nvSpPr>
        <p:spPr bwMode="auto">
          <a:xfrm>
            <a:off x="4007933" y="5002961"/>
            <a:ext cx="166688" cy="17621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33" name="Straight Connector 32"/>
          <p:cNvCxnSpPr/>
          <p:nvPr/>
        </p:nvCxnSpPr>
        <p:spPr>
          <a:xfrm>
            <a:off x="3367376" y="5091067"/>
            <a:ext cx="640555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916389" y="3896380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F</a:t>
            </a:r>
            <a:endParaRPr lang="en-US" sz="2800" dirty="0">
              <a:latin typeface="+mj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173378" y="5880598"/>
            <a:ext cx="2057400" cy="76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6" name="Rectangle 25"/>
          <p:cNvSpPr/>
          <p:nvPr/>
        </p:nvSpPr>
        <p:spPr>
          <a:xfrm>
            <a:off x="6173378" y="4716093"/>
            <a:ext cx="2057400" cy="76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37" name="Straight Connector 36"/>
          <p:cNvCxnSpPr>
            <a:stCxn id="39" idx="6"/>
          </p:cNvCxnSpPr>
          <p:nvPr/>
        </p:nvCxnSpPr>
        <p:spPr>
          <a:xfrm>
            <a:off x="7285422" y="5097093"/>
            <a:ext cx="640555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 bwMode="auto">
          <a:xfrm>
            <a:off x="7118733" y="6152147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9" name="Oval 38"/>
          <p:cNvSpPr/>
          <p:nvPr/>
        </p:nvSpPr>
        <p:spPr bwMode="auto">
          <a:xfrm>
            <a:off x="7118734" y="5008987"/>
            <a:ext cx="166688" cy="17621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40" name="Straight Connector 39"/>
          <p:cNvCxnSpPr/>
          <p:nvPr/>
        </p:nvCxnSpPr>
        <p:spPr>
          <a:xfrm>
            <a:off x="6478177" y="5097093"/>
            <a:ext cx="640555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983346" y="3896380"/>
            <a:ext cx="654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P/F</a:t>
            </a:r>
            <a:endParaRPr lang="en-US" sz="2800" dirty="0">
              <a:latin typeface="+mj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861434" y="4419600"/>
            <a:ext cx="2667000" cy="2362200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>
            <a:stCxn id="44" idx="6"/>
          </p:cNvCxnSpPr>
          <p:nvPr/>
        </p:nvCxnSpPr>
        <p:spPr>
          <a:xfrm>
            <a:off x="1607346" y="5688941"/>
            <a:ext cx="640555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 bwMode="auto">
          <a:xfrm>
            <a:off x="1440658" y="5600835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45" name="Straight Connector 44"/>
          <p:cNvCxnSpPr/>
          <p:nvPr/>
        </p:nvCxnSpPr>
        <p:spPr>
          <a:xfrm>
            <a:off x="800101" y="5688941"/>
            <a:ext cx="640555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 bwMode="auto">
          <a:xfrm>
            <a:off x="1424188" y="5600835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47" name="TextBox 46"/>
          <p:cNvSpPr txBox="1"/>
          <p:nvPr/>
        </p:nvSpPr>
        <p:spPr>
          <a:xfrm>
            <a:off x="1255351" y="3929175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P</a:t>
            </a:r>
            <a:endParaRPr lang="en-US" sz="2800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9927" y="5357378"/>
            <a:ext cx="841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0" dirty="0" smtClean="0">
                <a:solidFill>
                  <a:schemeClr val="accent6"/>
                </a:solidFill>
                <a:latin typeface="+mj-lt"/>
              </a:rPr>
              <a:t>(     )</a:t>
            </a:r>
            <a:endParaRPr lang="en-US" sz="2800" i="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91571" y="5357378"/>
            <a:ext cx="9749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0" dirty="0" smtClean="0">
                <a:solidFill>
                  <a:schemeClr val="accent6"/>
                </a:solidFill>
                <a:latin typeface="+mj-lt"/>
              </a:rPr>
              <a:t>(       )</a:t>
            </a:r>
            <a:endParaRPr lang="en-US" sz="2800" i="0" dirty="0">
              <a:solidFill>
                <a:schemeClr val="accent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8330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Objective Empirical Effects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3276600"/>
          </a:xfrm>
        </p:spPr>
        <p:txBody>
          <a:bodyPr>
            <a:normAutofit/>
          </a:bodyPr>
          <a:lstStyle/>
          <a:p>
            <a:pPr marL="514350" indent="-457200">
              <a:defRPr/>
            </a:pPr>
            <a:r>
              <a:rPr lang="en-US" dirty="0" smtClean="0"/>
              <a:t>Information that eliminates a simplest possibility.</a:t>
            </a:r>
          </a:p>
          <a:p>
            <a:pPr marL="514350" indent="-457200">
              <a:defRPr/>
            </a:pPr>
            <a:r>
              <a:rPr lang="en-US" sz="3200" dirty="0" smtClean="0"/>
              <a:t>Relevance is driven by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problem structure</a:t>
            </a:r>
            <a:r>
              <a:rPr lang="en-US" sz="3200" dirty="0" smtClean="0"/>
              <a:t>, not personal prior probability.</a:t>
            </a:r>
          </a:p>
          <a:p>
            <a:pPr marL="57150" indent="0" eaLnBrk="1" hangingPunct="1">
              <a:buNone/>
              <a:defRPr/>
            </a:pPr>
            <a:endParaRPr lang="en-US" sz="2800" dirty="0" smtClean="0"/>
          </a:p>
          <a:p>
            <a:pPr marL="57150" indent="0" eaLnBrk="1" hangingPunct="1">
              <a:buNone/>
              <a:defRPr/>
            </a:pPr>
            <a:endParaRPr lang="en-US" sz="2800" dirty="0"/>
          </a:p>
          <a:p>
            <a:pPr marL="57150" indent="0" eaLnBrk="1" hangingPunct="1"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3833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Example:  Half-Line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7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Half Line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Question: </a:t>
            </a:r>
            <a:r>
              <a:rPr lang="en-US" dirty="0" smtClean="0"/>
              <a:t>Is the true value of parameter </a:t>
            </a:r>
            <a:r>
              <a:rPr lang="en-US" i="1" dirty="0" smtClean="0">
                <a:latin typeface="Symbol" pitchFamily="18" charset="2"/>
              </a:rPr>
              <a:t>q</a:t>
            </a:r>
            <a:r>
              <a:rPr lang="en-US" dirty="0" smtClean="0"/>
              <a:t> ≤ 0?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0" y="5943600"/>
            <a:ext cx="4419600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86000" y="5943600"/>
            <a:ext cx="2094014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 bwMode="auto">
          <a:xfrm>
            <a:off x="4365726" y="5855494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</p:spTree>
    <p:extLst>
      <p:ext uri="{BB962C8B-B14F-4D97-AF65-F5344CB8AC3E}">
        <p14:creationId xmlns:p14="http://schemas.microsoft.com/office/powerpoint/2010/main" val="149138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Riding on Induction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0" y="5943600"/>
            <a:ext cx="4419600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86000" y="5943600"/>
            <a:ext cx="2094014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 bwMode="auto">
          <a:xfrm>
            <a:off x="4365726" y="5855494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9" name="Text Box 198"/>
          <p:cNvSpPr txBox="1">
            <a:spLocks noChangeArrowheads="1"/>
          </p:cNvSpPr>
          <p:nvPr/>
        </p:nvSpPr>
        <p:spPr bwMode="auto">
          <a:xfrm>
            <a:off x="3637605" y="5666703"/>
            <a:ext cx="1649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3200" b="1" i="0" dirty="0" smtClean="0">
                <a:solidFill>
                  <a:schemeClr val="accent6"/>
                </a:solidFill>
                <a:latin typeface="+mj-lt"/>
              </a:rPr>
              <a:t>(             )</a:t>
            </a:r>
            <a:endParaRPr lang="en-US" sz="3200" b="1" i="0" dirty="0">
              <a:solidFill>
                <a:schemeClr val="accent6"/>
              </a:solidFill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431517" y="4703539"/>
            <a:ext cx="977188" cy="868610"/>
            <a:chOff x="262889" y="4894867"/>
            <a:chExt cx="1371603" cy="121920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12" name="Group 39"/>
            <p:cNvGrpSpPr>
              <a:grpSpLocks/>
            </p:cNvGrpSpPr>
            <p:nvPr/>
          </p:nvGrpSpPr>
          <p:grpSpPr bwMode="auto">
            <a:xfrm>
              <a:off x="324804" y="4894867"/>
              <a:ext cx="1309688" cy="1219200"/>
              <a:chOff x="3543" y="3216"/>
              <a:chExt cx="825" cy="768"/>
            </a:xfrm>
          </p:grpSpPr>
          <p:sp>
            <p:nvSpPr>
              <p:cNvPr id="14" name="Rectangle 40"/>
              <p:cNvSpPr>
                <a:spLocks noChangeArrowheads="1"/>
              </p:cNvSpPr>
              <p:nvPr/>
            </p:nvSpPr>
            <p:spPr bwMode="auto">
              <a:xfrm rot="1879721">
                <a:off x="3543" y="3492"/>
                <a:ext cx="313" cy="4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41"/>
              <p:cNvSpPr>
                <a:spLocks noChangeArrowheads="1"/>
              </p:cNvSpPr>
              <p:nvPr/>
            </p:nvSpPr>
            <p:spPr bwMode="auto">
              <a:xfrm rot="-2120236">
                <a:off x="4014" y="3537"/>
                <a:ext cx="312" cy="4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42"/>
              <p:cNvSpPr>
                <a:spLocks noChangeArrowheads="1"/>
              </p:cNvSpPr>
              <p:nvPr/>
            </p:nvSpPr>
            <p:spPr bwMode="auto">
              <a:xfrm>
                <a:off x="4014" y="3716"/>
                <a:ext cx="38" cy="22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43"/>
              <p:cNvSpPr>
                <a:spLocks noChangeArrowheads="1"/>
              </p:cNvSpPr>
              <p:nvPr/>
            </p:nvSpPr>
            <p:spPr bwMode="auto">
              <a:xfrm>
                <a:off x="3817" y="3761"/>
                <a:ext cx="39" cy="17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Oval 44"/>
              <p:cNvSpPr>
                <a:spLocks noChangeArrowheads="1"/>
              </p:cNvSpPr>
              <p:nvPr/>
            </p:nvSpPr>
            <p:spPr bwMode="auto">
              <a:xfrm>
                <a:off x="3739" y="3537"/>
                <a:ext cx="392" cy="26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Oval 45"/>
              <p:cNvSpPr>
                <a:spLocks noChangeArrowheads="1"/>
              </p:cNvSpPr>
              <p:nvPr/>
            </p:nvSpPr>
            <p:spPr bwMode="auto">
              <a:xfrm>
                <a:off x="3767" y="3216"/>
                <a:ext cx="314" cy="358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" name="Group 46"/>
              <p:cNvGrpSpPr>
                <a:grpSpLocks/>
              </p:cNvGrpSpPr>
              <p:nvPr/>
            </p:nvGrpSpPr>
            <p:grpSpPr bwMode="auto">
              <a:xfrm rot="-3340723">
                <a:off x="3801" y="3295"/>
                <a:ext cx="118" cy="134"/>
                <a:chOff x="3801" y="3295"/>
                <a:chExt cx="118" cy="134"/>
              </a:xfrm>
            </p:grpSpPr>
            <p:sp>
              <p:nvSpPr>
                <p:cNvPr id="28" name="Oval 47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Oval 48"/>
                <p:cNvSpPr>
                  <a:spLocks noChangeArrowheads="1"/>
                </p:cNvSpPr>
                <p:nvPr/>
              </p:nvSpPr>
              <p:spPr bwMode="auto">
                <a:xfrm>
                  <a:off x="3822" y="3359"/>
                  <a:ext cx="60" cy="65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49"/>
              <p:cNvGrpSpPr>
                <a:grpSpLocks/>
              </p:cNvGrpSpPr>
              <p:nvPr/>
            </p:nvGrpSpPr>
            <p:grpSpPr bwMode="auto">
              <a:xfrm rot="-3134004">
                <a:off x="3956" y="3297"/>
                <a:ext cx="118" cy="134"/>
                <a:chOff x="3955" y="3297"/>
                <a:chExt cx="118" cy="134"/>
              </a:xfrm>
            </p:grpSpPr>
            <p:sp>
              <p:nvSpPr>
                <p:cNvPr id="26" name="Oval 50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Oval 51"/>
                <p:cNvSpPr>
                  <a:spLocks noChangeArrowheads="1"/>
                </p:cNvSpPr>
                <p:nvPr/>
              </p:nvSpPr>
              <p:spPr bwMode="auto">
                <a:xfrm>
                  <a:off x="3980" y="3349"/>
                  <a:ext cx="68" cy="7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" name="Oval 52"/>
              <p:cNvSpPr>
                <a:spLocks noChangeArrowheads="1"/>
              </p:cNvSpPr>
              <p:nvPr/>
            </p:nvSpPr>
            <p:spPr bwMode="auto">
              <a:xfrm rot="1722357">
                <a:off x="3660" y="3850"/>
                <a:ext cx="196" cy="89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Oval 53"/>
              <p:cNvSpPr>
                <a:spLocks noChangeArrowheads="1"/>
              </p:cNvSpPr>
              <p:nvPr/>
            </p:nvSpPr>
            <p:spPr bwMode="auto">
              <a:xfrm>
                <a:off x="3974" y="3895"/>
                <a:ext cx="196" cy="89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Oval 54"/>
              <p:cNvSpPr>
                <a:spLocks noChangeArrowheads="1"/>
              </p:cNvSpPr>
              <p:nvPr/>
            </p:nvSpPr>
            <p:spPr bwMode="auto">
              <a:xfrm rot="-1373433">
                <a:off x="4250" y="3420"/>
                <a:ext cx="118" cy="89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56"/>
              <p:cNvSpPr>
                <a:spLocks noChangeShapeType="1"/>
              </p:cNvSpPr>
              <p:nvPr/>
            </p:nvSpPr>
            <p:spPr bwMode="auto">
              <a:xfrm flipV="1">
                <a:off x="3880" y="3480"/>
                <a:ext cx="56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Oval 153"/>
            <p:cNvSpPr>
              <a:spLocks noChangeArrowheads="1"/>
            </p:cNvSpPr>
            <p:nvPr/>
          </p:nvSpPr>
          <p:spPr bwMode="auto">
            <a:xfrm rot="-1373433">
              <a:off x="262889" y="5120292"/>
              <a:ext cx="187325" cy="14128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Rectangular Callout 29"/>
          <p:cNvSpPr/>
          <p:nvPr/>
        </p:nvSpPr>
        <p:spPr>
          <a:xfrm>
            <a:off x="3739861" y="4038600"/>
            <a:ext cx="792553" cy="457200"/>
          </a:xfrm>
          <a:prstGeom prst="wedgeRectCallout">
            <a:avLst>
              <a:gd name="adj1" fmla="val -25691"/>
              <a:gd name="adj2" fmla="val 77237"/>
            </a:avLst>
          </a:prstGeom>
          <a:solidFill>
            <a:schemeClr val="accent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11"/>
          <p:cNvGrpSpPr>
            <a:grpSpLocks/>
          </p:cNvGrpSpPr>
          <p:nvPr/>
        </p:nvGrpSpPr>
        <p:grpSpPr bwMode="auto">
          <a:xfrm rot="20197882" flipH="1">
            <a:off x="5345103" y="4870448"/>
            <a:ext cx="967981" cy="860428"/>
            <a:chOff x="2256" y="1584"/>
            <a:chExt cx="1059" cy="912"/>
          </a:xfrm>
          <a:solidFill>
            <a:schemeClr val="accent2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2" name="Freeform 312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1 w 528"/>
                <a:gd name="T1" fmla="*/ 384 h 448"/>
                <a:gd name="T2" fmla="*/ 0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grpFill/>
            <a:ln w="5715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Rectangle 313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14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15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16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317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AutoShape 318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319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20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AutoShape 321"/>
            <p:cNvSpPr>
              <a:spLocks noChangeArrowheads="1"/>
            </p:cNvSpPr>
            <p:nvPr/>
          </p:nvSpPr>
          <p:spPr bwMode="auto">
            <a:xfrm rot="4762346" flipH="1" flipV="1">
              <a:off x="2756" y="1909"/>
              <a:ext cx="71" cy="161"/>
            </a:xfrm>
            <a:prstGeom prst="moon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2" name="Group 322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  <a:grpFill/>
          </p:grpSpPr>
          <p:sp>
            <p:nvSpPr>
              <p:cNvPr id="50" name="Oval 32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Oval 32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" name="Group 325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  <a:grpFill/>
          </p:grpSpPr>
          <p:sp>
            <p:nvSpPr>
              <p:cNvPr id="48" name="Oval 32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Oval 32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" name="Oval 328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Oval 329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Oval 330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331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75461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Transition to Deduction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0" y="5943600"/>
            <a:ext cx="4419600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86000" y="5943600"/>
            <a:ext cx="2094014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 bwMode="auto">
          <a:xfrm>
            <a:off x="4365726" y="5855494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9" name="Text Box 198"/>
          <p:cNvSpPr txBox="1">
            <a:spLocks noChangeArrowheads="1"/>
          </p:cNvSpPr>
          <p:nvPr/>
        </p:nvSpPr>
        <p:spPr bwMode="auto">
          <a:xfrm>
            <a:off x="3637605" y="5666703"/>
            <a:ext cx="8130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3200" b="1" i="0" dirty="0" smtClean="0">
                <a:solidFill>
                  <a:schemeClr val="accent6"/>
                </a:solidFill>
                <a:latin typeface="+mj-lt"/>
              </a:rPr>
              <a:t>(    )</a:t>
            </a:r>
            <a:endParaRPr lang="en-US" sz="3200" b="1" i="0" dirty="0">
              <a:solidFill>
                <a:schemeClr val="accent6"/>
              </a:solidFill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431517" y="4703539"/>
            <a:ext cx="977188" cy="868610"/>
            <a:chOff x="262889" y="4894867"/>
            <a:chExt cx="1371603" cy="121920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12" name="Group 39"/>
            <p:cNvGrpSpPr>
              <a:grpSpLocks/>
            </p:cNvGrpSpPr>
            <p:nvPr/>
          </p:nvGrpSpPr>
          <p:grpSpPr bwMode="auto">
            <a:xfrm>
              <a:off x="324804" y="4894867"/>
              <a:ext cx="1309688" cy="1219200"/>
              <a:chOff x="3543" y="3216"/>
              <a:chExt cx="825" cy="768"/>
            </a:xfrm>
          </p:grpSpPr>
          <p:sp>
            <p:nvSpPr>
              <p:cNvPr id="14" name="Rectangle 40"/>
              <p:cNvSpPr>
                <a:spLocks noChangeArrowheads="1"/>
              </p:cNvSpPr>
              <p:nvPr/>
            </p:nvSpPr>
            <p:spPr bwMode="auto">
              <a:xfrm rot="1879721">
                <a:off x="3543" y="3492"/>
                <a:ext cx="313" cy="4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41"/>
              <p:cNvSpPr>
                <a:spLocks noChangeArrowheads="1"/>
              </p:cNvSpPr>
              <p:nvPr/>
            </p:nvSpPr>
            <p:spPr bwMode="auto">
              <a:xfrm rot="-2120236">
                <a:off x="4014" y="3537"/>
                <a:ext cx="312" cy="4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42"/>
              <p:cNvSpPr>
                <a:spLocks noChangeArrowheads="1"/>
              </p:cNvSpPr>
              <p:nvPr/>
            </p:nvSpPr>
            <p:spPr bwMode="auto">
              <a:xfrm>
                <a:off x="4014" y="3716"/>
                <a:ext cx="38" cy="22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43"/>
              <p:cNvSpPr>
                <a:spLocks noChangeArrowheads="1"/>
              </p:cNvSpPr>
              <p:nvPr/>
            </p:nvSpPr>
            <p:spPr bwMode="auto">
              <a:xfrm>
                <a:off x="3817" y="3761"/>
                <a:ext cx="39" cy="17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Oval 44"/>
              <p:cNvSpPr>
                <a:spLocks noChangeArrowheads="1"/>
              </p:cNvSpPr>
              <p:nvPr/>
            </p:nvSpPr>
            <p:spPr bwMode="auto">
              <a:xfrm>
                <a:off x="3739" y="3537"/>
                <a:ext cx="392" cy="26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Oval 45"/>
              <p:cNvSpPr>
                <a:spLocks noChangeArrowheads="1"/>
              </p:cNvSpPr>
              <p:nvPr/>
            </p:nvSpPr>
            <p:spPr bwMode="auto">
              <a:xfrm>
                <a:off x="3767" y="3216"/>
                <a:ext cx="314" cy="358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" name="Group 46"/>
              <p:cNvGrpSpPr>
                <a:grpSpLocks/>
              </p:cNvGrpSpPr>
              <p:nvPr/>
            </p:nvGrpSpPr>
            <p:grpSpPr bwMode="auto">
              <a:xfrm rot="-3340723">
                <a:off x="3801" y="3295"/>
                <a:ext cx="118" cy="134"/>
                <a:chOff x="3801" y="3295"/>
                <a:chExt cx="118" cy="134"/>
              </a:xfrm>
            </p:grpSpPr>
            <p:sp>
              <p:nvSpPr>
                <p:cNvPr id="28" name="Oval 47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Oval 48"/>
                <p:cNvSpPr>
                  <a:spLocks noChangeArrowheads="1"/>
                </p:cNvSpPr>
                <p:nvPr/>
              </p:nvSpPr>
              <p:spPr bwMode="auto">
                <a:xfrm>
                  <a:off x="3822" y="3359"/>
                  <a:ext cx="60" cy="65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49"/>
              <p:cNvGrpSpPr>
                <a:grpSpLocks/>
              </p:cNvGrpSpPr>
              <p:nvPr/>
            </p:nvGrpSpPr>
            <p:grpSpPr bwMode="auto">
              <a:xfrm rot="-3134004">
                <a:off x="3956" y="3297"/>
                <a:ext cx="118" cy="134"/>
                <a:chOff x="3955" y="3297"/>
                <a:chExt cx="118" cy="134"/>
              </a:xfrm>
            </p:grpSpPr>
            <p:sp>
              <p:nvSpPr>
                <p:cNvPr id="26" name="Oval 50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Oval 51"/>
                <p:cNvSpPr>
                  <a:spLocks noChangeArrowheads="1"/>
                </p:cNvSpPr>
                <p:nvPr/>
              </p:nvSpPr>
              <p:spPr bwMode="auto">
                <a:xfrm>
                  <a:off x="3980" y="3349"/>
                  <a:ext cx="68" cy="7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" name="Oval 52"/>
              <p:cNvSpPr>
                <a:spLocks noChangeArrowheads="1"/>
              </p:cNvSpPr>
              <p:nvPr/>
            </p:nvSpPr>
            <p:spPr bwMode="auto">
              <a:xfrm rot="1722357">
                <a:off x="3660" y="3850"/>
                <a:ext cx="196" cy="89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Oval 53"/>
              <p:cNvSpPr>
                <a:spLocks noChangeArrowheads="1"/>
              </p:cNvSpPr>
              <p:nvPr/>
            </p:nvSpPr>
            <p:spPr bwMode="auto">
              <a:xfrm>
                <a:off x="3974" y="3895"/>
                <a:ext cx="196" cy="89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Oval 54"/>
              <p:cNvSpPr>
                <a:spLocks noChangeArrowheads="1"/>
              </p:cNvSpPr>
              <p:nvPr/>
            </p:nvSpPr>
            <p:spPr bwMode="auto">
              <a:xfrm rot="-1373433">
                <a:off x="4250" y="3420"/>
                <a:ext cx="118" cy="89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56"/>
              <p:cNvSpPr>
                <a:spLocks noChangeShapeType="1"/>
              </p:cNvSpPr>
              <p:nvPr/>
            </p:nvSpPr>
            <p:spPr bwMode="auto">
              <a:xfrm flipV="1">
                <a:off x="3880" y="3480"/>
                <a:ext cx="56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Oval 153"/>
            <p:cNvSpPr>
              <a:spLocks noChangeArrowheads="1"/>
            </p:cNvSpPr>
            <p:nvPr/>
          </p:nvSpPr>
          <p:spPr bwMode="auto">
            <a:xfrm rot="-1373433">
              <a:off x="262889" y="5120292"/>
              <a:ext cx="187325" cy="14128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Rectangular Callout 29"/>
          <p:cNvSpPr/>
          <p:nvPr/>
        </p:nvSpPr>
        <p:spPr>
          <a:xfrm>
            <a:off x="3739861" y="4038600"/>
            <a:ext cx="792553" cy="457200"/>
          </a:xfrm>
          <a:prstGeom prst="wedgeRectCallout">
            <a:avLst>
              <a:gd name="adj1" fmla="val -25691"/>
              <a:gd name="adj2" fmla="val 77237"/>
            </a:avLst>
          </a:prstGeom>
          <a:solidFill>
            <a:schemeClr val="accent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11"/>
          <p:cNvGrpSpPr>
            <a:grpSpLocks/>
          </p:cNvGrpSpPr>
          <p:nvPr/>
        </p:nvGrpSpPr>
        <p:grpSpPr bwMode="auto">
          <a:xfrm rot="20150874" flipH="1">
            <a:off x="5345103" y="4870448"/>
            <a:ext cx="967981" cy="860428"/>
            <a:chOff x="2256" y="1584"/>
            <a:chExt cx="1059" cy="912"/>
          </a:xfrm>
          <a:solidFill>
            <a:schemeClr val="accent2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2" name="Freeform 312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1 w 528"/>
                <a:gd name="T1" fmla="*/ 384 h 448"/>
                <a:gd name="T2" fmla="*/ 0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grpFill/>
            <a:ln w="5715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Rectangle 313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14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15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16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317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AutoShape 318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319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20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AutoShape 321"/>
            <p:cNvSpPr>
              <a:spLocks noChangeArrowheads="1"/>
            </p:cNvSpPr>
            <p:nvPr/>
          </p:nvSpPr>
          <p:spPr bwMode="auto">
            <a:xfrm rot="16450226" flipH="1">
              <a:off x="2756" y="1909"/>
              <a:ext cx="71" cy="161"/>
            </a:xfrm>
            <a:prstGeom prst="moon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2" name="Group 322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  <a:grpFill/>
          </p:grpSpPr>
          <p:sp>
            <p:nvSpPr>
              <p:cNvPr id="50" name="Oval 32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Oval 32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" name="Group 325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  <a:grpFill/>
          </p:grpSpPr>
          <p:sp>
            <p:nvSpPr>
              <p:cNvPr id="48" name="Oval 32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Oval 32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" name="Oval 328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Oval 329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Oval 330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331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4172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Ambiguous Representation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Bottom cell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violates</a:t>
            </a:r>
            <a:r>
              <a:rPr lang="en-US" dirty="0" smtClean="0"/>
              <a:t> arrow homogeneity.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038600" y="5638799"/>
            <a:ext cx="2057400" cy="76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5638800" y="3962399"/>
            <a:ext cx="2057400" cy="76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20" name="Straight Connector 19"/>
          <p:cNvCxnSpPr>
            <a:stCxn id="22" idx="6"/>
          </p:cNvCxnSpPr>
          <p:nvPr/>
        </p:nvCxnSpPr>
        <p:spPr>
          <a:xfrm>
            <a:off x="6750844" y="4343399"/>
            <a:ext cx="640555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 bwMode="auto">
          <a:xfrm>
            <a:off x="4983955" y="5910348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2" name="Oval 21"/>
          <p:cNvSpPr/>
          <p:nvPr/>
        </p:nvSpPr>
        <p:spPr bwMode="auto">
          <a:xfrm>
            <a:off x="6584156" y="4255293"/>
            <a:ext cx="166688" cy="17621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27" name="Straight Connector 26"/>
          <p:cNvCxnSpPr/>
          <p:nvPr/>
        </p:nvCxnSpPr>
        <p:spPr>
          <a:xfrm>
            <a:off x="4342609" y="5998454"/>
            <a:ext cx="640555" cy="0"/>
          </a:xfrm>
          <a:prstGeom prst="line">
            <a:avLst/>
          </a:prstGeom>
          <a:ln w="762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198"/>
          <p:cNvSpPr txBox="1">
            <a:spLocks noChangeArrowheads="1"/>
          </p:cNvSpPr>
          <p:nvPr/>
        </p:nvSpPr>
        <p:spPr bwMode="auto">
          <a:xfrm>
            <a:off x="6363152" y="4893828"/>
            <a:ext cx="2628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Skeptical arrow</a:t>
            </a:r>
          </a:p>
        </p:txBody>
      </p:sp>
      <p:sp>
        <p:nvSpPr>
          <p:cNvPr id="12" name="Down Arrow 11"/>
          <p:cNvSpPr/>
          <p:nvPr/>
        </p:nvSpPr>
        <p:spPr>
          <a:xfrm rot="13038515">
            <a:off x="5684975" y="4842054"/>
            <a:ext cx="609600" cy="609601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58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Unique Coarsest Factorization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Refine into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arrow-homogeneous </a:t>
            </a:r>
            <a:r>
              <a:rPr lang="en-US" dirty="0" smtClean="0"/>
              <a:t>possibilities.</a:t>
            </a:r>
          </a:p>
        </p:txBody>
      </p:sp>
      <p:sp>
        <p:nvSpPr>
          <p:cNvPr id="17" name="Down Arrow 16"/>
          <p:cNvSpPr/>
          <p:nvPr/>
        </p:nvSpPr>
        <p:spPr>
          <a:xfrm rot="13038515">
            <a:off x="5684975" y="4842054"/>
            <a:ext cx="609600" cy="609601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038600" y="5638799"/>
            <a:ext cx="2057400" cy="76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5638800" y="3962399"/>
            <a:ext cx="2057400" cy="76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20" name="Straight Connector 19"/>
          <p:cNvCxnSpPr>
            <a:stCxn id="22" idx="6"/>
          </p:cNvCxnSpPr>
          <p:nvPr/>
        </p:nvCxnSpPr>
        <p:spPr>
          <a:xfrm>
            <a:off x="6750844" y="4343399"/>
            <a:ext cx="640555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 bwMode="auto">
          <a:xfrm>
            <a:off x="4983955" y="5910348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2" name="Oval 21"/>
          <p:cNvSpPr/>
          <p:nvPr/>
        </p:nvSpPr>
        <p:spPr bwMode="auto">
          <a:xfrm>
            <a:off x="6584156" y="4255293"/>
            <a:ext cx="166688" cy="17621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4" name="Rectangle 23"/>
          <p:cNvSpPr/>
          <p:nvPr/>
        </p:nvSpPr>
        <p:spPr>
          <a:xfrm>
            <a:off x="2438400" y="3957680"/>
            <a:ext cx="2057400" cy="76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6" name="Oval 25"/>
          <p:cNvSpPr/>
          <p:nvPr/>
        </p:nvSpPr>
        <p:spPr bwMode="auto">
          <a:xfrm>
            <a:off x="3383756" y="4250574"/>
            <a:ext cx="166688" cy="17621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27" name="Straight Connector 26"/>
          <p:cNvCxnSpPr/>
          <p:nvPr/>
        </p:nvCxnSpPr>
        <p:spPr>
          <a:xfrm>
            <a:off x="2743199" y="4338680"/>
            <a:ext cx="640555" cy="0"/>
          </a:xfrm>
          <a:prstGeom prst="line">
            <a:avLst/>
          </a:prstGeom>
          <a:ln w="762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Down Arrow 27"/>
          <p:cNvSpPr/>
          <p:nvPr/>
        </p:nvSpPr>
        <p:spPr>
          <a:xfrm rot="8427677">
            <a:off x="3858096" y="4848695"/>
            <a:ext cx="609600" cy="609601"/>
          </a:xfrm>
          <a:prstGeom prst="downArrow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 Box 198"/>
          <p:cNvSpPr txBox="1">
            <a:spLocks noChangeArrowheads="1"/>
          </p:cNvSpPr>
          <p:nvPr/>
        </p:nvSpPr>
        <p:spPr bwMode="auto">
          <a:xfrm>
            <a:off x="1905000" y="4932464"/>
            <a:ext cx="2133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Benign arrow</a:t>
            </a:r>
          </a:p>
        </p:txBody>
      </p:sp>
      <p:sp>
        <p:nvSpPr>
          <p:cNvPr id="30" name="Text Box 198"/>
          <p:cNvSpPr txBox="1">
            <a:spLocks noChangeArrowheads="1"/>
          </p:cNvSpPr>
          <p:nvPr/>
        </p:nvSpPr>
        <p:spPr bwMode="auto">
          <a:xfrm>
            <a:off x="6363152" y="4893828"/>
            <a:ext cx="2628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Skeptical arrow</a:t>
            </a:r>
          </a:p>
        </p:txBody>
      </p:sp>
    </p:spTree>
    <p:extLst>
      <p:ext uri="{BB962C8B-B14F-4D97-AF65-F5344CB8AC3E}">
        <p14:creationId xmlns:p14="http://schemas.microsoft.com/office/powerpoint/2010/main" val="348330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*Theories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vs. Models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229600" cy="48768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sz="3600" dirty="0" smtClean="0"/>
              <a:t>Models predict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actual</a:t>
            </a:r>
            <a:r>
              <a:rPr lang="en-US" sz="3600" dirty="0" smtClean="0"/>
              <a:t> observations.</a:t>
            </a:r>
          </a:p>
          <a:p>
            <a:pPr marL="0" indent="0" eaLnBrk="1" hangingPunct="1">
              <a:buNone/>
              <a:defRPr/>
            </a:pPr>
            <a:r>
              <a:rPr lang="en-US" sz="3600" dirty="0" smtClean="0"/>
              <a:t>Theories guide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counterfactual</a:t>
            </a:r>
            <a:r>
              <a:rPr lang="en-US" sz="3600" dirty="0" smtClean="0"/>
              <a:t> predictions.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  <a:defRPr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eaLnBrk="1" hangingPunct="1">
              <a:buNone/>
              <a:defRPr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685800" y="3657600"/>
            <a:ext cx="8117312" cy="3022665"/>
            <a:chOff x="685800" y="3657600"/>
            <a:chExt cx="8117312" cy="3022665"/>
          </a:xfrm>
        </p:grpSpPr>
        <p:grpSp>
          <p:nvGrpSpPr>
            <p:cNvPr id="2" name="Group 1"/>
            <p:cNvGrpSpPr/>
            <p:nvPr/>
          </p:nvGrpSpPr>
          <p:grpSpPr>
            <a:xfrm>
              <a:off x="4153826" y="4228426"/>
              <a:ext cx="4649286" cy="2442673"/>
              <a:chOff x="4153826" y="4228426"/>
              <a:chExt cx="4649286" cy="2442673"/>
            </a:xfrm>
          </p:grpSpPr>
          <p:sp>
            <p:nvSpPr>
              <p:cNvPr id="4" name="Text Box 37"/>
              <p:cNvSpPr txBox="1">
                <a:spLocks noChangeArrowheads="1"/>
              </p:cNvSpPr>
              <p:nvPr/>
            </p:nvSpPr>
            <p:spPr bwMode="auto">
              <a:xfrm>
                <a:off x="4153826" y="4228426"/>
                <a:ext cx="464928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 i="1"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>
                  <a:defRPr sz="1600" i="1"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>
                  <a:defRPr sz="1600" i="1"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>
                  <a:defRPr sz="1600" i="1"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>
                  <a:defRPr sz="1600" i="1"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i="1"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r>
                  <a:rPr lang="en-US" sz="2400" dirty="0" smtClean="0">
                    <a:latin typeface="+mj-lt"/>
                  </a:rPr>
                  <a:t>The line is a very accurate predictor</a:t>
                </a:r>
                <a:r>
                  <a:rPr lang="en-US" sz="2400" dirty="0" smtClean="0">
                    <a:latin typeface="+mj-lt"/>
                  </a:rPr>
                  <a:t>.</a:t>
                </a:r>
              </a:p>
            </p:txBody>
          </p:sp>
          <p:grpSp>
            <p:nvGrpSpPr>
              <p:cNvPr id="5" name="Group 39"/>
              <p:cNvGrpSpPr>
                <a:grpSpLocks/>
              </p:cNvGrpSpPr>
              <p:nvPr/>
            </p:nvGrpSpPr>
            <p:grpSpPr bwMode="auto">
              <a:xfrm>
                <a:off x="5394324" y="5451899"/>
                <a:ext cx="1371600" cy="1219200"/>
                <a:chOff x="3504" y="3216"/>
                <a:chExt cx="864" cy="768"/>
              </a:xfrm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grpSpPr>
            <p:sp>
              <p:nvSpPr>
                <p:cNvPr id="6" name="Rectangle 40"/>
                <p:cNvSpPr>
                  <a:spLocks noChangeArrowheads="1"/>
                </p:cNvSpPr>
                <p:nvPr/>
              </p:nvSpPr>
              <p:spPr bwMode="auto">
                <a:xfrm rot="1879721">
                  <a:off x="3543" y="3492"/>
                  <a:ext cx="313" cy="45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" name="Rectangle 41"/>
                <p:cNvSpPr>
                  <a:spLocks noChangeArrowheads="1"/>
                </p:cNvSpPr>
                <p:nvPr/>
              </p:nvSpPr>
              <p:spPr bwMode="auto">
                <a:xfrm rot="-2120236">
                  <a:off x="4014" y="3537"/>
                  <a:ext cx="312" cy="45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" name="Rectangle 42"/>
                <p:cNvSpPr>
                  <a:spLocks noChangeArrowheads="1"/>
                </p:cNvSpPr>
                <p:nvPr/>
              </p:nvSpPr>
              <p:spPr bwMode="auto">
                <a:xfrm>
                  <a:off x="4014" y="3716"/>
                  <a:ext cx="38" cy="223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" name="Rectangle 43"/>
                <p:cNvSpPr>
                  <a:spLocks noChangeArrowheads="1"/>
                </p:cNvSpPr>
                <p:nvPr/>
              </p:nvSpPr>
              <p:spPr bwMode="auto">
                <a:xfrm>
                  <a:off x="3817" y="3761"/>
                  <a:ext cx="39" cy="178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" name="Oval 44"/>
                <p:cNvSpPr>
                  <a:spLocks noChangeArrowheads="1"/>
                </p:cNvSpPr>
                <p:nvPr/>
              </p:nvSpPr>
              <p:spPr bwMode="auto">
                <a:xfrm>
                  <a:off x="3739" y="3537"/>
                  <a:ext cx="392" cy="268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" name="Oval 45"/>
                <p:cNvSpPr>
                  <a:spLocks noChangeArrowheads="1"/>
                </p:cNvSpPr>
                <p:nvPr/>
              </p:nvSpPr>
              <p:spPr bwMode="auto">
                <a:xfrm>
                  <a:off x="3767" y="3216"/>
                  <a:ext cx="314" cy="358"/>
                </a:xfrm>
                <a:prstGeom prst="ellipse">
                  <a:avLst/>
                </a:prstGeom>
                <a:solidFill>
                  <a:schemeClr val="accent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2" name="Group 46"/>
                <p:cNvGrpSpPr>
                  <a:grpSpLocks/>
                </p:cNvGrpSpPr>
                <p:nvPr/>
              </p:nvGrpSpPr>
              <p:grpSpPr bwMode="auto">
                <a:xfrm rot="-3340723">
                  <a:off x="3801" y="3295"/>
                  <a:ext cx="118" cy="134"/>
                  <a:chOff x="3801" y="3295"/>
                  <a:chExt cx="118" cy="134"/>
                </a:xfrm>
              </p:grpSpPr>
              <p:sp>
                <p:nvSpPr>
                  <p:cNvPr id="21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3801" y="3295"/>
                    <a:ext cx="118" cy="134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3828" y="3295"/>
                    <a:ext cx="60" cy="65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" name="Group 49"/>
                <p:cNvGrpSpPr>
                  <a:grpSpLocks/>
                </p:cNvGrpSpPr>
                <p:nvPr/>
              </p:nvGrpSpPr>
              <p:grpSpPr bwMode="auto">
                <a:xfrm rot="-3134004">
                  <a:off x="3955" y="3295"/>
                  <a:ext cx="118" cy="136"/>
                  <a:chOff x="3955" y="3295"/>
                  <a:chExt cx="118" cy="136"/>
                </a:xfrm>
              </p:grpSpPr>
              <p:sp>
                <p:nvSpPr>
                  <p:cNvPr id="19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3955" y="3297"/>
                    <a:ext cx="118" cy="134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3990" y="3295"/>
                    <a:ext cx="68" cy="77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4" name="Oval 52"/>
                <p:cNvSpPr>
                  <a:spLocks noChangeArrowheads="1"/>
                </p:cNvSpPr>
                <p:nvPr/>
              </p:nvSpPr>
              <p:spPr bwMode="auto">
                <a:xfrm rot="1722357">
                  <a:off x="3660" y="3850"/>
                  <a:ext cx="196" cy="89"/>
                </a:xfrm>
                <a:prstGeom prst="ellipse">
                  <a:avLst/>
                </a:prstGeom>
                <a:solidFill>
                  <a:schemeClr val="tx1">
                    <a:lumMod val="85000"/>
                    <a:lumOff val="15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" name="Oval 53"/>
                <p:cNvSpPr>
                  <a:spLocks noChangeArrowheads="1"/>
                </p:cNvSpPr>
                <p:nvPr/>
              </p:nvSpPr>
              <p:spPr bwMode="auto">
                <a:xfrm>
                  <a:off x="3974" y="3895"/>
                  <a:ext cx="196" cy="89"/>
                </a:xfrm>
                <a:prstGeom prst="ellipse">
                  <a:avLst/>
                </a:prstGeom>
                <a:solidFill>
                  <a:schemeClr val="tx1">
                    <a:lumMod val="85000"/>
                    <a:lumOff val="15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" name="Oval 54"/>
                <p:cNvSpPr>
                  <a:spLocks noChangeArrowheads="1"/>
                </p:cNvSpPr>
                <p:nvPr/>
              </p:nvSpPr>
              <p:spPr bwMode="auto">
                <a:xfrm rot="-1373433">
                  <a:off x="4250" y="3420"/>
                  <a:ext cx="118" cy="89"/>
                </a:xfrm>
                <a:prstGeom prst="ellipse">
                  <a:avLst/>
                </a:prstGeom>
                <a:solidFill>
                  <a:schemeClr val="accent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Oval 55"/>
                <p:cNvSpPr>
                  <a:spLocks noChangeArrowheads="1"/>
                </p:cNvSpPr>
                <p:nvPr/>
              </p:nvSpPr>
              <p:spPr bwMode="auto">
                <a:xfrm rot="-1373433">
                  <a:off x="3504" y="3358"/>
                  <a:ext cx="118" cy="89"/>
                </a:xfrm>
                <a:prstGeom prst="ellipse">
                  <a:avLst/>
                </a:prstGeom>
                <a:solidFill>
                  <a:schemeClr val="accent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3880" y="3480"/>
                  <a:ext cx="56" cy="1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" name="Line 95"/>
              <p:cNvSpPr>
                <a:spLocks noChangeShapeType="1"/>
              </p:cNvSpPr>
              <p:nvPr/>
            </p:nvSpPr>
            <p:spPr bwMode="auto">
              <a:xfrm flipH="1">
                <a:off x="6100697" y="4973945"/>
                <a:ext cx="30162" cy="2838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685800" y="3657600"/>
              <a:ext cx="2970397" cy="3022665"/>
              <a:chOff x="685800" y="3657600"/>
              <a:chExt cx="2970397" cy="3022665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685800" y="5257800"/>
                <a:ext cx="2970397" cy="1422465"/>
                <a:chOff x="685800" y="5257800"/>
                <a:chExt cx="2970397" cy="1422465"/>
              </a:xfrm>
            </p:grpSpPr>
            <p:sp>
              <p:nvSpPr>
                <p:cNvPr id="40" name="Freeform 39"/>
                <p:cNvSpPr/>
                <p:nvPr/>
              </p:nvSpPr>
              <p:spPr>
                <a:xfrm>
                  <a:off x="1772384" y="6149587"/>
                  <a:ext cx="489349" cy="192124"/>
                </a:xfrm>
                <a:custGeom>
                  <a:avLst/>
                  <a:gdLst>
                    <a:gd name="connsiteX0" fmla="*/ 453342 w 470264"/>
                    <a:gd name="connsiteY0" fmla="*/ 190919 h 192124"/>
                    <a:gd name="connsiteX1" fmla="*/ 367931 w 470264"/>
                    <a:gd name="connsiteY1" fmla="*/ 155750 h 192124"/>
                    <a:gd name="connsiteX2" fmla="*/ 267448 w 470264"/>
                    <a:gd name="connsiteY2" fmla="*/ 0 h 192124"/>
                    <a:gd name="connsiteX3" fmla="*/ 131795 w 470264"/>
                    <a:gd name="connsiteY3" fmla="*/ 155750 h 192124"/>
                    <a:gd name="connsiteX4" fmla="*/ 11215 w 470264"/>
                    <a:gd name="connsiteY4" fmla="*/ 180871 h 192124"/>
                    <a:gd name="connsiteX5" fmla="*/ 453342 w 470264"/>
                    <a:gd name="connsiteY5" fmla="*/ 190919 h 1921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70264" h="192124">
                      <a:moveTo>
                        <a:pt x="453342" y="190919"/>
                      </a:moveTo>
                      <a:cubicBezTo>
                        <a:pt x="512795" y="186732"/>
                        <a:pt x="398913" y="187570"/>
                        <a:pt x="367931" y="155750"/>
                      </a:cubicBezTo>
                      <a:cubicBezTo>
                        <a:pt x="336949" y="123930"/>
                        <a:pt x="306804" y="0"/>
                        <a:pt x="267448" y="0"/>
                      </a:cubicBezTo>
                      <a:cubicBezTo>
                        <a:pt x="228092" y="0"/>
                        <a:pt x="174500" y="125605"/>
                        <a:pt x="131795" y="155750"/>
                      </a:cubicBezTo>
                      <a:cubicBezTo>
                        <a:pt x="89090" y="185895"/>
                        <a:pt x="-38189" y="174172"/>
                        <a:pt x="11215" y="180871"/>
                      </a:cubicBezTo>
                      <a:cubicBezTo>
                        <a:pt x="60619" y="187570"/>
                        <a:pt x="393889" y="195106"/>
                        <a:pt x="453342" y="190919"/>
                      </a:cubicBezTo>
                      <a:close/>
                    </a:path>
                  </a:pathLst>
                </a:cu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685800" y="6341711"/>
                  <a:ext cx="2895600" cy="0"/>
                </a:xfrm>
                <a:prstGeom prst="line">
                  <a:avLst/>
                </a:prstGeom>
                <a:ln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TextBox 41"/>
                <p:cNvSpPr txBox="1"/>
                <p:nvPr/>
              </p:nvSpPr>
              <p:spPr>
                <a:xfrm>
                  <a:off x="2909047" y="6341711"/>
                  <a:ext cx="685637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Energy</a:t>
                  </a:r>
                  <a:endParaRPr lang="en-US" dirty="0"/>
                </a:p>
              </p:txBody>
            </p:sp>
            <p:cxnSp>
              <p:nvCxnSpPr>
                <p:cNvPr id="43" name="Straight Connector 42"/>
                <p:cNvCxnSpPr/>
                <p:nvPr/>
              </p:nvCxnSpPr>
              <p:spPr>
                <a:xfrm flipV="1">
                  <a:off x="1447800" y="5257800"/>
                  <a:ext cx="1876313" cy="1092058"/>
                </a:xfrm>
                <a:prstGeom prst="line">
                  <a:avLst/>
                </a:prstGeom>
                <a:ln w="28575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" name="TextBox 43"/>
                <p:cNvSpPr txBox="1"/>
                <p:nvPr/>
              </p:nvSpPr>
              <p:spPr>
                <a:xfrm rot="19760804">
                  <a:off x="2297812" y="5524904"/>
                  <a:ext cx="135838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accurate predictor</a:t>
                  </a:r>
                  <a:endParaRPr lang="en-US" dirty="0"/>
                </a:p>
              </p:txBody>
            </p:sp>
          </p:grpSp>
          <p:cxnSp>
            <p:nvCxnSpPr>
              <p:cNvPr id="45" name="Straight Connector 44"/>
              <p:cNvCxnSpPr/>
              <p:nvPr/>
            </p:nvCxnSpPr>
            <p:spPr>
              <a:xfrm flipV="1">
                <a:off x="695661" y="3657600"/>
                <a:ext cx="0" cy="2684112"/>
              </a:xfrm>
              <a:prstGeom prst="line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Freeform 45"/>
              <p:cNvSpPr/>
              <p:nvPr/>
            </p:nvSpPr>
            <p:spPr>
              <a:xfrm rot="5226515">
                <a:off x="618145" y="5780843"/>
                <a:ext cx="346205" cy="159470"/>
              </a:xfrm>
              <a:custGeom>
                <a:avLst/>
                <a:gdLst>
                  <a:gd name="connsiteX0" fmla="*/ 453342 w 470264"/>
                  <a:gd name="connsiteY0" fmla="*/ 190919 h 192124"/>
                  <a:gd name="connsiteX1" fmla="*/ 367931 w 470264"/>
                  <a:gd name="connsiteY1" fmla="*/ 155750 h 192124"/>
                  <a:gd name="connsiteX2" fmla="*/ 267448 w 470264"/>
                  <a:gd name="connsiteY2" fmla="*/ 0 h 192124"/>
                  <a:gd name="connsiteX3" fmla="*/ 131795 w 470264"/>
                  <a:gd name="connsiteY3" fmla="*/ 155750 h 192124"/>
                  <a:gd name="connsiteX4" fmla="*/ 11215 w 470264"/>
                  <a:gd name="connsiteY4" fmla="*/ 180871 h 192124"/>
                  <a:gd name="connsiteX5" fmla="*/ 453342 w 470264"/>
                  <a:gd name="connsiteY5" fmla="*/ 190919 h 192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70264" h="192124">
                    <a:moveTo>
                      <a:pt x="453342" y="190919"/>
                    </a:moveTo>
                    <a:cubicBezTo>
                      <a:pt x="512795" y="186732"/>
                      <a:pt x="398913" y="187570"/>
                      <a:pt x="367931" y="155750"/>
                    </a:cubicBezTo>
                    <a:cubicBezTo>
                      <a:pt x="336949" y="123930"/>
                      <a:pt x="306804" y="0"/>
                      <a:pt x="267448" y="0"/>
                    </a:cubicBezTo>
                    <a:cubicBezTo>
                      <a:pt x="228092" y="0"/>
                      <a:pt x="174500" y="125605"/>
                      <a:pt x="131795" y="155750"/>
                    </a:cubicBezTo>
                    <a:cubicBezTo>
                      <a:pt x="89090" y="185895"/>
                      <a:pt x="-38189" y="174172"/>
                      <a:pt x="11215" y="180871"/>
                    </a:cubicBezTo>
                    <a:cubicBezTo>
                      <a:pt x="60619" y="187570"/>
                      <a:pt x="393889" y="195106"/>
                      <a:pt x="453342" y="190919"/>
                    </a:cubicBezTo>
                    <a:close/>
                  </a:path>
                </a:pathLst>
              </a:cu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46"/>
              <p:cNvSpPr/>
              <p:nvPr/>
            </p:nvSpPr>
            <p:spPr>
              <a:xfrm>
                <a:off x="710005" y="3765175"/>
                <a:ext cx="2312894" cy="2584481"/>
              </a:xfrm>
              <a:custGeom>
                <a:avLst/>
                <a:gdLst>
                  <a:gd name="connsiteX0" fmla="*/ 0 w 2614108"/>
                  <a:gd name="connsiteY0" fmla="*/ 2592593 h 2634558"/>
                  <a:gd name="connsiteX1" fmla="*/ 1420009 w 2614108"/>
                  <a:gd name="connsiteY1" fmla="*/ 2280621 h 2634558"/>
                  <a:gd name="connsiteX2" fmla="*/ 2614108 w 2614108"/>
                  <a:gd name="connsiteY2" fmla="*/ 0 h 2634558"/>
                  <a:gd name="connsiteX0" fmla="*/ 0 w 2614108"/>
                  <a:gd name="connsiteY0" fmla="*/ 2592593 h 2606197"/>
                  <a:gd name="connsiteX1" fmla="*/ 1549101 w 2614108"/>
                  <a:gd name="connsiteY1" fmla="*/ 2086983 h 2606197"/>
                  <a:gd name="connsiteX2" fmla="*/ 2614108 w 2614108"/>
                  <a:gd name="connsiteY2" fmla="*/ 0 h 2606197"/>
                  <a:gd name="connsiteX0" fmla="*/ 0 w 2312894"/>
                  <a:gd name="connsiteY0" fmla="*/ 2571078 h 2584481"/>
                  <a:gd name="connsiteX1" fmla="*/ 1549101 w 2312894"/>
                  <a:gd name="connsiteY1" fmla="*/ 2065468 h 2584481"/>
                  <a:gd name="connsiteX2" fmla="*/ 2312894 w 2312894"/>
                  <a:gd name="connsiteY2" fmla="*/ 0 h 2584481"/>
                  <a:gd name="connsiteX0" fmla="*/ 0 w 2312894"/>
                  <a:gd name="connsiteY0" fmla="*/ 2571078 h 2584481"/>
                  <a:gd name="connsiteX1" fmla="*/ 1549101 w 2312894"/>
                  <a:gd name="connsiteY1" fmla="*/ 2065468 h 2584481"/>
                  <a:gd name="connsiteX2" fmla="*/ 2312894 w 2312894"/>
                  <a:gd name="connsiteY2" fmla="*/ 0 h 25844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12894" h="2584481">
                    <a:moveTo>
                      <a:pt x="0" y="2571078"/>
                    </a:moveTo>
                    <a:cubicBezTo>
                      <a:pt x="492162" y="2631141"/>
                      <a:pt x="1163619" y="2493981"/>
                      <a:pt x="1549101" y="2065468"/>
                    </a:cubicBezTo>
                    <a:cubicBezTo>
                      <a:pt x="1934583" y="1636955"/>
                      <a:pt x="2062779" y="956534"/>
                      <a:pt x="2312894" y="0"/>
                    </a:cubicBezTo>
                  </a:path>
                </a:pathLst>
              </a:cu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 rot="19817764">
                <a:off x="1788459" y="5929679"/>
                <a:ext cx="457200" cy="14048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4715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2488" grpId="0" uiExpand="1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Maxwell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68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Maxwell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Morrison (2000) notes that </a:t>
            </a:r>
            <a:r>
              <a:rPr lang="en-US" dirty="0"/>
              <a:t>Maxwell’s </a:t>
            </a:r>
            <a:r>
              <a:rPr lang="en-US" dirty="0" smtClean="0"/>
              <a:t>equations historically received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 support</a:t>
            </a:r>
            <a:r>
              <a:rPr lang="en-US" dirty="0" smtClean="0"/>
              <a:t> from their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unifying</a:t>
            </a:r>
            <a:r>
              <a:rPr lang="en-US" dirty="0" smtClean="0"/>
              <a:t> power.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221956" y="6080578"/>
                <a:ext cx="3886200" cy="6353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0" smtClean="0">
                        <a:latin typeface="Cambria Math"/>
                        <a:ea typeface="Cambria Math"/>
                      </a:rPr>
                      <m:t>𝛻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2400" b="1">
                        <a:latin typeface="Cambria Math"/>
                        <a:ea typeface="Cambria Math"/>
                      </a:rPr>
                      <m:t>𝐁</m:t>
                    </m:r>
                    <m:r>
                      <a:rPr lang="en-US" sz="2400" b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US" sz="2400" b="1">
                        <a:latin typeface="Cambria Math"/>
                        <a:ea typeface="Cambria Math"/>
                      </a:rPr>
                      <m:t>𝐉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sz="24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𝝁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sSub>
                      <m:sSubPr>
                        <m:ctrlP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𝜺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>
                            <a:latin typeface="Cambria Math"/>
                            <a:ea typeface="Cambria Math"/>
                          </a:rPr>
                          <m:t>𝜕</m:t>
                        </m:r>
                      </m:num>
                      <m:den>
                        <m:r>
                          <a:rPr lang="en-US" sz="240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𝑡</m:t>
                        </m:r>
                      </m:den>
                    </m:f>
                    <m:r>
                      <a:rPr lang="en-US" sz="2400" b="1">
                        <a:latin typeface="Cambria Math"/>
                        <a:ea typeface="Cambria Math"/>
                      </a:rPr>
                      <m:t>𝐄</m:t>
                    </m:r>
                  </m:oMath>
                </a14:m>
                <a:r>
                  <a:rPr lang="en-US" sz="2400" dirty="0"/>
                  <a:t> </a:t>
                </a:r>
                <a:endParaRPr lang="en-US" sz="2400" i="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956" y="6080578"/>
                <a:ext cx="3886200" cy="63536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467001" y="6254280"/>
                <a:ext cx="316503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0" smtClean="0">
                        <a:latin typeface="Cambria Math"/>
                        <a:ea typeface="Cambria Math"/>
                      </a:rPr>
                      <m:t>𝛻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2400" b="1">
                        <a:latin typeface="Cambria Math"/>
                        <a:ea typeface="Cambria Math"/>
                      </a:rPr>
                      <m:t>𝐁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US" sz="2400" b="1">
                        <a:latin typeface="Cambria Math"/>
                        <a:ea typeface="Cambria Math"/>
                      </a:rPr>
                      <m:t>𝐉</m:t>
                    </m:r>
                  </m:oMath>
                </a14:m>
                <a:r>
                  <a:rPr lang="en-US" sz="2400" dirty="0" smtClean="0">
                    <a:ea typeface="Cambria Math"/>
                  </a:rPr>
                  <a:t>  </a:t>
                </a:r>
                <a:r>
                  <a:rPr lang="en-US" sz="2400" i="0" dirty="0" smtClean="0">
                    <a:ea typeface="Cambria Math"/>
                  </a:rPr>
                  <a:t>&amp;  Fresnel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7001" y="6254280"/>
                <a:ext cx="3165034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578" t="-10526" r="-134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1684928" y="5241664"/>
            <a:ext cx="1866900" cy="838200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0" dirty="0" smtClean="0"/>
              <a:t>Maxwell</a:t>
            </a:r>
            <a:endParaRPr lang="en-US" sz="2400" i="0" dirty="0"/>
          </a:p>
        </p:txBody>
      </p:sp>
      <p:sp>
        <p:nvSpPr>
          <p:cNvPr id="10" name="Rectangle 9"/>
          <p:cNvSpPr/>
          <p:nvPr/>
        </p:nvSpPr>
        <p:spPr>
          <a:xfrm>
            <a:off x="5566798" y="5213386"/>
            <a:ext cx="1866900" cy="838200"/>
          </a:xfrm>
          <a:prstGeom prst="rect">
            <a:avLst/>
          </a:prstGeo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0" dirty="0" smtClean="0"/>
              <a:t>Ampere &amp; Fresnel</a:t>
            </a:r>
            <a:endParaRPr lang="en-US" sz="2400" i="0" dirty="0"/>
          </a:p>
        </p:txBody>
      </p:sp>
    </p:spTree>
    <p:extLst>
      <p:ext uri="{BB962C8B-B14F-4D97-AF65-F5344CB8AC3E}">
        <p14:creationId xmlns:p14="http://schemas.microsoft.com/office/powerpoint/2010/main" val="236052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4"/>
              <p:cNvSpPr txBox="1">
                <a:spLocks/>
              </p:cNvSpPr>
              <p:nvPr/>
            </p:nvSpPr>
            <p:spPr>
              <a:xfrm>
                <a:off x="457200" y="1600201"/>
                <a:ext cx="8229600" cy="25145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en-US" b="0" i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i="0" dirty="0">
                    <a:solidFill>
                      <a:schemeClr val="accent2">
                        <a:lumMod val="75000"/>
                      </a:schemeClr>
                    </a:solidFill>
                    <a:ea typeface="Cambria Math"/>
                  </a:rPr>
                  <a:t> </a:t>
                </a:r>
                <a:r>
                  <a:rPr lang="en-US" i="0" dirty="0" smtClean="0">
                    <a:ea typeface="Cambria Math"/>
                  </a:rPr>
                  <a:t>was </a:t>
                </a:r>
                <a:r>
                  <a:rPr lang="en-US" i="0" dirty="0" smtClean="0">
                    <a:solidFill>
                      <a:schemeClr val="accent2">
                        <a:lumMod val="75000"/>
                      </a:schemeClr>
                    </a:solidFill>
                    <a:ea typeface="Cambria Math"/>
                  </a:rPr>
                  <a:t>not</a:t>
                </a:r>
                <a:r>
                  <a:rPr lang="en-US" i="0" dirty="0" smtClean="0">
                    <a:ea typeface="Cambria Math"/>
                  </a:rPr>
                  <a:t> a</a:t>
                </a:r>
                <a:r>
                  <a:rPr lang="en-US" i="0" dirty="0" smtClean="0"/>
                  <a:t> </a:t>
                </a:r>
                <a:r>
                  <a:rPr lang="en-US" i="0" dirty="0"/>
                  <a:t>free </a:t>
                </a:r>
                <a:r>
                  <a:rPr lang="en-US" i="0" dirty="0" smtClean="0"/>
                  <a:t>parameter, so Maxwell was </a:t>
                </a:r>
                <a:r>
                  <a:rPr lang="en-US" i="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not </a:t>
                </a:r>
                <a:r>
                  <a:rPr lang="en-US" i="0" dirty="0" smtClean="0"/>
                  <a:t>simpler than Ampere &amp; Fresnel.</a:t>
                </a:r>
              </a:p>
              <a:p>
                <a:r>
                  <a:rPr lang="en-US" i="0" dirty="0" smtClean="0"/>
                  <a:t>Science could </a:t>
                </a:r>
                <a:r>
                  <a:rPr lang="en-US" i="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wait</a:t>
                </a:r>
                <a:r>
                  <a:rPr lang="en-US" i="0" dirty="0" smtClean="0"/>
                  <a:t> for nature (Hertz) to </a:t>
                </a:r>
                <a:r>
                  <a:rPr lang="en-US" i="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decide</a:t>
                </a:r>
                <a:r>
                  <a:rPr lang="en-US" i="0" dirty="0" smtClean="0"/>
                  <a:t> the question.</a:t>
                </a:r>
              </a:p>
            </p:txBody>
          </p:sp>
        </mc:Choice>
        <mc:Fallback xmlns="">
          <p:sp>
            <p:nvSpPr>
              <p:cNvPr id="14" name="Content Placeholder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600201"/>
                <a:ext cx="8229600" cy="2514599"/>
              </a:xfrm>
              <a:prstGeom prst="rect">
                <a:avLst/>
              </a:prstGeom>
              <a:blipFill rotWithShape="1">
                <a:blip r:embed="rId2"/>
                <a:stretch>
                  <a:fillRect l="-1630" t="-2913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Cambria Math"/>
              </a:rPr>
              <a:t>T</a:t>
            </a:r>
            <a:r>
              <a:rPr lang="en-US" dirty="0" smtClean="0">
                <a:ea typeface="Cambria Math"/>
              </a:rPr>
              <a:t>he Displacement </a:t>
            </a:r>
            <a:r>
              <a:rPr lang="en-US" dirty="0">
                <a:ea typeface="Cambria Math"/>
              </a:rPr>
              <a:t>C</a:t>
            </a:r>
            <a:r>
              <a:rPr lang="en-US" dirty="0" smtClean="0">
                <a:ea typeface="Cambria Math"/>
              </a:rPr>
              <a:t>urrent </a:t>
            </a:r>
            <a:r>
              <a:rPr lang="en-US" dirty="0">
                <a:ea typeface="Cambria Math"/>
              </a:rPr>
              <a:t>T</a:t>
            </a:r>
            <a:r>
              <a:rPr lang="en-US" dirty="0" smtClean="0">
                <a:ea typeface="Cambria Math"/>
              </a:rPr>
              <a:t>erm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221956" y="6080578"/>
                <a:ext cx="3886200" cy="6353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0" smtClean="0">
                        <a:latin typeface="Cambria Math"/>
                        <a:ea typeface="Cambria Math"/>
                      </a:rPr>
                      <m:t>𝛻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2400" b="1">
                        <a:latin typeface="Cambria Math"/>
                        <a:ea typeface="Cambria Math"/>
                      </a:rPr>
                      <m:t>𝐁</m:t>
                    </m:r>
                    <m:r>
                      <a:rPr lang="en-US" sz="2400" b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US" sz="2400" b="1">
                        <a:latin typeface="Cambria Math"/>
                        <a:ea typeface="Cambria Math"/>
                      </a:rPr>
                      <m:t>𝐉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sz="24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𝝁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sSub>
                      <m:sSubPr>
                        <m:ctrlP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𝜺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>
                            <a:latin typeface="Cambria Math"/>
                            <a:ea typeface="Cambria Math"/>
                          </a:rPr>
                          <m:t>𝜕</m:t>
                        </m:r>
                      </m:num>
                      <m:den>
                        <m:r>
                          <a:rPr lang="en-US" sz="240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𝑡</m:t>
                        </m:r>
                      </m:den>
                    </m:f>
                    <m:r>
                      <a:rPr lang="en-US" sz="2400" b="1">
                        <a:latin typeface="Cambria Math"/>
                        <a:ea typeface="Cambria Math"/>
                      </a:rPr>
                      <m:t>𝐄</m:t>
                    </m:r>
                  </m:oMath>
                </a14:m>
                <a:r>
                  <a:rPr lang="en-US" sz="2400" dirty="0"/>
                  <a:t> </a:t>
                </a:r>
                <a:endParaRPr lang="en-US" sz="2400" i="0" dirty="0">
                  <a:latin typeface="+mj-lt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956" y="6080578"/>
                <a:ext cx="3886200" cy="63536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5467001" y="6254280"/>
                <a:ext cx="316503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0">
                        <a:latin typeface="Cambria Math"/>
                        <a:ea typeface="Cambria Math"/>
                      </a:rPr>
                      <m:t>𝛻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2400" b="1">
                        <a:latin typeface="Cambria Math"/>
                        <a:ea typeface="Cambria Math"/>
                      </a:rPr>
                      <m:t>𝐁</m:t>
                    </m:r>
                    <m:r>
                      <a:rPr lang="en-US" sz="2400" b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US" sz="2400" b="1">
                        <a:latin typeface="Cambria Math"/>
                        <a:ea typeface="Cambria Math"/>
                      </a:rPr>
                      <m:t>𝐉</m:t>
                    </m:r>
                  </m:oMath>
                </a14:m>
                <a:r>
                  <a:rPr lang="en-US" sz="2400" dirty="0" smtClean="0">
                    <a:ea typeface="Cambria Math"/>
                  </a:rPr>
                  <a:t>  </a:t>
                </a:r>
                <a:r>
                  <a:rPr lang="en-US" sz="2400" i="0" dirty="0" smtClean="0">
                    <a:ea typeface="Cambria Math"/>
                  </a:rPr>
                  <a:t>&amp;  Fresnel</a:t>
                </a: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7001" y="6254280"/>
                <a:ext cx="3165034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578" t="-10526" r="-134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1684928" y="5241664"/>
            <a:ext cx="1866900" cy="838200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0" dirty="0" smtClean="0"/>
              <a:t>Maxwell</a:t>
            </a:r>
            <a:endParaRPr lang="en-US" sz="2400" i="0" dirty="0"/>
          </a:p>
        </p:txBody>
      </p:sp>
      <p:sp>
        <p:nvSpPr>
          <p:cNvPr id="13" name="Rectangle 12"/>
          <p:cNvSpPr/>
          <p:nvPr/>
        </p:nvSpPr>
        <p:spPr>
          <a:xfrm>
            <a:off x="5566798" y="5213386"/>
            <a:ext cx="1866900" cy="838200"/>
          </a:xfrm>
          <a:prstGeom prst="rect">
            <a:avLst/>
          </a:prstGeo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0" dirty="0" smtClean="0"/>
              <a:t>Ampere &amp; Fresnel</a:t>
            </a:r>
            <a:endParaRPr lang="en-US" sz="2400" i="0" dirty="0"/>
          </a:p>
        </p:txBody>
      </p:sp>
      <p:sp>
        <p:nvSpPr>
          <p:cNvPr id="15" name="Rectangle 14"/>
          <p:cNvSpPr/>
          <p:nvPr/>
        </p:nvSpPr>
        <p:spPr>
          <a:xfrm>
            <a:off x="1509349" y="4277380"/>
            <a:ext cx="2819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0" dirty="0" smtClean="0">
                <a:latin typeface="+mj-lt"/>
              </a:rPr>
              <a:t>Radio works</a:t>
            </a:r>
            <a:endParaRPr lang="en-US" sz="2800" i="0" dirty="0">
              <a:latin typeface="+mj-lt"/>
              <a:ea typeface="Cambria Math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45450" y="4283011"/>
            <a:ext cx="33095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0" dirty="0" smtClean="0">
                <a:latin typeface="+mj-lt"/>
              </a:rPr>
              <a:t>Radio doesn’t work</a:t>
            </a:r>
          </a:p>
        </p:txBody>
      </p:sp>
    </p:spTree>
    <p:extLst>
      <p:ext uri="{BB962C8B-B14F-4D97-AF65-F5344CB8AC3E}">
        <p14:creationId xmlns:p14="http://schemas.microsoft.com/office/powerpoint/2010/main" val="1459387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 Hoc Maxwell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1221956" y="6080578"/>
                <a:ext cx="3886200" cy="6353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0" smtClean="0">
                        <a:latin typeface="Cambria Math"/>
                        <a:ea typeface="Cambria Math"/>
                      </a:rPr>
                      <m:t>𝛻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2400" b="1">
                        <a:latin typeface="Cambria Math"/>
                        <a:ea typeface="Cambria Math"/>
                      </a:rPr>
                      <m:t>𝐁</m:t>
                    </m:r>
                    <m:r>
                      <a:rPr lang="en-US" sz="2400" b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US" sz="2400" b="1">
                        <a:latin typeface="Cambria Math"/>
                        <a:ea typeface="Cambria Math"/>
                      </a:rPr>
                      <m:t>𝐉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𝝁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sSub>
                      <m:sSub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𝜺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>
                            <a:latin typeface="Cambria Math"/>
                            <a:ea typeface="Cambria Math"/>
                          </a:rPr>
                          <m:t>𝜕</m:t>
                        </m:r>
                      </m:num>
                      <m:den>
                        <m:r>
                          <a:rPr lang="en-US" sz="240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𝑡</m:t>
                        </m:r>
                      </m:den>
                    </m:f>
                    <m:r>
                      <a:rPr lang="en-US" sz="2400" b="1">
                        <a:latin typeface="Cambria Math"/>
                        <a:ea typeface="Cambria Math"/>
                      </a:rPr>
                      <m:t>𝐄</m:t>
                    </m:r>
                  </m:oMath>
                </a14:m>
                <a:r>
                  <a:rPr lang="en-US" sz="2400" dirty="0"/>
                  <a:t> </a:t>
                </a:r>
                <a:endParaRPr lang="en-US" sz="2400" i="0" dirty="0">
                  <a:latin typeface="+mj-lt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956" y="6080578"/>
                <a:ext cx="3886200" cy="63536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5467001" y="6254280"/>
                <a:ext cx="316503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0">
                        <a:latin typeface="Cambria Math"/>
                        <a:ea typeface="Cambria Math"/>
                      </a:rPr>
                      <m:t>𝛻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2400" b="1">
                        <a:latin typeface="Cambria Math"/>
                        <a:ea typeface="Cambria Math"/>
                      </a:rPr>
                      <m:t>𝐁</m:t>
                    </m:r>
                    <m:r>
                      <a:rPr lang="en-US" sz="2400" b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US" sz="2400" b="1">
                        <a:latin typeface="Cambria Math"/>
                        <a:ea typeface="Cambria Math"/>
                      </a:rPr>
                      <m:t>𝐉</m:t>
                    </m:r>
                  </m:oMath>
                </a14:m>
                <a:r>
                  <a:rPr lang="en-US" sz="2400" dirty="0" smtClean="0">
                    <a:ea typeface="Cambria Math"/>
                  </a:rPr>
                  <a:t>  </a:t>
                </a:r>
                <a:r>
                  <a:rPr lang="en-US" sz="2400" i="0" dirty="0" smtClean="0">
                    <a:ea typeface="Cambria Math"/>
                  </a:rPr>
                  <a:t>&amp;  Fresnel</a:t>
                </a: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7001" y="6254280"/>
                <a:ext cx="3165034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578" t="-10526" r="-134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1684928" y="5241664"/>
            <a:ext cx="1866900" cy="838200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0" dirty="0" smtClean="0"/>
              <a:t>Maxwell</a:t>
            </a:r>
            <a:endParaRPr lang="en-US" sz="2400" i="0" dirty="0"/>
          </a:p>
        </p:txBody>
      </p:sp>
      <p:sp>
        <p:nvSpPr>
          <p:cNvPr id="30" name="Rectangle 29"/>
          <p:cNvSpPr/>
          <p:nvPr/>
        </p:nvSpPr>
        <p:spPr>
          <a:xfrm>
            <a:off x="5566798" y="5213386"/>
            <a:ext cx="1866900" cy="838200"/>
          </a:xfrm>
          <a:prstGeom prst="rect">
            <a:avLst/>
          </a:prstGeo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0" dirty="0" smtClean="0"/>
              <a:t>Ampere &amp; Fresnel</a:t>
            </a:r>
            <a:endParaRPr lang="en-US" sz="2400" i="0" dirty="0"/>
          </a:p>
        </p:txBody>
      </p:sp>
      <p:sp>
        <p:nvSpPr>
          <p:cNvPr id="31" name="Rectangle 30"/>
          <p:cNvSpPr/>
          <p:nvPr/>
        </p:nvSpPr>
        <p:spPr>
          <a:xfrm>
            <a:off x="1784725" y="2667000"/>
            <a:ext cx="1866900" cy="838200"/>
          </a:xfrm>
          <a:prstGeom prst="rect">
            <a:avLst/>
          </a:prstGeom>
          <a:solidFill>
            <a:schemeClr val="accent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0" dirty="0" smtClean="0"/>
              <a:t>Maxwell &amp; Fresnel</a:t>
            </a:r>
            <a:endParaRPr lang="en-US" sz="2400" i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860910" y="1828800"/>
                <a:ext cx="5581429" cy="6353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0" smtClean="0">
                        <a:latin typeface="Cambria Math"/>
                        <a:ea typeface="Cambria Math"/>
                      </a:rPr>
                      <m:t>𝛻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2400" b="1">
                        <a:latin typeface="Cambria Math"/>
                        <a:ea typeface="Cambria Math"/>
                      </a:rPr>
                      <m:t>𝐁</m:t>
                    </m:r>
                    <m:r>
                      <a:rPr lang="en-US" sz="2400" b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US" sz="2400" b="1">
                        <a:latin typeface="Cambria Math"/>
                        <a:ea typeface="Cambria Math"/>
                      </a:rPr>
                      <m:t>𝐉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𝝁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sSub>
                      <m:sSub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𝜺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𝜕</m:t>
                        </m:r>
                      </m:num>
                      <m:den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𝑡</m:t>
                        </m:r>
                      </m:den>
                    </m:f>
                    <m:r>
                      <a:rPr lang="en-US" sz="2400" b="1">
                        <a:latin typeface="Cambria Math"/>
                        <a:ea typeface="Cambria Math"/>
                      </a:rPr>
                      <m:t>𝐄</m:t>
                    </m:r>
                    <m:r>
                      <a:rPr lang="en-US" sz="2400" b="1" i="1" smtClean="0">
                        <a:latin typeface="Cambria Math"/>
                        <a:ea typeface="Cambria Math"/>
                      </a:rPr>
                      <m:t>   &amp;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 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  <a:ea typeface="Cambria Math"/>
                      </a:rPr>
                      <m:t>Fresnel</m:t>
                    </m:r>
                  </m:oMath>
                </a14:m>
                <a:r>
                  <a:rPr lang="en-US" sz="2400" i="0" dirty="0" smtClean="0"/>
                  <a:t> </a:t>
                </a:r>
                <a:endParaRPr lang="en-US" sz="2400" i="0" dirty="0">
                  <a:latin typeface="+mj-lt"/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910" y="1828800"/>
                <a:ext cx="5581429" cy="63536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>
          <a:xfrm flipV="1">
            <a:off x="2618378" y="3570932"/>
            <a:ext cx="0" cy="1670732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88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Ockham Before Hertz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684928" y="5241664"/>
            <a:ext cx="1866900" cy="838200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0" dirty="0" smtClean="0"/>
              <a:t>Maxwell</a:t>
            </a:r>
            <a:endParaRPr lang="en-US" sz="2400" i="0" dirty="0"/>
          </a:p>
        </p:txBody>
      </p:sp>
      <p:sp>
        <p:nvSpPr>
          <p:cNvPr id="30" name="Rectangle 29"/>
          <p:cNvSpPr/>
          <p:nvPr/>
        </p:nvSpPr>
        <p:spPr>
          <a:xfrm>
            <a:off x="5566798" y="5213386"/>
            <a:ext cx="1866900" cy="838200"/>
          </a:xfrm>
          <a:prstGeom prst="rect">
            <a:avLst/>
          </a:prstGeo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0" dirty="0" smtClean="0"/>
              <a:t>Ampere &amp; Fresnel</a:t>
            </a:r>
            <a:endParaRPr lang="en-US" sz="2400" i="0" dirty="0"/>
          </a:p>
        </p:txBody>
      </p:sp>
      <p:sp>
        <p:nvSpPr>
          <p:cNvPr id="31" name="Rectangle 30"/>
          <p:cNvSpPr/>
          <p:nvPr/>
        </p:nvSpPr>
        <p:spPr>
          <a:xfrm>
            <a:off x="1784725" y="2667000"/>
            <a:ext cx="1866900" cy="838200"/>
          </a:xfrm>
          <a:prstGeom prst="rect">
            <a:avLst/>
          </a:prstGeom>
          <a:solidFill>
            <a:schemeClr val="accent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0" dirty="0" smtClean="0"/>
              <a:t>Maxwell + Fresnel</a:t>
            </a:r>
            <a:endParaRPr lang="en-US" sz="2400" i="0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618378" y="3570932"/>
            <a:ext cx="0" cy="1670732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7951667" y="5057985"/>
            <a:ext cx="1108949" cy="1149001"/>
            <a:chOff x="6506206" y="5006695"/>
            <a:chExt cx="1406525" cy="145732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25" name="Group 161"/>
            <p:cNvGrpSpPr>
              <a:grpSpLocks/>
            </p:cNvGrpSpPr>
            <p:nvPr/>
          </p:nvGrpSpPr>
          <p:grpSpPr bwMode="auto">
            <a:xfrm rot="-2668339">
              <a:off x="6506206" y="5006695"/>
              <a:ext cx="141288" cy="671513"/>
              <a:chOff x="2916" y="3264"/>
              <a:chExt cx="89" cy="423"/>
            </a:xfrm>
          </p:grpSpPr>
          <p:sp>
            <p:nvSpPr>
              <p:cNvPr id="53" name="Rectangle 52"/>
              <p:cNvSpPr>
                <a:spLocks noChangeArrowheads="1"/>
              </p:cNvSpPr>
              <p:nvPr/>
            </p:nvSpPr>
            <p:spPr bwMode="auto">
              <a:xfrm rot="1447567">
                <a:off x="2935" y="3271"/>
                <a:ext cx="70" cy="295"/>
              </a:xfrm>
              <a:prstGeom prst="rect">
                <a:avLst/>
              </a:prstGeom>
              <a:solidFill>
                <a:srgbClr val="B4B2B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4" name="Group 160"/>
              <p:cNvGrpSpPr>
                <a:grpSpLocks/>
              </p:cNvGrpSpPr>
              <p:nvPr/>
            </p:nvGrpSpPr>
            <p:grpSpPr bwMode="auto">
              <a:xfrm>
                <a:off x="2916" y="3264"/>
                <a:ext cx="55" cy="423"/>
                <a:chOff x="2916" y="3264"/>
                <a:chExt cx="55" cy="423"/>
              </a:xfrm>
            </p:grpSpPr>
            <p:sp>
              <p:nvSpPr>
                <p:cNvPr id="55" name="Rectangle 101"/>
                <p:cNvSpPr>
                  <a:spLocks noChangeArrowheads="1"/>
                </p:cNvSpPr>
                <p:nvPr/>
              </p:nvSpPr>
              <p:spPr bwMode="auto">
                <a:xfrm rot="1447567">
                  <a:off x="2936" y="3264"/>
                  <a:ext cx="35" cy="29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102"/>
                <p:cNvSpPr>
                  <a:spLocks noChangeShapeType="1"/>
                </p:cNvSpPr>
                <p:nvPr/>
              </p:nvSpPr>
              <p:spPr bwMode="auto">
                <a:xfrm rot="1447567">
                  <a:off x="2916" y="3566"/>
                  <a:ext cx="18" cy="121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8" name="Rectangle 77"/>
            <p:cNvSpPr>
              <a:spLocks noChangeArrowheads="1"/>
            </p:cNvSpPr>
            <p:nvPr/>
          </p:nvSpPr>
          <p:spPr bwMode="auto">
            <a:xfrm rot="1879721">
              <a:off x="6714169" y="5713133"/>
              <a:ext cx="441325" cy="68262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78"/>
            <p:cNvSpPr>
              <a:spLocks noChangeArrowheads="1"/>
            </p:cNvSpPr>
            <p:nvPr/>
          </p:nvSpPr>
          <p:spPr bwMode="auto">
            <a:xfrm rot="-2120236">
              <a:off x="7377744" y="5781395"/>
              <a:ext cx="441325" cy="6985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79"/>
            <p:cNvSpPr>
              <a:spLocks noChangeArrowheads="1"/>
            </p:cNvSpPr>
            <p:nvPr/>
          </p:nvSpPr>
          <p:spPr bwMode="auto">
            <a:xfrm>
              <a:off x="7377744" y="6054445"/>
              <a:ext cx="53975" cy="3413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80"/>
            <p:cNvSpPr>
              <a:spLocks noChangeArrowheads="1"/>
            </p:cNvSpPr>
            <p:nvPr/>
          </p:nvSpPr>
          <p:spPr bwMode="auto">
            <a:xfrm>
              <a:off x="7099931" y="6122708"/>
              <a:ext cx="55563" cy="2730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81"/>
            <p:cNvSpPr>
              <a:spLocks noChangeArrowheads="1"/>
            </p:cNvSpPr>
            <p:nvPr/>
          </p:nvSpPr>
          <p:spPr bwMode="auto">
            <a:xfrm>
              <a:off x="6990394" y="5781395"/>
              <a:ext cx="552450" cy="42386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89"/>
            <p:cNvSpPr>
              <a:spLocks noChangeArrowheads="1"/>
            </p:cNvSpPr>
            <p:nvPr/>
          </p:nvSpPr>
          <p:spPr bwMode="auto">
            <a:xfrm rot="1722357">
              <a:off x="6879269" y="6259233"/>
              <a:ext cx="276225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90"/>
            <p:cNvSpPr>
              <a:spLocks noChangeArrowheads="1"/>
            </p:cNvSpPr>
            <p:nvPr/>
          </p:nvSpPr>
          <p:spPr bwMode="auto">
            <a:xfrm>
              <a:off x="7320594" y="6327495"/>
              <a:ext cx="277812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92"/>
            <p:cNvSpPr>
              <a:spLocks noChangeArrowheads="1"/>
            </p:cNvSpPr>
            <p:nvPr/>
          </p:nvSpPr>
          <p:spPr bwMode="auto">
            <a:xfrm rot="-1373433">
              <a:off x="6658606" y="5508345"/>
              <a:ext cx="166688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Freeform 95"/>
            <p:cNvSpPr>
              <a:spLocks/>
            </p:cNvSpPr>
            <p:nvPr/>
          </p:nvSpPr>
          <p:spPr bwMode="auto">
            <a:xfrm>
              <a:off x="6845931" y="5544858"/>
              <a:ext cx="844550" cy="812800"/>
            </a:xfrm>
            <a:custGeom>
              <a:avLst/>
              <a:gdLst>
                <a:gd name="T0" fmla="*/ 0 w 864"/>
                <a:gd name="T1" fmla="*/ 2147483647 h 768"/>
                <a:gd name="T2" fmla="*/ 0 w 864"/>
                <a:gd name="T3" fmla="*/ 2147483647 h 768"/>
                <a:gd name="T4" fmla="*/ 2147483647 w 864"/>
                <a:gd name="T5" fmla="*/ 2147483647 h 768"/>
                <a:gd name="T6" fmla="*/ 2147483647 w 864"/>
                <a:gd name="T7" fmla="*/ 2147483647 h 768"/>
                <a:gd name="T8" fmla="*/ 2147483647 w 864"/>
                <a:gd name="T9" fmla="*/ 2147483647 h 768"/>
                <a:gd name="T10" fmla="*/ 2147483647 w 864"/>
                <a:gd name="T11" fmla="*/ 2147483647 h 768"/>
                <a:gd name="T12" fmla="*/ 2147483647 w 864"/>
                <a:gd name="T13" fmla="*/ 2147483647 h 768"/>
                <a:gd name="T14" fmla="*/ 2147483647 w 864"/>
                <a:gd name="T15" fmla="*/ 2147483647 h 768"/>
                <a:gd name="T16" fmla="*/ 2147483647 w 864"/>
                <a:gd name="T17" fmla="*/ 2147483647 h 768"/>
                <a:gd name="T18" fmla="*/ 2147483647 w 864"/>
                <a:gd name="T19" fmla="*/ 2147483647 h 768"/>
                <a:gd name="T20" fmla="*/ 2147483647 w 864"/>
                <a:gd name="T21" fmla="*/ 2147483647 h 768"/>
                <a:gd name="T22" fmla="*/ 2147483647 w 864"/>
                <a:gd name="T23" fmla="*/ 2147483647 h 768"/>
                <a:gd name="T24" fmla="*/ 2147483647 w 864"/>
                <a:gd name="T25" fmla="*/ 2147483647 h 768"/>
                <a:gd name="T26" fmla="*/ 2147483647 w 864"/>
                <a:gd name="T27" fmla="*/ 2147483647 h 768"/>
                <a:gd name="T28" fmla="*/ 2147483647 w 864"/>
                <a:gd name="T29" fmla="*/ 2147483647 h 768"/>
                <a:gd name="T30" fmla="*/ 2147483647 w 864"/>
                <a:gd name="T31" fmla="*/ 2147483647 h 768"/>
                <a:gd name="T32" fmla="*/ 2147483647 w 864"/>
                <a:gd name="T33" fmla="*/ 2147483647 h 768"/>
                <a:gd name="T34" fmla="*/ 2147483647 w 864"/>
                <a:gd name="T35" fmla="*/ 0 h 768"/>
                <a:gd name="T36" fmla="*/ 2147483647 w 864"/>
                <a:gd name="T37" fmla="*/ 2147483647 h 768"/>
                <a:gd name="T38" fmla="*/ 2147483647 w 864"/>
                <a:gd name="T39" fmla="*/ 2147483647 h 768"/>
                <a:gd name="T40" fmla="*/ 0 w 864"/>
                <a:gd name="T41" fmla="*/ 2147483647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Oval 82"/>
            <p:cNvSpPr>
              <a:spLocks noChangeArrowheads="1"/>
            </p:cNvSpPr>
            <p:nvPr/>
          </p:nvSpPr>
          <p:spPr bwMode="auto">
            <a:xfrm>
              <a:off x="7030081" y="5290858"/>
              <a:ext cx="442913" cy="547687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" name="Group 83"/>
            <p:cNvGrpSpPr>
              <a:grpSpLocks/>
            </p:cNvGrpSpPr>
            <p:nvPr/>
          </p:nvGrpSpPr>
          <p:grpSpPr bwMode="auto">
            <a:xfrm>
              <a:off x="7082469" y="5414683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51" name="Oval 8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Oval 85"/>
              <p:cNvSpPr>
                <a:spLocks noChangeArrowheads="1"/>
              </p:cNvSpPr>
              <p:nvPr/>
            </p:nvSpPr>
            <p:spPr bwMode="auto">
              <a:xfrm>
                <a:off x="3779" y="1888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" name="Group 86"/>
            <p:cNvGrpSpPr>
              <a:grpSpLocks/>
            </p:cNvGrpSpPr>
            <p:nvPr/>
          </p:nvGrpSpPr>
          <p:grpSpPr bwMode="auto">
            <a:xfrm>
              <a:off x="7295194" y="5414683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49" name="Oval 4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Oval 49"/>
              <p:cNvSpPr>
                <a:spLocks noChangeArrowheads="1"/>
              </p:cNvSpPr>
              <p:nvPr/>
            </p:nvSpPr>
            <p:spPr bwMode="auto">
              <a:xfrm>
                <a:off x="3782" y="1895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" name="Rectangle 98"/>
            <p:cNvSpPr>
              <a:spLocks noChangeArrowheads="1"/>
            </p:cNvSpPr>
            <p:nvPr/>
          </p:nvSpPr>
          <p:spPr bwMode="auto">
            <a:xfrm>
              <a:off x="6987219" y="6052858"/>
              <a:ext cx="515937" cy="101600"/>
            </a:xfrm>
            <a:prstGeom prst="rect">
              <a:avLst/>
            </a:pr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96"/>
            <p:cNvSpPr>
              <a:spLocks noChangeShapeType="1"/>
            </p:cNvSpPr>
            <p:nvPr/>
          </p:nvSpPr>
          <p:spPr bwMode="auto">
            <a:xfrm>
              <a:off x="7315831" y="6002058"/>
              <a:ext cx="93663" cy="203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97"/>
            <p:cNvSpPr>
              <a:spLocks noChangeShapeType="1"/>
            </p:cNvSpPr>
            <p:nvPr/>
          </p:nvSpPr>
          <p:spPr bwMode="auto">
            <a:xfrm flipV="1">
              <a:off x="7268206" y="6052858"/>
              <a:ext cx="141288" cy="50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Oval 153"/>
            <p:cNvSpPr>
              <a:spLocks noChangeArrowheads="1"/>
            </p:cNvSpPr>
            <p:nvPr/>
          </p:nvSpPr>
          <p:spPr bwMode="auto">
            <a:xfrm rot="-1373433">
              <a:off x="7725406" y="5613120"/>
              <a:ext cx="187325" cy="14128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8498398" y="5632486"/>
            <a:ext cx="1056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8303563" y="4626593"/>
            <a:ext cx="3513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+mj-lt"/>
              </a:rPr>
              <a:t>?</a:t>
            </a:r>
            <a:endParaRPr lang="en-US" sz="2800" dirty="0">
              <a:latin typeface="+mj-lt"/>
              <a:ea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252291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Example:  Free Parameters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9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60432" y="4052888"/>
            <a:ext cx="2743200" cy="2590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Parameter Space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839200" cy="23622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Question:</a:t>
            </a:r>
            <a:r>
              <a:rPr lang="en-US" dirty="0" smtClean="0"/>
              <a:t> Which parameters are 0?</a:t>
            </a:r>
          </a:p>
          <a:p>
            <a:pPr marL="0" indent="0">
              <a:buNone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Information: </a:t>
            </a:r>
            <a:r>
              <a:rPr lang="en-US" dirty="0" smtClean="0"/>
              <a:t>= open balls.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2860432" y="5357813"/>
            <a:ext cx="2743200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232032" y="4033838"/>
            <a:ext cx="0" cy="2590800"/>
          </a:xfrm>
          <a:prstGeom prst="line">
            <a:avLst/>
          </a:prstGeom>
          <a:ln w="76200"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 bwMode="auto">
          <a:xfrm>
            <a:off x="4148688" y="5269707"/>
            <a:ext cx="166688" cy="176212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" name="Oval 1"/>
          <p:cNvSpPr/>
          <p:nvPr/>
        </p:nvSpPr>
        <p:spPr>
          <a:xfrm>
            <a:off x="3889132" y="4643438"/>
            <a:ext cx="1143000" cy="1143000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Box 198"/>
          <p:cNvSpPr txBox="1">
            <a:spLocks noChangeArrowheads="1"/>
          </p:cNvSpPr>
          <p:nvPr/>
        </p:nvSpPr>
        <p:spPr bwMode="auto">
          <a:xfrm>
            <a:off x="5603632" y="5126980"/>
            <a:ext cx="9144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</a:t>
            </a:r>
            <a:r>
              <a:rPr lang="en-US" sz="2000" dirty="0" smtClean="0">
                <a:latin typeface="+mj-lt"/>
              </a:rPr>
              <a:t>x</a:t>
            </a:r>
            <a:r>
              <a:rPr lang="en-US" sz="2000" i="0" dirty="0" smtClean="0">
                <a:latin typeface="+mj-lt"/>
              </a:rPr>
              <a:t>, 0)</a:t>
            </a:r>
          </a:p>
        </p:txBody>
      </p:sp>
      <p:sp>
        <p:nvSpPr>
          <p:cNvPr id="10" name="Text Box 198"/>
          <p:cNvSpPr txBox="1">
            <a:spLocks noChangeArrowheads="1"/>
          </p:cNvSpPr>
          <p:nvPr/>
        </p:nvSpPr>
        <p:spPr bwMode="auto">
          <a:xfrm>
            <a:off x="3858175" y="3652778"/>
            <a:ext cx="9144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(0, </a:t>
            </a:r>
            <a:r>
              <a:rPr lang="en-US" sz="2000" dirty="0" smtClean="0">
                <a:latin typeface="+mj-lt"/>
              </a:rPr>
              <a:t>y</a:t>
            </a:r>
            <a:r>
              <a:rPr lang="en-US" sz="2000" i="0" dirty="0" smtClean="0">
                <a:latin typeface="+mj-lt"/>
              </a:rPr>
              <a:t>)</a:t>
            </a:r>
          </a:p>
        </p:txBody>
      </p:sp>
      <p:sp>
        <p:nvSpPr>
          <p:cNvPr id="11" name="Text Box 198"/>
          <p:cNvSpPr txBox="1">
            <a:spLocks noChangeArrowheads="1"/>
          </p:cNvSpPr>
          <p:nvPr/>
        </p:nvSpPr>
        <p:spPr bwMode="auto">
          <a:xfrm>
            <a:off x="4238731" y="4944820"/>
            <a:ext cx="9144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(0, 0)</a:t>
            </a:r>
          </a:p>
        </p:txBody>
      </p:sp>
      <p:sp>
        <p:nvSpPr>
          <p:cNvPr id="12" name="Text Box 198"/>
          <p:cNvSpPr txBox="1">
            <a:spLocks noChangeArrowheads="1"/>
          </p:cNvSpPr>
          <p:nvPr/>
        </p:nvSpPr>
        <p:spPr bwMode="auto">
          <a:xfrm>
            <a:off x="3050932" y="4243328"/>
            <a:ext cx="9144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</a:t>
            </a:r>
            <a:r>
              <a:rPr lang="en-US" sz="2000" dirty="0" smtClean="0">
                <a:latin typeface="+mj-lt"/>
              </a:rPr>
              <a:t>x</a:t>
            </a:r>
            <a:r>
              <a:rPr lang="en-US" sz="2000" i="0" dirty="0" smtClean="0">
                <a:latin typeface="+mj-lt"/>
              </a:rPr>
              <a:t>, </a:t>
            </a:r>
            <a:r>
              <a:rPr lang="en-US" sz="2000" dirty="0" smtClean="0">
                <a:latin typeface="+mj-lt"/>
              </a:rPr>
              <a:t>y</a:t>
            </a:r>
            <a:r>
              <a:rPr lang="en-US" sz="2000" i="0" dirty="0" smtClean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7973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Unique Coarsest Factorization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 rot="18900000">
            <a:off x="3747318" y="4735814"/>
            <a:ext cx="1503830" cy="150383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4118232" y="6227082"/>
            <a:ext cx="762000" cy="457200"/>
          </a:xfrm>
          <a:prstGeom prst="rect">
            <a:avLst/>
          </a:prstGeo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5181602" y="5185892"/>
            <a:ext cx="762000" cy="457200"/>
          </a:xfrm>
          <a:prstGeom prst="rect">
            <a:avLst/>
          </a:prstGeo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3081409" y="5185892"/>
            <a:ext cx="762000" cy="457200"/>
          </a:xfrm>
          <a:prstGeom prst="rect">
            <a:avLst/>
          </a:prstGeom>
          <a:solidFill>
            <a:schemeClr val="accent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4118233" y="4219049"/>
            <a:ext cx="762000" cy="45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Box 198"/>
          <p:cNvSpPr txBox="1">
            <a:spLocks noChangeArrowheads="1"/>
          </p:cNvSpPr>
          <p:nvPr/>
        </p:nvSpPr>
        <p:spPr bwMode="auto">
          <a:xfrm>
            <a:off x="4118233" y="6255627"/>
            <a:ext cx="9144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(0, 0)</a:t>
            </a:r>
          </a:p>
        </p:txBody>
      </p:sp>
      <p:sp>
        <p:nvSpPr>
          <p:cNvPr id="18" name="Text Box 198"/>
          <p:cNvSpPr txBox="1">
            <a:spLocks noChangeArrowheads="1"/>
          </p:cNvSpPr>
          <p:nvPr/>
        </p:nvSpPr>
        <p:spPr bwMode="auto">
          <a:xfrm>
            <a:off x="3081409" y="5189250"/>
            <a:ext cx="9144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</a:t>
            </a:r>
            <a:r>
              <a:rPr lang="en-US" sz="2000" dirty="0" smtClean="0">
                <a:latin typeface="+mj-lt"/>
              </a:rPr>
              <a:t>x</a:t>
            </a:r>
            <a:r>
              <a:rPr lang="en-US" sz="2000" i="0" dirty="0" smtClean="0">
                <a:latin typeface="+mj-lt"/>
              </a:rPr>
              <a:t>, 0)</a:t>
            </a:r>
          </a:p>
        </p:txBody>
      </p:sp>
      <p:sp>
        <p:nvSpPr>
          <p:cNvPr id="19" name="Text Box 198"/>
          <p:cNvSpPr txBox="1">
            <a:spLocks noChangeArrowheads="1"/>
          </p:cNvSpPr>
          <p:nvPr/>
        </p:nvSpPr>
        <p:spPr bwMode="auto">
          <a:xfrm>
            <a:off x="5183277" y="5214437"/>
            <a:ext cx="9144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(0, </a:t>
            </a:r>
            <a:r>
              <a:rPr lang="en-US" sz="2000" dirty="0" smtClean="0">
                <a:latin typeface="+mj-lt"/>
              </a:rPr>
              <a:t>y</a:t>
            </a:r>
            <a:r>
              <a:rPr lang="en-US" sz="2000" i="0" dirty="0" smtClean="0">
                <a:latin typeface="+mj-lt"/>
              </a:rPr>
              <a:t>)</a:t>
            </a:r>
          </a:p>
        </p:txBody>
      </p:sp>
      <p:sp>
        <p:nvSpPr>
          <p:cNvPr id="20" name="Text Box 198"/>
          <p:cNvSpPr txBox="1">
            <a:spLocks noChangeArrowheads="1"/>
          </p:cNvSpPr>
          <p:nvPr/>
        </p:nvSpPr>
        <p:spPr bwMode="auto">
          <a:xfrm>
            <a:off x="4118232" y="4236690"/>
            <a:ext cx="9144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</a:t>
            </a:r>
            <a:r>
              <a:rPr lang="en-US" sz="2000" dirty="0" smtClean="0">
                <a:latin typeface="+mj-lt"/>
              </a:rPr>
              <a:t>x</a:t>
            </a:r>
            <a:r>
              <a:rPr lang="en-US" sz="2000" i="0" dirty="0" smtClean="0">
                <a:latin typeface="+mj-lt"/>
              </a:rPr>
              <a:t>, </a:t>
            </a:r>
            <a:r>
              <a:rPr lang="en-US" sz="2000" dirty="0" smtClean="0">
                <a:latin typeface="+mj-lt"/>
              </a:rPr>
              <a:t>y</a:t>
            </a:r>
            <a:r>
              <a:rPr lang="en-US" sz="2000" i="0" dirty="0" smtClean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24687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Ternary Case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 rot="18900000">
            <a:off x="3758495" y="4747783"/>
            <a:ext cx="1503830" cy="150383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 flipH="1">
            <a:off x="4536954" y="3372960"/>
            <a:ext cx="26545" cy="1134425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600323" y="4436330"/>
            <a:ext cx="0" cy="1063368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3453996" y="4436330"/>
            <a:ext cx="34999" cy="990289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4524567" y="5426619"/>
            <a:ext cx="25660" cy="1041032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 rot="18900000">
            <a:off x="3785039" y="3684414"/>
            <a:ext cx="1503830" cy="150383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182499" y="3144360"/>
            <a:ext cx="762000" cy="457200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5219323" y="4239224"/>
            <a:ext cx="762000" cy="45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3107995" y="4207730"/>
            <a:ext cx="762000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4129409" y="6239051"/>
            <a:ext cx="762000" cy="457200"/>
          </a:xfrm>
          <a:prstGeom prst="rect">
            <a:avLst/>
          </a:prstGeo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5192779" y="5197861"/>
            <a:ext cx="762000" cy="457200"/>
          </a:xfrm>
          <a:prstGeom prst="rect">
            <a:avLst/>
          </a:prstGeo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3092586" y="5197861"/>
            <a:ext cx="762000" cy="457200"/>
          </a:xfrm>
          <a:prstGeom prst="rect">
            <a:avLst/>
          </a:prstGeom>
          <a:solidFill>
            <a:schemeClr val="accent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4129410" y="4231018"/>
            <a:ext cx="762000" cy="457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4143567" y="5197861"/>
            <a:ext cx="762000" cy="4572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 Box 198"/>
          <p:cNvSpPr txBox="1">
            <a:spLocks noChangeArrowheads="1"/>
          </p:cNvSpPr>
          <p:nvPr/>
        </p:nvSpPr>
        <p:spPr bwMode="auto">
          <a:xfrm>
            <a:off x="4105339" y="4253609"/>
            <a:ext cx="8384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</a:t>
            </a:r>
            <a:r>
              <a:rPr lang="en-US" sz="2000" dirty="0" smtClean="0">
                <a:latin typeface="+mj-lt"/>
              </a:rPr>
              <a:t>x</a:t>
            </a:r>
            <a:r>
              <a:rPr lang="en-US" sz="2000" i="0" dirty="0" smtClean="0">
                <a:latin typeface="+mj-lt"/>
              </a:rPr>
              <a:t>,0,</a:t>
            </a:r>
            <a:r>
              <a:rPr lang="en-US" sz="2000" dirty="0" smtClean="0">
                <a:latin typeface="+mj-lt"/>
              </a:rPr>
              <a:t>z</a:t>
            </a:r>
            <a:r>
              <a:rPr lang="en-US" sz="2000" i="0" dirty="0" smtClean="0">
                <a:latin typeface="+mj-lt"/>
              </a:rPr>
              <a:t>)</a:t>
            </a:r>
          </a:p>
        </p:txBody>
      </p:sp>
      <p:sp>
        <p:nvSpPr>
          <p:cNvPr id="88" name="Text Box 198"/>
          <p:cNvSpPr txBox="1">
            <a:spLocks noChangeArrowheads="1"/>
          </p:cNvSpPr>
          <p:nvPr/>
        </p:nvSpPr>
        <p:spPr bwMode="auto">
          <a:xfrm>
            <a:off x="4182499" y="3145884"/>
            <a:ext cx="8384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</a:t>
            </a:r>
            <a:r>
              <a:rPr lang="en-US" sz="2000" dirty="0" err="1" smtClean="0">
                <a:latin typeface="+mj-lt"/>
              </a:rPr>
              <a:t>x</a:t>
            </a:r>
            <a:r>
              <a:rPr lang="en-US" sz="2000" i="0" dirty="0" err="1" smtClean="0">
                <a:latin typeface="+mj-lt"/>
              </a:rPr>
              <a:t>,y,</a:t>
            </a:r>
            <a:r>
              <a:rPr lang="en-US" sz="2000" dirty="0" err="1" smtClean="0">
                <a:latin typeface="+mj-lt"/>
              </a:rPr>
              <a:t>z</a:t>
            </a:r>
            <a:r>
              <a:rPr lang="en-US" sz="2000" i="0" dirty="0" smtClean="0">
                <a:latin typeface="+mj-lt"/>
              </a:rPr>
              <a:t>)</a:t>
            </a:r>
          </a:p>
        </p:txBody>
      </p:sp>
      <p:sp>
        <p:nvSpPr>
          <p:cNvPr id="89" name="Text Box 198"/>
          <p:cNvSpPr txBox="1">
            <a:spLocks noChangeArrowheads="1"/>
          </p:cNvSpPr>
          <p:nvPr/>
        </p:nvSpPr>
        <p:spPr bwMode="auto">
          <a:xfrm>
            <a:off x="4111026" y="6239051"/>
            <a:ext cx="8518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(0,0,0)</a:t>
            </a:r>
          </a:p>
        </p:txBody>
      </p:sp>
      <p:sp>
        <p:nvSpPr>
          <p:cNvPr id="90" name="Text Box 198"/>
          <p:cNvSpPr txBox="1">
            <a:spLocks noChangeArrowheads="1"/>
          </p:cNvSpPr>
          <p:nvPr/>
        </p:nvSpPr>
        <p:spPr bwMode="auto">
          <a:xfrm>
            <a:off x="3107995" y="4245761"/>
            <a:ext cx="8518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</a:t>
            </a:r>
            <a:r>
              <a:rPr lang="en-US" sz="2000" dirty="0" smtClean="0">
                <a:latin typeface="+mj-lt"/>
              </a:rPr>
              <a:t>x</a:t>
            </a:r>
            <a:r>
              <a:rPr lang="en-US" sz="2000" i="0" dirty="0" smtClean="0">
                <a:latin typeface="+mj-lt"/>
              </a:rPr>
              <a:t>,</a:t>
            </a:r>
            <a:r>
              <a:rPr lang="en-US" sz="2000" dirty="0" smtClean="0">
                <a:latin typeface="+mj-lt"/>
              </a:rPr>
              <a:t>y</a:t>
            </a:r>
            <a:r>
              <a:rPr lang="en-US" sz="2000" i="0" dirty="0" smtClean="0">
                <a:latin typeface="+mj-lt"/>
              </a:rPr>
              <a:t>,0)</a:t>
            </a:r>
          </a:p>
        </p:txBody>
      </p:sp>
      <p:sp>
        <p:nvSpPr>
          <p:cNvPr id="91" name="Text Box 198"/>
          <p:cNvSpPr txBox="1">
            <a:spLocks noChangeArrowheads="1"/>
          </p:cNvSpPr>
          <p:nvPr/>
        </p:nvSpPr>
        <p:spPr bwMode="auto">
          <a:xfrm>
            <a:off x="5219492" y="4259563"/>
            <a:ext cx="8384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(0,y,</a:t>
            </a:r>
            <a:r>
              <a:rPr lang="en-US" sz="2000" dirty="0" smtClean="0">
                <a:latin typeface="+mj-lt"/>
              </a:rPr>
              <a:t>z</a:t>
            </a:r>
            <a:r>
              <a:rPr lang="en-US" sz="2000" i="0" dirty="0" smtClean="0">
                <a:latin typeface="+mj-lt"/>
              </a:rPr>
              <a:t>)</a:t>
            </a:r>
          </a:p>
        </p:txBody>
      </p:sp>
      <p:sp>
        <p:nvSpPr>
          <p:cNvPr id="92" name="Text Box 198"/>
          <p:cNvSpPr txBox="1">
            <a:spLocks noChangeArrowheads="1"/>
          </p:cNvSpPr>
          <p:nvPr/>
        </p:nvSpPr>
        <p:spPr bwMode="auto">
          <a:xfrm>
            <a:off x="3105146" y="5197861"/>
            <a:ext cx="8384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(0,0,</a:t>
            </a:r>
            <a:r>
              <a:rPr lang="en-US" sz="2000" dirty="0" smtClean="0">
                <a:latin typeface="+mj-lt"/>
              </a:rPr>
              <a:t>z</a:t>
            </a:r>
            <a:r>
              <a:rPr lang="en-US" sz="2000" i="0" dirty="0" smtClean="0">
                <a:latin typeface="+mj-lt"/>
              </a:rPr>
              <a:t>)</a:t>
            </a:r>
          </a:p>
        </p:txBody>
      </p:sp>
      <p:sp>
        <p:nvSpPr>
          <p:cNvPr id="95" name="Text Box 198"/>
          <p:cNvSpPr txBox="1">
            <a:spLocks noChangeArrowheads="1"/>
          </p:cNvSpPr>
          <p:nvPr/>
        </p:nvSpPr>
        <p:spPr bwMode="auto">
          <a:xfrm>
            <a:off x="5181095" y="5226406"/>
            <a:ext cx="8384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</a:t>
            </a:r>
            <a:r>
              <a:rPr lang="en-US" sz="2000" dirty="0" smtClean="0">
                <a:latin typeface="+mj-lt"/>
              </a:rPr>
              <a:t>x</a:t>
            </a:r>
            <a:r>
              <a:rPr lang="en-US" sz="2000" i="0" dirty="0" smtClean="0">
                <a:latin typeface="+mj-lt"/>
              </a:rPr>
              <a:t>,0,0)</a:t>
            </a:r>
          </a:p>
        </p:txBody>
      </p:sp>
      <p:sp>
        <p:nvSpPr>
          <p:cNvPr id="96" name="Text Box 198"/>
          <p:cNvSpPr txBox="1">
            <a:spLocks noChangeArrowheads="1"/>
          </p:cNvSpPr>
          <p:nvPr/>
        </p:nvSpPr>
        <p:spPr bwMode="auto">
          <a:xfrm>
            <a:off x="4091181" y="5226406"/>
            <a:ext cx="9030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(0,</a:t>
            </a:r>
            <a:r>
              <a:rPr lang="en-US" sz="2000" dirty="0" smtClean="0">
                <a:latin typeface="+mj-lt"/>
              </a:rPr>
              <a:t>y</a:t>
            </a:r>
            <a:r>
              <a:rPr lang="en-US" sz="2000" i="0" dirty="0" smtClean="0">
                <a:latin typeface="+mj-lt"/>
              </a:rPr>
              <a:t>,0)</a:t>
            </a:r>
          </a:p>
        </p:txBody>
      </p:sp>
    </p:spTree>
    <p:extLst>
      <p:ext uri="{BB962C8B-B14F-4D97-AF65-F5344CB8AC3E}">
        <p14:creationId xmlns:p14="http://schemas.microsoft.com/office/powerpoint/2010/main" val="53072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Dimensionality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Question:</a:t>
            </a:r>
            <a:r>
              <a:rPr lang="en-US" dirty="0" smtClean="0"/>
              <a:t> number of free parameters.</a:t>
            </a:r>
          </a:p>
        </p:txBody>
      </p:sp>
      <p:sp>
        <p:nvSpPr>
          <p:cNvPr id="17" name="Rectangle 16"/>
          <p:cNvSpPr/>
          <p:nvPr/>
        </p:nvSpPr>
        <p:spPr>
          <a:xfrm rot="18900000">
            <a:off x="3758495" y="4747783"/>
            <a:ext cx="1503830" cy="150383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4536954" y="3372960"/>
            <a:ext cx="26545" cy="1134425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600323" y="4436330"/>
            <a:ext cx="0" cy="1063368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453996" y="4436330"/>
            <a:ext cx="34999" cy="990289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524567" y="5426619"/>
            <a:ext cx="25660" cy="1041032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 rot="18900000">
            <a:off x="3785039" y="3684414"/>
            <a:ext cx="1503830" cy="150383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182499" y="3144360"/>
            <a:ext cx="762000" cy="457200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219323" y="4239224"/>
            <a:ext cx="762000" cy="45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107995" y="4207730"/>
            <a:ext cx="762000" cy="45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129409" y="6239051"/>
            <a:ext cx="762000" cy="457200"/>
          </a:xfrm>
          <a:prstGeom prst="rect">
            <a:avLst/>
          </a:prstGeo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192779" y="5197861"/>
            <a:ext cx="762000" cy="457200"/>
          </a:xfrm>
          <a:prstGeom prst="rect">
            <a:avLst/>
          </a:prstGeom>
          <a:solidFill>
            <a:schemeClr val="accent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092586" y="5197861"/>
            <a:ext cx="762000" cy="457200"/>
          </a:xfrm>
          <a:prstGeom prst="rect">
            <a:avLst/>
          </a:prstGeom>
          <a:solidFill>
            <a:schemeClr val="accent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129410" y="4231018"/>
            <a:ext cx="762000" cy="45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143567" y="5197861"/>
            <a:ext cx="762000" cy="457200"/>
          </a:xfrm>
          <a:prstGeom prst="rect">
            <a:avLst/>
          </a:prstGeom>
          <a:solidFill>
            <a:schemeClr val="accent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Box 198"/>
          <p:cNvSpPr txBox="1">
            <a:spLocks noChangeArrowheads="1"/>
          </p:cNvSpPr>
          <p:nvPr/>
        </p:nvSpPr>
        <p:spPr bwMode="auto">
          <a:xfrm>
            <a:off x="4105339" y="4253609"/>
            <a:ext cx="8384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</a:t>
            </a:r>
            <a:r>
              <a:rPr lang="en-US" sz="2000" dirty="0" smtClean="0">
                <a:latin typeface="+mj-lt"/>
              </a:rPr>
              <a:t>x</a:t>
            </a:r>
            <a:r>
              <a:rPr lang="en-US" sz="2000" i="0" dirty="0" smtClean="0">
                <a:latin typeface="+mj-lt"/>
              </a:rPr>
              <a:t>,0,</a:t>
            </a:r>
            <a:r>
              <a:rPr lang="en-US" sz="2000" dirty="0" smtClean="0">
                <a:latin typeface="+mj-lt"/>
              </a:rPr>
              <a:t>z</a:t>
            </a:r>
            <a:r>
              <a:rPr lang="en-US" sz="2000" i="0" dirty="0" smtClean="0">
                <a:latin typeface="+mj-lt"/>
              </a:rPr>
              <a:t>)</a:t>
            </a:r>
          </a:p>
        </p:txBody>
      </p:sp>
      <p:sp>
        <p:nvSpPr>
          <p:cNvPr id="36" name="Text Box 198"/>
          <p:cNvSpPr txBox="1">
            <a:spLocks noChangeArrowheads="1"/>
          </p:cNvSpPr>
          <p:nvPr/>
        </p:nvSpPr>
        <p:spPr bwMode="auto">
          <a:xfrm>
            <a:off x="4182499" y="3145884"/>
            <a:ext cx="8384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</a:t>
            </a:r>
            <a:r>
              <a:rPr lang="en-US" sz="2000" dirty="0" err="1" smtClean="0">
                <a:latin typeface="+mj-lt"/>
              </a:rPr>
              <a:t>x</a:t>
            </a:r>
            <a:r>
              <a:rPr lang="en-US" sz="2000" i="0" dirty="0" err="1" smtClean="0">
                <a:latin typeface="+mj-lt"/>
              </a:rPr>
              <a:t>,</a:t>
            </a:r>
            <a:r>
              <a:rPr lang="en-US" sz="2000" dirty="0" err="1" smtClean="0">
                <a:latin typeface="+mj-lt"/>
              </a:rPr>
              <a:t>y</a:t>
            </a:r>
            <a:r>
              <a:rPr lang="en-US" sz="2000" i="0" dirty="0" err="1" smtClean="0">
                <a:latin typeface="+mj-lt"/>
              </a:rPr>
              <a:t>,</a:t>
            </a:r>
            <a:r>
              <a:rPr lang="en-US" sz="2000" dirty="0" err="1" smtClean="0">
                <a:latin typeface="+mj-lt"/>
              </a:rPr>
              <a:t>z</a:t>
            </a:r>
            <a:r>
              <a:rPr lang="en-US" sz="2000" i="0" dirty="0" smtClean="0">
                <a:latin typeface="+mj-lt"/>
              </a:rPr>
              <a:t>)</a:t>
            </a:r>
          </a:p>
        </p:txBody>
      </p:sp>
      <p:sp>
        <p:nvSpPr>
          <p:cNvPr id="37" name="Text Box 198"/>
          <p:cNvSpPr txBox="1">
            <a:spLocks noChangeArrowheads="1"/>
          </p:cNvSpPr>
          <p:nvPr/>
        </p:nvSpPr>
        <p:spPr bwMode="auto">
          <a:xfrm>
            <a:off x="4111026" y="6239051"/>
            <a:ext cx="8518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(0,0,0)</a:t>
            </a:r>
          </a:p>
        </p:txBody>
      </p:sp>
      <p:sp>
        <p:nvSpPr>
          <p:cNvPr id="38" name="Text Box 198"/>
          <p:cNvSpPr txBox="1">
            <a:spLocks noChangeArrowheads="1"/>
          </p:cNvSpPr>
          <p:nvPr/>
        </p:nvSpPr>
        <p:spPr bwMode="auto">
          <a:xfrm>
            <a:off x="3107995" y="4245761"/>
            <a:ext cx="8518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</a:t>
            </a:r>
            <a:r>
              <a:rPr lang="en-US" sz="2000" dirty="0" smtClean="0">
                <a:latin typeface="+mj-lt"/>
              </a:rPr>
              <a:t>x</a:t>
            </a:r>
            <a:r>
              <a:rPr lang="en-US" sz="2000" i="0" dirty="0" smtClean="0">
                <a:latin typeface="+mj-lt"/>
              </a:rPr>
              <a:t>,</a:t>
            </a:r>
            <a:r>
              <a:rPr lang="en-US" sz="2000" dirty="0" smtClean="0">
                <a:latin typeface="+mj-lt"/>
              </a:rPr>
              <a:t>y</a:t>
            </a:r>
            <a:r>
              <a:rPr lang="en-US" sz="2000" i="0" dirty="0" smtClean="0">
                <a:latin typeface="+mj-lt"/>
              </a:rPr>
              <a:t>,0)</a:t>
            </a:r>
          </a:p>
        </p:txBody>
      </p:sp>
      <p:sp>
        <p:nvSpPr>
          <p:cNvPr id="40" name="Text Box 198"/>
          <p:cNvSpPr txBox="1">
            <a:spLocks noChangeArrowheads="1"/>
          </p:cNvSpPr>
          <p:nvPr/>
        </p:nvSpPr>
        <p:spPr bwMode="auto">
          <a:xfrm>
            <a:off x="5219492" y="4259563"/>
            <a:ext cx="8384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(0,y,</a:t>
            </a:r>
            <a:r>
              <a:rPr lang="en-US" sz="2000" dirty="0" smtClean="0">
                <a:latin typeface="+mj-lt"/>
              </a:rPr>
              <a:t>z</a:t>
            </a:r>
            <a:r>
              <a:rPr lang="en-US" sz="2000" i="0" dirty="0" smtClean="0">
                <a:latin typeface="+mj-lt"/>
              </a:rPr>
              <a:t>)</a:t>
            </a:r>
          </a:p>
        </p:txBody>
      </p:sp>
      <p:sp>
        <p:nvSpPr>
          <p:cNvPr id="41" name="Text Box 198"/>
          <p:cNvSpPr txBox="1">
            <a:spLocks noChangeArrowheads="1"/>
          </p:cNvSpPr>
          <p:nvPr/>
        </p:nvSpPr>
        <p:spPr bwMode="auto">
          <a:xfrm>
            <a:off x="3105146" y="5197861"/>
            <a:ext cx="8384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(0,0,</a:t>
            </a:r>
            <a:r>
              <a:rPr lang="en-US" sz="2000" dirty="0" smtClean="0">
                <a:latin typeface="+mj-lt"/>
              </a:rPr>
              <a:t>z</a:t>
            </a:r>
            <a:r>
              <a:rPr lang="en-US" sz="2000" i="0" dirty="0" smtClean="0">
                <a:latin typeface="+mj-lt"/>
              </a:rPr>
              <a:t>)</a:t>
            </a:r>
          </a:p>
        </p:txBody>
      </p:sp>
      <p:sp>
        <p:nvSpPr>
          <p:cNvPr id="42" name="Text Box 198"/>
          <p:cNvSpPr txBox="1">
            <a:spLocks noChangeArrowheads="1"/>
          </p:cNvSpPr>
          <p:nvPr/>
        </p:nvSpPr>
        <p:spPr bwMode="auto">
          <a:xfrm>
            <a:off x="5181095" y="5226406"/>
            <a:ext cx="8384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</a:t>
            </a:r>
            <a:r>
              <a:rPr lang="en-US" sz="2000" dirty="0" smtClean="0">
                <a:latin typeface="+mj-lt"/>
              </a:rPr>
              <a:t>x</a:t>
            </a:r>
            <a:r>
              <a:rPr lang="en-US" sz="2000" i="0" dirty="0" smtClean="0">
                <a:latin typeface="+mj-lt"/>
              </a:rPr>
              <a:t>,0,0)</a:t>
            </a:r>
          </a:p>
        </p:txBody>
      </p:sp>
      <p:sp>
        <p:nvSpPr>
          <p:cNvPr id="44" name="Text Box 198"/>
          <p:cNvSpPr txBox="1">
            <a:spLocks noChangeArrowheads="1"/>
          </p:cNvSpPr>
          <p:nvPr/>
        </p:nvSpPr>
        <p:spPr bwMode="auto">
          <a:xfrm>
            <a:off x="4091181" y="5226406"/>
            <a:ext cx="9030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(0,</a:t>
            </a:r>
            <a:r>
              <a:rPr lang="en-US" sz="2000" dirty="0" smtClean="0">
                <a:latin typeface="+mj-lt"/>
              </a:rPr>
              <a:t>y</a:t>
            </a:r>
            <a:r>
              <a:rPr lang="en-US" sz="2000" i="0" dirty="0" smtClean="0">
                <a:latin typeface="+mj-lt"/>
              </a:rPr>
              <a:t>,0)</a:t>
            </a:r>
          </a:p>
        </p:txBody>
      </p:sp>
    </p:spTree>
    <p:extLst>
      <p:ext uri="{BB962C8B-B14F-4D97-AF65-F5344CB8AC3E}">
        <p14:creationId xmlns:p14="http://schemas.microsoft.com/office/powerpoint/2010/main" val="21586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*Theories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vs. Models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229600" cy="48768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sz="3600" dirty="0" smtClean="0"/>
              <a:t>Models predict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actual</a:t>
            </a:r>
            <a:r>
              <a:rPr lang="en-US" sz="3600" dirty="0" smtClean="0"/>
              <a:t> observations.</a:t>
            </a:r>
          </a:p>
          <a:p>
            <a:pPr marL="0" indent="0" eaLnBrk="1" hangingPunct="1">
              <a:buNone/>
              <a:defRPr/>
            </a:pPr>
            <a:r>
              <a:rPr lang="en-US" sz="3600" dirty="0" smtClean="0"/>
              <a:t>Theories guide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counterfactual</a:t>
            </a:r>
            <a:r>
              <a:rPr lang="en-US" sz="3600" dirty="0" smtClean="0"/>
              <a:t> predictions.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  <a:defRPr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eaLnBrk="1" hangingPunct="1">
              <a:buNone/>
              <a:defRPr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153826" y="4228426"/>
            <a:ext cx="4649286" cy="2442673"/>
            <a:chOff x="4153826" y="4228426"/>
            <a:chExt cx="4649286" cy="2442673"/>
          </a:xfrm>
        </p:grpSpPr>
        <p:sp>
          <p:nvSpPr>
            <p:cNvPr id="4" name="Text Box 37"/>
            <p:cNvSpPr txBox="1">
              <a:spLocks noChangeArrowheads="1"/>
            </p:cNvSpPr>
            <p:nvPr/>
          </p:nvSpPr>
          <p:spPr bwMode="auto">
            <a:xfrm>
              <a:off x="4153826" y="4228426"/>
              <a:ext cx="4649286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r>
                <a:rPr lang="en-US" sz="2400" dirty="0" smtClean="0">
                  <a:latin typeface="+mj-lt"/>
                </a:rPr>
                <a:t>The line is a very accurate predictor</a:t>
              </a:r>
              <a:r>
                <a:rPr lang="en-US" sz="2400" dirty="0" smtClean="0">
                  <a:latin typeface="+mj-lt"/>
                </a:rPr>
                <a:t>.</a:t>
              </a:r>
            </a:p>
            <a:p>
              <a:r>
                <a:rPr lang="en-US" sz="2400" dirty="0" smtClean="0">
                  <a:latin typeface="+mj-lt"/>
                </a:rPr>
                <a:t>Turn on the new accelerator.</a:t>
              </a:r>
              <a:endParaRPr lang="en-US" sz="2400" dirty="0">
                <a:latin typeface="+mj-lt"/>
              </a:endParaRPr>
            </a:p>
          </p:txBody>
        </p:sp>
        <p:grpSp>
          <p:nvGrpSpPr>
            <p:cNvPr id="5" name="Group 39"/>
            <p:cNvGrpSpPr>
              <a:grpSpLocks/>
            </p:cNvGrpSpPr>
            <p:nvPr/>
          </p:nvGrpSpPr>
          <p:grpSpPr bwMode="auto">
            <a:xfrm>
              <a:off x="5394324" y="5451899"/>
              <a:ext cx="1371600" cy="1219200"/>
              <a:chOff x="3504" y="3216"/>
              <a:chExt cx="864" cy="768"/>
            </a:xfr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grpSpPr>
          <p:sp>
            <p:nvSpPr>
              <p:cNvPr id="6" name="Rectangle 40"/>
              <p:cNvSpPr>
                <a:spLocks noChangeArrowheads="1"/>
              </p:cNvSpPr>
              <p:nvPr/>
            </p:nvSpPr>
            <p:spPr bwMode="auto">
              <a:xfrm rot="1879721">
                <a:off x="3543" y="3492"/>
                <a:ext cx="313" cy="4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" name="Rectangle 41"/>
              <p:cNvSpPr>
                <a:spLocks noChangeArrowheads="1"/>
              </p:cNvSpPr>
              <p:nvPr/>
            </p:nvSpPr>
            <p:spPr bwMode="auto">
              <a:xfrm rot="-2120236">
                <a:off x="4014" y="3537"/>
                <a:ext cx="312" cy="4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Rectangle 42"/>
              <p:cNvSpPr>
                <a:spLocks noChangeArrowheads="1"/>
              </p:cNvSpPr>
              <p:nvPr/>
            </p:nvSpPr>
            <p:spPr bwMode="auto">
              <a:xfrm>
                <a:off x="4014" y="3716"/>
                <a:ext cx="38" cy="22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43"/>
              <p:cNvSpPr>
                <a:spLocks noChangeArrowheads="1"/>
              </p:cNvSpPr>
              <p:nvPr/>
            </p:nvSpPr>
            <p:spPr bwMode="auto">
              <a:xfrm>
                <a:off x="3817" y="3761"/>
                <a:ext cx="39" cy="17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Oval 44"/>
              <p:cNvSpPr>
                <a:spLocks noChangeArrowheads="1"/>
              </p:cNvSpPr>
              <p:nvPr/>
            </p:nvSpPr>
            <p:spPr bwMode="auto">
              <a:xfrm>
                <a:off x="3739" y="3537"/>
                <a:ext cx="392" cy="26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Oval 45"/>
              <p:cNvSpPr>
                <a:spLocks noChangeArrowheads="1"/>
              </p:cNvSpPr>
              <p:nvPr/>
            </p:nvSpPr>
            <p:spPr bwMode="auto">
              <a:xfrm>
                <a:off x="3767" y="3216"/>
                <a:ext cx="314" cy="358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" name="Group 46"/>
              <p:cNvGrpSpPr>
                <a:grpSpLocks/>
              </p:cNvGrpSpPr>
              <p:nvPr/>
            </p:nvGrpSpPr>
            <p:grpSpPr bwMode="auto">
              <a:xfrm rot="-3340723">
                <a:off x="3801" y="3295"/>
                <a:ext cx="118" cy="134"/>
                <a:chOff x="3801" y="3295"/>
                <a:chExt cx="118" cy="134"/>
              </a:xfrm>
            </p:grpSpPr>
            <p:sp>
              <p:nvSpPr>
                <p:cNvPr id="21" name="Oval 47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Oval 48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49"/>
              <p:cNvGrpSpPr>
                <a:grpSpLocks/>
              </p:cNvGrpSpPr>
              <p:nvPr/>
            </p:nvGrpSpPr>
            <p:grpSpPr bwMode="auto">
              <a:xfrm rot="-3134004">
                <a:off x="3955" y="3295"/>
                <a:ext cx="118" cy="136"/>
                <a:chOff x="3955" y="3295"/>
                <a:chExt cx="118" cy="136"/>
              </a:xfrm>
            </p:grpSpPr>
            <p:sp>
              <p:nvSpPr>
                <p:cNvPr id="19" name="Oval 50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Oval 51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4" name="Oval 52"/>
              <p:cNvSpPr>
                <a:spLocks noChangeArrowheads="1"/>
              </p:cNvSpPr>
              <p:nvPr/>
            </p:nvSpPr>
            <p:spPr bwMode="auto">
              <a:xfrm rot="1722357">
                <a:off x="3660" y="3850"/>
                <a:ext cx="196" cy="89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Oval 53"/>
              <p:cNvSpPr>
                <a:spLocks noChangeArrowheads="1"/>
              </p:cNvSpPr>
              <p:nvPr/>
            </p:nvSpPr>
            <p:spPr bwMode="auto">
              <a:xfrm>
                <a:off x="3974" y="3895"/>
                <a:ext cx="196" cy="89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Oval 54"/>
              <p:cNvSpPr>
                <a:spLocks noChangeArrowheads="1"/>
              </p:cNvSpPr>
              <p:nvPr/>
            </p:nvSpPr>
            <p:spPr bwMode="auto">
              <a:xfrm rot="-1373433">
                <a:off x="4250" y="3420"/>
                <a:ext cx="118" cy="89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Oval 55"/>
              <p:cNvSpPr>
                <a:spLocks noChangeArrowheads="1"/>
              </p:cNvSpPr>
              <p:nvPr/>
            </p:nvSpPr>
            <p:spPr bwMode="auto">
              <a:xfrm rot="-1373433">
                <a:off x="3504" y="3358"/>
                <a:ext cx="118" cy="89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56"/>
              <p:cNvSpPr>
                <a:spLocks noChangeShapeType="1"/>
              </p:cNvSpPr>
              <p:nvPr/>
            </p:nvSpPr>
            <p:spPr bwMode="auto">
              <a:xfrm flipV="1">
                <a:off x="3880" y="3480"/>
                <a:ext cx="56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" name="Line 95"/>
            <p:cNvSpPr>
              <a:spLocks noChangeShapeType="1"/>
            </p:cNvSpPr>
            <p:nvPr/>
          </p:nvSpPr>
          <p:spPr bwMode="auto">
            <a:xfrm flipH="1">
              <a:off x="6100697" y="4973945"/>
              <a:ext cx="30162" cy="2838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85800" y="5257800"/>
            <a:ext cx="2970397" cy="1422465"/>
            <a:chOff x="685800" y="5257800"/>
            <a:chExt cx="2970397" cy="1422465"/>
          </a:xfrm>
        </p:grpSpPr>
        <p:sp>
          <p:nvSpPr>
            <p:cNvPr id="27" name="Freeform 26"/>
            <p:cNvSpPr/>
            <p:nvPr/>
          </p:nvSpPr>
          <p:spPr>
            <a:xfrm>
              <a:off x="1772384" y="6149587"/>
              <a:ext cx="489349" cy="192124"/>
            </a:xfrm>
            <a:custGeom>
              <a:avLst/>
              <a:gdLst>
                <a:gd name="connsiteX0" fmla="*/ 453342 w 470264"/>
                <a:gd name="connsiteY0" fmla="*/ 190919 h 192124"/>
                <a:gd name="connsiteX1" fmla="*/ 367931 w 470264"/>
                <a:gd name="connsiteY1" fmla="*/ 155750 h 192124"/>
                <a:gd name="connsiteX2" fmla="*/ 267448 w 470264"/>
                <a:gd name="connsiteY2" fmla="*/ 0 h 192124"/>
                <a:gd name="connsiteX3" fmla="*/ 131795 w 470264"/>
                <a:gd name="connsiteY3" fmla="*/ 155750 h 192124"/>
                <a:gd name="connsiteX4" fmla="*/ 11215 w 470264"/>
                <a:gd name="connsiteY4" fmla="*/ 180871 h 192124"/>
                <a:gd name="connsiteX5" fmla="*/ 453342 w 470264"/>
                <a:gd name="connsiteY5" fmla="*/ 190919 h 192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0264" h="192124">
                  <a:moveTo>
                    <a:pt x="453342" y="190919"/>
                  </a:moveTo>
                  <a:cubicBezTo>
                    <a:pt x="512795" y="186732"/>
                    <a:pt x="398913" y="187570"/>
                    <a:pt x="367931" y="155750"/>
                  </a:cubicBezTo>
                  <a:cubicBezTo>
                    <a:pt x="336949" y="123930"/>
                    <a:pt x="306804" y="0"/>
                    <a:pt x="267448" y="0"/>
                  </a:cubicBezTo>
                  <a:cubicBezTo>
                    <a:pt x="228092" y="0"/>
                    <a:pt x="174500" y="125605"/>
                    <a:pt x="131795" y="155750"/>
                  </a:cubicBezTo>
                  <a:cubicBezTo>
                    <a:pt x="89090" y="185895"/>
                    <a:pt x="-38189" y="174172"/>
                    <a:pt x="11215" y="180871"/>
                  </a:cubicBezTo>
                  <a:cubicBezTo>
                    <a:pt x="60619" y="187570"/>
                    <a:pt x="393889" y="195106"/>
                    <a:pt x="453342" y="190919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685800" y="6341711"/>
              <a:ext cx="2895600" cy="0"/>
            </a:xfrm>
            <a:prstGeom prst="lin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909047" y="6341711"/>
              <a:ext cx="6856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Energy</a:t>
              </a:r>
              <a:endParaRPr lang="en-US" dirty="0"/>
            </a:p>
          </p:txBody>
        </p:sp>
        <p:cxnSp>
          <p:nvCxnSpPr>
            <p:cNvPr id="1982464" name="Straight Connector 1982463"/>
            <p:cNvCxnSpPr/>
            <p:nvPr/>
          </p:nvCxnSpPr>
          <p:spPr>
            <a:xfrm flipV="1">
              <a:off x="1447800" y="5257800"/>
              <a:ext cx="1876313" cy="1092058"/>
            </a:xfrm>
            <a:prstGeom prst="line">
              <a:avLst/>
            </a:prstGeom>
            <a:ln w="285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82467" name="TextBox 1982466"/>
            <p:cNvSpPr txBox="1"/>
            <p:nvPr/>
          </p:nvSpPr>
          <p:spPr>
            <a:xfrm rot="19760804">
              <a:off x="2297812" y="5524904"/>
              <a:ext cx="135838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accurate predictor</a:t>
              </a:r>
              <a:endParaRPr lang="en-US" dirty="0"/>
            </a:p>
          </p:txBody>
        </p:sp>
      </p:grpSp>
      <p:cxnSp>
        <p:nvCxnSpPr>
          <p:cNvPr id="33" name="Straight Connector 32"/>
          <p:cNvCxnSpPr/>
          <p:nvPr/>
        </p:nvCxnSpPr>
        <p:spPr>
          <a:xfrm flipV="1">
            <a:off x="695661" y="3657600"/>
            <a:ext cx="0" cy="2684112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 33"/>
          <p:cNvSpPr/>
          <p:nvPr/>
        </p:nvSpPr>
        <p:spPr>
          <a:xfrm rot="5226515">
            <a:off x="618145" y="5780843"/>
            <a:ext cx="346205" cy="159470"/>
          </a:xfrm>
          <a:custGeom>
            <a:avLst/>
            <a:gdLst>
              <a:gd name="connsiteX0" fmla="*/ 453342 w 470264"/>
              <a:gd name="connsiteY0" fmla="*/ 190919 h 192124"/>
              <a:gd name="connsiteX1" fmla="*/ 367931 w 470264"/>
              <a:gd name="connsiteY1" fmla="*/ 155750 h 192124"/>
              <a:gd name="connsiteX2" fmla="*/ 267448 w 470264"/>
              <a:gd name="connsiteY2" fmla="*/ 0 h 192124"/>
              <a:gd name="connsiteX3" fmla="*/ 131795 w 470264"/>
              <a:gd name="connsiteY3" fmla="*/ 155750 h 192124"/>
              <a:gd name="connsiteX4" fmla="*/ 11215 w 470264"/>
              <a:gd name="connsiteY4" fmla="*/ 180871 h 192124"/>
              <a:gd name="connsiteX5" fmla="*/ 453342 w 470264"/>
              <a:gd name="connsiteY5" fmla="*/ 190919 h 192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0264" h="192124">
                <a:moveTo>
                  <a:pt x="453342" y="190919"/>
                </a:moveTo>
                <a:cubicBezTo>
                  <a:pt x="512795" y="186732"/>
                  <a:pt x="398913" y="187570"/>
                  <a:pt x="367931" y="155750"/>
                </a:cubicBezTo>
                <a:cubicBezTo>
                  <a:pt x="336949" y="123930"/>
                  <a:pt x="306804" y="0"/>
                  <a:pt x="267448" y="0"/>
                </a:cubicBezTo>
                <a:cubicBezTo>
                  <a:pt x="228092" y="0"/>
                  <a:pt x="174500" y="125605"/>
                  <a:pt x="131795" y="155750"/>
                </a:cubicBezTo>
                <a:cubicBezTo>
                  <a:pt x="89090" y="185895"/>
                  <a:pt x="-38189" y="174172"/>
                  <a:pt x="11215" y="180871"/>
                </a:cubicBezTo>
                <a:cubicBezTo>
                  <a:pt x="60619" y="187570"/>
                  <a:pt x="393889" y="195106"/>
                  <a:pt x="453342" y="190919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10005" y="3765175"/>
            <a:ext cx="2312894" cy="2584481"/>
          </a:xfrm>
          <a:custGeom>
            <a:avLst/>
            <a:gdLst>
              <a:gd name="connsiteX0" fmla="*/ 0 w 2614108"/>
              <a:gd name="connsiteY0" fmla="*/ 2592593 h 2634558"/>
              <a:gd name="connsiteX1" fmla="*/ 1420009 w 2614108"/>
              <a:gd name="connsiteY1" fmla="*/ 2280621 h 2634558"/>
              <a:gd name="connsiteX2" fmla="*/ 2614108 w 2614108"/>
              <a:gd name="connsiteY2" fmla="*/ 0 h 2634558"/>
              <a:gd name="connsiteX0" fmla="*/ 0 w 2614108"/>
              <a:gd name="connsiteY0" fmla="*/ 2592593 h 2606197"/>
              <a:gd name="connsiteX1" fmla="*/ 1549101 w 2614108"/>
              <a:gd name="connsiteY1" fmla="*/ 2086983 h 2606197"/>
              <a:gd name="connsiteX2" fmla="*/ 2614108 w 2614108"/>
              <a:gd name="connsiteY2" fmla="*/ 0 h 2606197"/>
              <a:gd name="connsiteX0" fmla="*/ 0 w 2312894"/>
              <a:gd name="connsiteY0" fmla="*/ 2571078 h 2584481"/>
              <a:gd name="connsiteX1" fmla="*/ 1549101 w 2312894"/>
              <a:gd name="connsiteY1" fmla="*/ 2065468 h 2584481"/>
              <a:gd name="connsiteX2" fmla="*/ 2312894 w 2312894"/>
              <a:gd name="connsiteY2" fmla="*/ 0 h 2584481"/>
              <a:gd name="connsiteX0" fmla="*/ 0 w 2312894"/>
              <a:gd name="connsiteY0" fmla="*/ 2571078 h 2584481"/>
              <a:gd name="connsiteX1" fmla="*/ 1549101 w 2312894"/>
              <a:gd name="connsiteY1" fmla="*/ 2065468 h 2584481"/>
              <a:gd name="connsiteX2" fmla="*/ 2312894 w 2312894"/>
              <a:gd name="connsiteY2" fmla="*/ 0 h 2584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12894" h="2584481">
                <a:moveTo>
                  <a:pt x="0" y="2571078"/>
                </a:moveTo>
                <a:cubicBezTo>
                  <a:pt x="492162" y="2631141"/>
                  <a:pt x="1163619" y="2493981"/>
                  <a:pt x="1549101" y="2065468"/>
                </a:cubicBezTo>
                <a:cubicBezTo>
                  <a:pt x="1934583" y="1636955"/>
                  <a:pt x="2062779" y="956534"/>
                  <a:pt x="2312894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 rot="19817764">
            <a:off x="1788459" y="5929679"/>
            <a:ext cx="457200" cy="1404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21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/>
          <p:cNvCxnSpPr/>
          <p:nvPr/>
        </p:nvCxnSpPr>
        <p:spPr>
          <a:xfrm flipH="1">
            <a:off x="4540025" y="3382592"/>
            <a:ext cx="25659" cy="3094691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3357243" y="4240650"/>
            <a:ext cx="2334569" cy="45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Dimensionality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197957" y="3153992"/>
            <a:ext cx="762000" cy="457200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144867" y="6248683"/>
            <a:ext cx="762000" cy="457200"/>
          </a:xfrm>
          <a:prstGeom prst="rect">
            <a:avLst/>
          </a:prstGeo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395427" y="5207493"/>
            <a:ext cx="2289026" cy="457200"/>
          </a:xfrm>
          <a:prstGeom prst="rect">
            <a:avLst/>
          </a:prstGeom>
          <a:solidFill>
            <a:schemeClr val="accent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 Box 198"/>
          <p:cNvSpPr txBox="1">
            <a:spLocks noChangeArrowheads="1"/>
          </p:cNvSpPr>
          <p:nvPr/>
        </p:nvSpPr>
        <p:spPr bwMode="auto">
          <a:xfrm>
            <a:off x="4120797" y="4263241"/>
            <a:ext cx="8384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</a:t>
            </a:r>
            <a:r>
              <a:rPr lang="en-US" sz="2000" dirty="0" smtClean="0">
                <a:latin typeface="+mj-lt"/>
              </a:rPr>
              <a:t>x</a:t>
            </a:r>
            <a:r>
              <a:rPr lang="en-US" sz="2000" i="0" dirty="0" smtClean="0">
                <a:latin typeface="+mj-lt"/>
              </a:rPr>
              <a:t>,0,</a:t>
            </a:r>
            <a:r>
              <a:rPr lang="en-US" sz="2000" dirty="0" smtClean="0">
                <a:latin typeface="+mj-lt"/>
              </a:rPr>
              <a:t>z</a:t>
            </a:r>
            <a:r>
              <a:rPr lang="en-US" sz="2000" i="0" dirty="0" smtClean="0">
                <a:latin typeface="+mj-lt"/>
              </a:rPr>
              <a:t>)</a:t>
            </a:r>
          </a:p>
        </p:txBody>
      </p:sp>
      <p:sp>
        <p:nvSpPr>
          <p:cNvPr id="43" name="Text Box 198"/>
          <p:cNvSpPr txBox="1">
            <a:spLocks noChangeArrowheads="1"/>
          </p:cNvSpPr>
          <p:nvPr/>
        </p:nvSpPr>
        <p:spPr bwMode="auto">
          <a:xfrm>
            <a:off x="4197957" y="3155516"/>
            <a:ext cx="8384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</a:t>
            </a:r>
            <a:r>
              <a:rPr lang="en-US" sz="2000" dirty="0" err="1" smtClean="0">
                <a:latin typeface="+mj-lt"/>
              </a:rPr>
              <a:t>x</a:t>
            </a:r>
            <a:r>
              <a:rPr lang="en-US" sz="2000" i="0" dirty="0" err="1" smtClean="0">
                <a:latin typeface="+mj-lt"/>
              </a:rPr>
              <a:t>,</a:t>
            </a:r>
            <a:r>
              <a:rPr lang="en-US" sz="2000" dirty="0" err="1" smtClean="0">
                <a:latin typeface="+mj-lt"/>
              </a:rPr>
              <a:t>y</a:t>
            </a:r>
            <a:r>
              <a:rPr lang="en-US" sz="2000" i="0" dirty="0" err="1" smtClean="0">
                <a:latin typeface="+mj-lt"/>
              </a:rPr>
              <a:t>,</a:t>
            </a:r>
            <a:r>
              <a:rPr lang="en-US" sz="2000" dirty="0" err="1" smtClean="0">
                <a:latin typeface="+mj-lt"/>
              </a:rPr>
              <a:t>z</a:t>
            </a:r>
            <a:r>
              <a:rPr lang="en-US" sz="2000" i="0" dirty="0" smtClean="0">
                <a:latin typeface="+mj-lt"/>
              </a:rPr>
              <a:t>)</a:t>
            </a:r>
          </a:p>
        </p:txBody>
      </p:sp>
      <p:sp>
        <p:nvSpPr>
          <p:cNvPr id="45" name="Text Box 198"/>
          <p:cNvSpPr txBox="1">
            <a:spLocks noChangeArrowheads="1"/>
          </p:cNvSpPr>
          <p:nvPr/>
        </p:nvSpPr>
        <p:spPr bwMode="auto">
          <a:xfrm>
            <a:off x="4126484" y="6248683"/>
            <a:ext cx="8518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(0,0,0)</a:t>
            </a:r>
          </a:p>
        </p:txBody>
      </p:sp>
      <p:sp>
        <p:nvSpPr>
          <p:cNvPr id="50" name="Text Box 198"/>
          <p:cNvSpPr txBox="1">
            <a:spLocks noChangeArrowheads="1"/>
          </p:cNvSpPr>
          <p:nvPr/>
        </p:nvSpPr>
        <p:spPr bwMode="auto">
          <a:xfrm>
            <a:off x="3357243" y="4274452"/>
            <a:ext cx="8518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</a:t>
            </a:r>
            <a:r>
              <a:rPr lang="en-US" sz="2000" dirty="0" smtClean="0">
                <a:latin typeface="+mj-lt"/>
              </a:rPr>
              <a:t>x</a:t>
            </a:r>
            <a:r>
              <a:rPr lang="en-US" sz="2000" i="0" dirty="0" smtClean="0">
                <a:latin typeface="+mj-lt"/>
              </a:rPr>
              <a:t>,</a:t>
            </a:r>
            <a:r>
              <a:rPr lang="en-US" sz="2000" dirty="0" smtClean="0">
                <a:latin typeface="+mj-lt"/>
              </a:rPr>
              <a:t>y</a:t>
            </a:r>
            <a:r>
              <a:rPr lang="en-US" sz="2000" i="0" dirty="0" smtClean="0">
                <a:latin typeface="+mj-lt"/>
              </a:rPr>
              <a:t>,0)</a:t>
            </a:r>
          </a:p>
        </p:txBody>
      </p:sp>
      <p:sp>
        <p:nvSpPr>
          <p:cNvPr id="51" name="Text Box 198"/>
          <p:cNvSpPr txBox="1">
            <a:spLocks noChangeArrowheads="1"/>
          </p:cNvSpPr>
          <p:nvPr/>
        </p:nvSpPr>
        <p:spPr bwMode="auto">
          <a:xfrm>
            <a:off x="4929981" y="4260989"/>
            <a:ext cx="8384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(0,y,</a:t>
            </a:r>
            <a:r>
              <a:rPr lang="en-US" sz="2000" dirty="0" smtClean="0">
                <a:latin typeface="+mj-lt"/>
              </a:rPr>
              <a:t>z</a:t>
            </a:r>
            <a:r>
              <a:rPr lang="en-US" sz="2000" i="0" dirty="0" smtClean="0">
                <a:latin typeface="+mj-lt"/>
              </a:rPr>
              <a:t>)</a:t>
            </a:r>
          </a:p>
        </p:txBody>
      </p:sp>
      <p:sp>
        <p:nvSpPr>
          <p:cNvPr id="52" name="Text Box 198"/>
          <p:cNvSpPr txBox="1">
            <a:spLocks noChangeArrowheads="1"/>
          </p:cNvSpPr>
          <p:nvPr/>
        </p:nvSpPr>
        <p:spPr bwMode="auto">
          <a:xfrm>
            <a:off x="3395427" y="5207493"/>
            <a:ext cx="8384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(0,0,</a:t>
            </a:r>
            <a:r>
              <a:rPr lang="en-US" sz="2000" dirty="0" smtClean="0">
                <a:latin typeface="+mj-lt"/>
              </a:rPr>
              <a:t>z</a:t>
            </a:r>
            <a:r>
              <a:rPr lang="en-US" sz="2000" i="0" dirty="0" smtClean="0">
                <a:latin typeface="+mj-lt"/>
              </a:rPr>
              <a:t>)</a:t>
            </a:r>
          </a:p>
        </p:txBody>
      </p:sp>
      <p:sp>
        <p:nvSpPr>
          <p:cNvPr id="53" name="Text Box 198"/>
          <p:cNvSpPr txBox="1">
            <a:spLocks noChangeArrowheads="1"/>
          </p:cNvSpPr>
          <p:nvPr/>
        </p:nvSpPr>
        <p:spPr bwMode="auto">
          <a:xfrm>
            <a:off x="4910769" y="5236038"/>
            <a:ext cx="8384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</a:t>
            </a:r>
            <a:r>
              <a:rPr lang="en-US" sz="2000" dirty="0" smtClean="0">
                <a:latin typeface="+mj-lt"/>
              </a:rPr>
              <a:t>x</a:t>
            </a:r>
            <a:r>
              <a:rPr lang="en-US" sz="2000" i="0" dirty="0" smtClean="0">
                <a:latin typeface="+mj-lt"/>
              </a:rPr>
              <a:t>,0,0)</a:t>
            </a:r>
          </a:p>
        </p:txBody>
      </p:sp>
      <p:sp>
        <p:nvSpPr>
          <p:cNvPr id="61" name="Text Box 198"/>
          <p:cNvSpPr txBox="1">
            <a:spLocks noChangeArrowheads="1"/>
          </p:cNvSpPr>
          <p:nvPr/>
        </p:nvSpPr>
        <p:spPr bwMode="auto">
          <a:xfrm>
            <a:off x="4106639" y="5236038"/>
            <a:ext cx="9030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000" i="0" dirty="0" smtClean="0">
                <a:latin typeface="+mj-lt"/>
              </a:rPr>
              <a:t>(0,</a:t>
            </a:r>
            <a:r>
              <a:rPr lang="en-US" sz="2000" dirty="0" smtClean="0">
                <a:latin typeface="+mj-lt"/>
              </a:rPr>
              <a:t>y</a:t>
            </a:r>
            <a:r>
              <a:rPr lang="en-US" sz="2000" i="0" dirty="0" smtClean="0">
                <a:latin typeface="+mj-lt"/>
              </a:rPr>
              <a:t>,0)</a:t>
            </a:r>
          </a:p>
        </p:txBody>
      </p:sp>
      <p:sp>
        <p:nvSpPr>
          <p:cNvPr id="16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Unique coarsest factorization.</a:t>
            </a:r>
          </a:p>
        </p:txBody>
      </p:sp>
    </p:spTree>
    <p:extLst>
      <p:ext uri="{BB962C8B-B14F-4D97-AF65-F5344CB8AC3E}">
        <p14:creationId xmlns:p14="http://schemas.microsoft.com/office/powerpoint/2010/main" val="211396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Example:  Trigonometric vs. Periodic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6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Trigonometric vs. Periodic</a:t>
            </a:r>
            <a:endParaRPr lang="en-US" b="0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Is the phenomenon polynomial or periodic?</a:t>
            </a:r>
            <a:endParaRPr lang="en-US" sz="2800" dirty="0"/>
          </a:p>
        </p:txBody>
      </p:sp>
      <p:sp>
        <p:nvSpPr>
          <p:cNvPr id="8" name="Freeform 7"/>
          <p:cNvSpPr/>
          <p:nvPr/>
        </p:nvSpPr>
        <p:spPr>
          <a:xfrm>
            <a:off x="2535936" y="3767327"/>
            <a:ext cx="2255520" cy="2048257"/>
          </a:xfrm>
          <a:custGeom>
            <a:avLst/>
            <a:gdLst>
              <a:gd name="connsiteX0" fmla="*/ 0 w 2255520"/>
              <a:gd name="connsiteY0" fmla="*/ 2048257 h 2048257"/>
              <a:gd name="connsiteX1" fmla="*/ 365760 w 2255520"/>
              <a:gd name="connsiteY1" fmla="*/ 24385 h 2048257"/>
              <a:gd name="connsiteX2" fmla="*/ 585216 w 2255520"/>
              <a:gd name="connsiteY2" fmla="*/ 2036065 h 2048257"/>
              <a:gd name="connsiteX3" fmla="*/ 865632 w 2255520"/>
              <a:gd name="connsiteY3" fmla="*/ 1 h 2048257"/>
              <a:gd name="connsiteX4" fmla="*/ 1072896 w 2255520"/>
              <a:gd name="connsiteY4" fmla="*/ 2023873 h 2048257"/>
              <a:gd name="connsiteX5" fmla="*/ 1353312 w 2255520"/>
              <a:gd name="connsiteY5" fmla="*/ 24385 h 2048257"/>
              <a:gd name="connsiteX6" fmla="*/ 1548384 w 2255520"/>
              <a:gd name="connsiteY6" fmla="*/ 1987297 h 2048257"/>
              <a:gd name="connsiteX7" fmla="*/ 1816608 w 2255520"/>
              <a:gd name="connsiteY7" fmla="*/ 36577 h 2048257"/>
              <a:gd name="connsiteX8" fmla="*/ 2023872 w 2255520"/>
              <a:gd name="connsiteY8" fmla="*/ 1987297 h 2048257"/>
              <a:gd name="connsiteX9" fmla="*/ 2255520 w 2255520"/>
              <a:gd name="connsiteY9" fmla="*/ 48769 h 2048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55520" h="2048257">
                <a:moveTo>
                  <a:pt x="0" y="2048257"/>
                </a:moveTo>
                <a:cubicBezTo>
                  <a:pt x="134112" y="1037337"/>
                  <a:pt x="268224" y="26417"/>
                  <a:pt x="365760" y="24385"/>
                </a:cubicBezTo>
                <a:cubicBezTo>
                  <a:pt x="463296" y="22353"/>
                  <a:pt x="501904" y="2040129"/>
                  <a:pt x="585216" y="2036065"/>
                </a:cubicBezTo>
                <a:cubicBezTo>
                  <a:pt x="668528" y="2032001"/>
                  <a:pt x="784352" y="2033"/>
                  <a:pt x="865632" y="1"/>
                </a:cubicBezTo>
                <a:cubicBezTo>
                  <a:pt x="946912" y="-2031"/>
                  <a:pt x="991616" y="2019809"/>
                  <a:pt x="1072896" y="2023873"/>
                </a:cubicBezTo>
                <a:cubicBezTo>
                  <a:pt x="1154176" y="2027937"/>
                  <a:pt x="1274064" y="30481"/>
                  <a:pt x="1353312" y="24385"/>
                </a:cubicBezTo>
                <a:cubicBezTo>
                  <a:pt x="1432560" y="18289"/>
                  <a:pt x="1471168" y="1985265"/>
                  <a:pt x="1548384" y="1987297"/>
                </a:cubicBezTo>
                <a:cubicBezTo>
                  <a:pt x="1625600" y="1989329"/>
                  <a:pt x="1737360" y="36577"/>
                  <a:pt x="1816608" y="36577"/>
                </a:cubicBezTo>
                <a:cubicBezTo>
                  <a:pt x="1895856" y="36577"/>
                  <a:pt x="1950720" y="1985265"/>
                  <a:pt x="2023872" y="1987297"/>
                </a:cubicBezTo>
                <a:cubicBezTo>
                  <a:pt x="2097024" y="1989329"/>
                  <a:pt x="2176272" y="1019049"/>
                  <a:pt x="2255520" y="48769"/>
                </a:cubicBezTo>
              </a:path>
            </a:pathLst>
          </a:custGeom>
          <a:ln w="28575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438400" y="4206232"/>
            <a:ext cx="2353056" cy="1645929"/>
          </a:xfrm>
          <a:custGeom>
            <a:avLst/>
            <a:gdLst>
              <a:gd name="connsiteX0" fmla="*/ 0 w 2572512"/>
              <a:gd name="connsiteY0" fmla="*/ 281551 h 1220335"/>
              <a:gd name="connsiteX1" fmla="*/ 573024 w 2572512"/>
              <a:gd name="connsiteY1" fmla="*/ 464431 h 1220335"/>
              <a:gd name="connsiteX2" fmla="*/ 1182624 w 2572512"/>
              <a:gd name="connsiteY2" fmla="*/ 1135 h 1220335"/>
              <a:gd name="connsiteX3" fmla="*/ 2011680 w 2572512"/>
              <a:gd name="connsiteY3" fmla="*/ 622927 h 1220335"/>
              <a:gd name="connsiteX4" fmla="*/ 2572512 w 2572512"/>
              <a:gd name="connsiteY4" fmla="*/ 1220335 h 1220335"/>
              <a:gd name="connsiteX0" fmla="*/ 0 w 2572512"/>
              <a:gd name="connsiteY0" fmla="*/ 305887 h 1244671"/>
              <a:gd name="connsiteX1" fmla="*/ 573024 w 2572512"/>
              <a:gd name="connsiteY1" fmla="*/ 488767 h 1244671"/>
              <a:gd name="connsiteX2" fmla="*/ 1004184 w 2572512"/>
              <a:gd name="connsiteY2" fmla="*/ 1087 h 1244671"/>
              <a:gd name="connsiteX3" fmla="*/ 2011680 w 2572512"/>
              <a:gd name="connsiteY3" fmla="*/ 647263 h 1244671"/>
              <a:gd name="connsiteX4" fmla="*/ 2572512 w 2572512"/>
              <a:gd name="connsiteY4" fmla="*/ 1244671 h 1244671"/>
              <a:gd name="connsiteX0" fmla="*/ 0 w 2572512"/>
              <a:gd name="connsiteY0" fmla="*/ 305410 h 1244194"/>
              <a:gd name="connsiteX1" fmla="*/ 498673 w 2572512"/>
              <a:gd name="connsiteY1" fmla="*/ 524866 h 1244194"/>
              <a:gd name="connsiteX2" fmla="*/ 1004184 w 2572512"/>
              <a:gd name="connsiteY2" fmla="*/ 610 h 1244194"/>
              <a:gd name="connsiteX3" fmla="*/ 2011680 w 2572512"/>
              <a:gd name="connsiteY3" fmla="*/ 646786 h 1244194"/>
              <a:gd name="connsiteX4" fmla="*/ 2572512 w 2572512"/>
              <a:gd name="connsiteY4" fmla="*/ 1244194 h 1244194"/>
              <a:gd name="connsiteX0" fmla="*/ 0 w 2572512"/>
              <a:gd name="connsiteY0" fmla="*/ 305383 h 1244167"/>
              <a:gd name="connsiteX1" fmla="*/ 498673 w 2572512"/>
              <a:gd name="connsiteY1" fmla="*/ 524839 h 1244167"/>
              <a:gd name="connsiteX2" fmla="*/ 1004184 w 2572512"/>
              <a:gd name="connsiteY2" fmla="*/ 583 h 1244167"/>
              <a:gd name="connsiteX3" fmla="*/ 2011680 w 2572512"/>
              <a:gd name="connsiteY3" fmla="*/ 646759 h 1244167"/>
              <a:gd name="connsiteX4" fmla="*/ 2572512 w 2572512"/>
              <a:gd name="connsiteY4" fmla="*/ 1244167 h 1244167"/>
              <a:gd name="connsiteX0" fmla="*/ 0 w 2736082"/>
              <a:gd name="connsiteY0" fmla="*/ 732228 h 1244292"/>
              <a:gd name="connsiteX1" fmla="*/ 662243 w 2736082"/>
              <a:gd name="connsiteY1" fmla="*/ 524964 h 1244292"/>
              <a:gd name="connsiteX2" fmla="*/ 1167754 w 2736082"/>
              <a:gd name="connsiteY2" fmla="*/ 708 h 1244292"/>
              <a:gd name="connsiteX3" fmla="*/ 2175250 w 2736082"/>
              <a:gd name="connsiteY3" fmla="*/ 646884 h 1244292"/>
              <a:gd name="connsiteX4" fmla="*/ 2736082 w 2736082"/>
              <a:gd name="connsiteY4" fmla="*/ 1244292 h 1244292"/>
              <a:gd name="connsiteX0" fmla="*/ 0 w 2736082"/>
              <a:gd name="connsiteY0" fmla="*/ 732228 h 1244292"/>
              <a:gd name="connsiteX1" fmla="*/ 662243 w 2736082"/>
              <a:gd name="connsiteY1" fmla="*/ 524964 h 1244292"/>
              <a:gd name="connsiteX2" fmla="*/ 1167754 w 2736082"/>
              <a:gd name="connsiteY2" fmla="*/ 708 h 1244292"/>
              <a:gd name="connsiteX3" fmla="*/ 2175250 w 2736082"/>
              <a:gd name="connsiteY3" fmla="*/ 646884 h 1244292"/>
              <a:gd name="connsiteX4" fmla="*/ 2736082 w 2736082"/>
              <a:gd name="connsiteY4" fmla="*/ 1244292 h 1244292"/>
              <a:gd name="connsiteX0" fmla="*/ 0 w 2631992"/>
              <a:gd name="connsiteY0" fmla="*/ 951748 h 1244356"/>
              <a:gd name="connsiteX1" fmla="*/ 558153 w 2631992"/>
              <a:gd name="connsiteY1" fmla="*/ 525028 h 1244356"/>
              <a:gd name="connsiteX2" fmla="*/ 1063664 w 2631992"/>
              <a:gd name="connsiteY2" fmla="*/ 772 h 1244356"/>
              <a:gd name="connsiteX3" fmla="*/ 2071160 w 2631992"/>
              <a:gd name="connsiteY3" fmla="*/ 646948 h 1244356"/>
              <a:gd name="connsiteX4" fmla="*/ 2631992 w 2631992"/>
              <a:gd name="connsiteY4" fmla="*/ 1244356 h 1244356"/>
              <a:gd name="connsiteX0" fmla="*/ 0 w 2810432"/>
              <a:gd name="connsiteY0" fmla="*/ 951748 h 1098052"/>
              <a:gd name="connsiteX1" fmla="*/ 558153 w 2810432"/>
              <a:gd name="connsiteY1" fmla="*/ 525028 h 1098052"/>
              <a:gd name="connsiteX2" fmla="*/ 1063664 w 2810432"/>
              <a:gd name="connsiteY2" fmla="*/ 772 h 1098052"/>
              <a:gd name="connsiteX3" fmla="*/ 2071160 w 2810432"/>
              <a:gd name="connsiteY3" fmla="*/ 646948 h 1098052"/>
              <a:gd name="connsiteX4" fmla="*/ 2810432 w 2810432"/>
              <a:gd name="connsiteY4" fmla="*/ 1098052 h 1098052"/>
              <a:gd name="connsiteX0" fmla="*/ 0 w 2810432"/>
              <a:gd name="connsiteY0" fmla="*/ 951748 h 1098052"/>
              <a:gd name="connsiteX1" fmla="*/ 558153 w 2810432"/>
              <a:gd name="connsiteY1" fmla="*/ 525028 h 1098052"/>
              <a:gd name="connsiteX2" fmla="*/ 1063664 w 2810432"/>
              <a:gd name="connsiteY2" fmla="*/ 772 h 1098052"/>
              <a:gd name="connsiteX3" fmla="*/ 2071160 w 2810432"/>
              <a:gd name="connsiteY3" fmla="*/ 646948 h 1098052"/>
              <a:gd name="connsiteX4" fmla="*/ 2810432 w 2810432"/>
              <a:gd name="connsiteY4" fmla="*/ 1098052 h 1098052"/>
              <a:gd name="connsiteX0" fmla="*/ 0 w 2810432"/>
              <a:gd name="connsiteY0" fmla="*/ 963867 h 1110171"/>
              <a:gd name="connsiteX1" fmla="*/ 558153 w 2810432"/>
              <a:gd name="connsiteY1" fmla="*/ 537147 h 1110171"/>
              <a:gd name="connsiteX2" fmla="*/ 1063664 w 2810432"/>
              <a:gd name="connsiteY2" fmla="*/ 12891 h 1110171"/>
              <a:gd name="connsiteX3" fmla="*/ 2810432 w 2810432"/>
              <a:gd name="connsiteY3" fmla="*/ 1110171 h 1110171"/>
              <a:gd name="connsiteX0" fmla="*/ 0 w 2914522"/>
              <a:gd name="connsiteY0" fmla="*/ 474532 h 1108516"/>
              <a:gd name="connsiteX1" fmla="*/ 662243 w 2914522"/>
              <a:gd name="connsiteY1" fmla="*/ 535492 h 1108516"/>
              <a:gd name="connsiteX2" fmla="*/ 1167754 w 2914522"/>
              <a:gd name="connsiteY2" fmla="*/ 11236 h 1108516"/>
              <a:gd name="connsiteX3" fmla="*/ 2914522 w 2914522"/>
              <a:gd name="connsiteY3" fmla="*/ 1108516 h 1108516"/>
              <a:gd name="connsiteX0" fmla="*/ 0 w 2914522"/>
              <a:gd name="connsiteY0" fmla="*/ 474532 h 1108516"/>
              <a:gd name="connsiteX1" fmla="*/ 662243 w 2914522"/>
              <a:gd name="connsiteY1" fmla="*/ 535492 h 1108516"/>
              <a:gd name="connsiteX2" fmla="*/ 1167754 w 2914522"/>
              <a:gd name="connsiteY2" fmla="*/ 11236 h 1108516"/>
              <a:gd name="connsiteX3" fmla="*/ 2914522 w 2914522"/>
              <a:gd name="connsiteY3" fmla="*/ 1108516 h 1108516"/>
              <a:gd name="connsiteX0" fmla="*/ 0 w 2869912"/>
              <a:gd name="connsiteY0" fmla="*/ 303358 h 1108030"/>
              <a:gd name="connsiteX1" fmla="*/ 617633 w 2869912"/>
              <a:gd name="connsiteY1" fmla="*/ 535006 h 1108030"/>
              <a:gd name="connsiteX2" fmla="*/ 1123144 w 2869912"/>
              <a:gd name="connsiteY2" fmla="*/ 10750 h 1108030"/>
              <a:gd name="connsiteX3" fmla="*/ 2869912 w 2869912"/>
              <a:gd name="connsiteY3" fmla="*/ 1108030 h 1108030"/>
              <a:gd name="connsiteX0" fmla="*/ 0 w 2869912"/>
              <a:gd name="connsiteY0" fmla="*/ 303358 h 1108030"/>
              <a:gd name="connsiteX1" fmla="*/ 617633 w 2869912"/>
              <a:gd name="connsiteY1" fmla="*/ 535006 h 1108030"/>
              <a:gd name="connsiteX2" fmla="*/ 1123144 w 2869912"/>
              <a:gd name="connsiteY2" fmla="*/ 10750 h 1108030"/>
              <a:gd name="connsiteX3" fmla="*/ 2869912 w 2869912"/>
              <a:gd name="connsiteY3" fmla="*/ 1108030 h 1108030"/>
              <a:gd name="connsiteX0" fmla="*/ 0 w 2869912"/>
              <a:gd name="connsiteY0" fmla="*/ 294361 h 1099033"/>
              <a:gd name="connsiteX1" fmla="*/ 662244 w 2869912"/>
              <a:gd name="connsiteY1" fmla="*/ 830809 h 1099033"/>
              <a:gd name="connsiteX2" fmla="*/ 1123144 w 2869912"/>
              <a:gd name="connsiteY2" fmla="*/ 1753 h 1099033"/>
              <a:gd name="connsiteX3" fmla="*/ 2869912 w 2869912"/>
              <a:gd name="connsiteY3" fmla="*/ 1099033 h 1099033"/>
              <a:gd name="connsiteX0" fmla="*/ 0 w 2869912"/>
              <a:gd name="connsiteY0" fmla="*/ 842389 h 1647061"/>
              <a:gd name="connsiteX1" fmla="*/ 662244 w 2869912"/>
              <a:gd name="connsiteY1" fmla="*/ 1378837 h 1647061"/>
              <a:gd name="connsiteX2" fmla="*/ 1152884 w 2869912"/>
              <a:gd name="connsiteY2" fmla="*/ 1141 h 1647061"/>
              <a:gd name="connsiteX3" fmla="*/ 2869912 w 2869912"/>
              <a:gd name="connsiteY3" fmla="*/ 1647061 h 1647061"/>
              <a:gd name="connsiteX0" fmla="*/ 0 w 2869912"/>
              <a:gd name="connsiteY0" fmla="*/ 841257 h 1645929"/>
              <a:gd name="connsiteX1" fmla="*/ 662244 w 2869912"/>
              <a:gd name="connsiteY1" fmla="*/ 1377705 h 1645929"/>
              <a:gd name="connsiteX2" fmla="*/ 1152884 w 2869912"/>
              <a:gd name="connsiteY2" fmla="*/ 9 h 1645929"/>
              <a:gd name="connsiteX3" fmla="*/ 2869912 w 2869912"/>
              <a:gd name="connsiteY3" fmla="*/ 1645929 h 1645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9912" h="1645929">
                <a:moveTo>
                  <a:pt x="0" y="841257"/>
                </a:moveTo>
                <a:cubicBezTo>
                  <a:pt x="217700" y="1017025"/>
                  <a:pt x="470097" y="1517913"/>
                  <a:pt x="662244" y="1377705"/>
                </a:cubicBezTo>
                <a:cubicBezTo>
                  <a:pt x="854391" y="1237497"/>
                  <a:pt x="903900" y="4073"/>
                  <a:pt x="1152884" y="9"/>
                </a:cubicBezTo>
                <a:cubicBezTo>
                  <a:pt x="1401868" y="-4055"/>
                  <a:pt x="2506002" y="1417329"/>
                  <a:pt x="2869912" y="1645929"/>
                </a:cubicBezTo>
              </a:path>
            </a:pathLst>
          </a:custGeom>
          <a:ln w="38100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840736" y="5376381"/>
            <a:ext cx="304800" cy="288963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145536" y="4038600"/>
            <a:ext cx="304800" cy="288963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858768" y="4713735"/>
            <a:ext cx="304800" cy="288963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438400" y="5009183"/>
            <a:ext cx="304800" cy="288963"/>
          </a:xfrm>
          <a:prstGeom prst="rect">
            <a:avLst/>
          </a:prstGeom>
          <a:noFill/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4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381000"/>
            <a:ext cx="8610600" cy="1143000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Polynomials vs. Trig Polynomials</a:t>
            </a:r>
            <a:endParaRPr lang="en-US" b="0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Unique coarsest factorization.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44913" y="5531978"/>
            <a:ext cx="685800" cy="40719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r>
              <a:rPr lang="en-US" i="0" dirty="0" smtClean="0"/>
              <a:t> </a:t>
            </a:r>
            <a:r>
              <a:rPr lang="en-US" i="0" dirty="0" smtClean="0">
                <a:sym typeface="Symbol"/>
              </a:rPr>
              <a:t></a:t>
            </a:r>
            <a:r>
              <a:rPr lang="en-US" i="0" dirty="0" smtClean="0"/>
              <a:t> 0</a:t>
            </a:r>
            <a:endParaRPr lang="en-US" i="0" dirty="0"/>
          </a:p>
        </p:txBody>
      </p:sp>
      <p:sp>
        <p:nvSpPr>
          <p:cNvPr id="5" name="Rectangle 4"/>
          <p:cNvSpPr/>
          <p:nvPr/>
        </p:nvSpPr>
        <p:spPr>
          <a:xfrm>
            <a:off x="2444913" y="4491514"/>
            <a:ext cx="685800" cy="40719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</a:t>
            </a:r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6" name="Rectangle 5"/>
          <p:cNvSpPr/>
          <p:nvPr/>
        </p:nvSpPr>
        <p:spPr>
          <a:xfrm>
            <a:off x="2456343" y="3416855"/>
            <a:ext cx="685800" cy="407194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</a:t>
            </a:r>
            <a:r>
              <a:rPr lang="en-US" i="0" dirty="0" smtClean="0"/>
              <a:t>2</a:t>
            </a:r>
            <a:endParaRPr lang="en-US" i="0" dirty="0"/>
          </a:p>
        </p:txBody>
      </p:sp>
      <p:sp>
        <p:nvSpPr>
          <p:cNvPr id="7" name="TextBox 6"/>
          <p:cNvSpPr txBox="1"/>
          <p:nvPr/>
        </p:nvSpPr>
        <p:spPr>
          <a:xfrm>
            <a:off x="2335420" y="6096000"/>
            <a:ext cx="1204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  <a:sym typeface="Symbol"/>
              </a:rPr>
              <a:t></a:t>
            </a:r>
            <a:r>
              <a:rPr lang="en-US" sz="2400" baseline="-25000" dirty="0" smtClean="0">
                <a:latin typeface="+mj-lt"/>
                <a:sym typeface="Symbol"/>
              </a:rPr>
              <a:t>i </a:t>
            </a:r>
            <a:r>
              <a:rPr lang="en-US" sz="2400" i="0" baseline="-25000" dirty="0" smtClean="0">
                <a:latin typeface="+mj-lt"/>
                <a:sym typeface="Symbol"/>
              </a:rPr>
              <a:t></a:t>
            </a:r>
            <a:r>
              <a:rPr lang="en-US" sz="2400" baseline="-25000" dirty="0" smtClean="0">
                <a:latin typeface="+mj-lt"/>
                <a:sym typeface="Symbol"/>
              </a:rPr>
              <a:t> n</a:t>
            </a:r>
            <a:r>
              <a:rPr lang="en-US" sz="2400" i="0" dirty="0" smtClean="0">
                <a:latin typeface="+mj-lt"/>
                <a:sym typeface="Symbol"/>
              </a:rPr>
              <a:t> </a:t>
            </a:r>
            <a:r>
              <a:rPr lang="en-US" sz="2400" dirty="0" err="1" smtClean="0">
                <a:latin typeface="+mj-lt"/>
                <a:sym typeface="Symbol"/>
              </a:rPr>
              <a:t>a</a:t>
            </a:r>
            <a:r>
              <a:rPr lang="en-US" sz="2400" baseline="-25000" dirty="0" err="1" smtClean="0">
                <a:latin typeface="+mj-lt"/>
                <a:sym typeface="Symbol"/>
              </a:rPr>
              <a:t>i</a:t>
            </a:r>
            <a:r>
              <a:rPr lang="en-US" sz="2400" i="0" dirty="0" err="1" smtClean="0">
                <a:latin typeface="+mj-lt"/>
                <a:sym typeface="Symbol"/>
              </a:rPr>
              <a:t>x</a:t>
            </a:r>
            <a:r>
              <a:rPr lang="en-US" sz="2400" baseline="30000" dirty="0" err="1" smtClean="0">
                <a:latin typeface="+mj-lt"/>
                <a:sym typeface="Symbol"/>
              </a:rPr>
              <a:t>i</a:t>
            </a:r>
            <a:endParaRPr lang="en-US" sz="2400" baseline="30000" dirty="0" smtClean="0">
              <a:latin typeface="+mj-lt"/>
            </a:endParaRPr>
          </a:p>
        </p:txBody>
      </p:sp>
      <p:sp>
        <p:nvSpPr>
          <p:cNvPr id="10" name="Right Arrow 9"/>
          <p:cNvSpPr/>
          <p:nvPr/>
        </p:nvSpPr>
        <p:spPr>
          <a:xfrm rot="16200000">
            <a:off x="2542839" y="4035015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6200000">
            <a:off x="2554269" y="5099060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702719" y="4470489"/>
            <a:ext cx="685800" cy="40719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</a:t>
            </a:r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15" name="Right Arrow 14"/>
          <p:cNvSpPr/>
          <p:nvPr/>
        </p:nvSpPr>
        <p:spPr>
          <a:xfrm rot="16200000">
            <a:off x="4800645" y="4025442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16200000">
            <a:off x="4812075" y="5078035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077315" y="6089166"/>
            <a:ext cx="3203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>
                <a:solidFill>
                  <a:prstClr val="black"/>
                </a:solidFill>
                <a:latin typeface="Calibri"/>
                <a:sym typeface="Symbol"/>
              </a:rPr>
              <a:t></a:t>
            </a:r>
            <a:r>
              <a:rPr lang="en-US" sz="2400" baseline="-25000" dirty="0">
                <a:solidFill>
                  <a:prstClr val="black"/>
                </a:solidFill>
                <a:latin typeface="Calibri"/>
                <a:sym typeface="Symbol"/>
              </a:rPr>
              <a:t>i </a:t>
            </a:r>
            <a:r>
              <a:rPr lang="en-US" sz="2400" i="0" baseline="-25000" dirty="0">
                <a:solidFill>
                  <a:prstClr val="black"/>
                </a:solidFill>
                <a:latin typeface="Calibri"/>
                <a:sym typeface="Symbol"/>
              </a:rPr>
              <a:t></a:t>
            </a:r>
            <a:r>
              <a:rPr lang="en-US" sz="2400" baseline="-25000" dirty="0">
                <a:solidFill>
                  <a:prstClr val="black"/>
                </a:solidFill>
                <a:latin typeface="Calibri"/>
                <a:sym typeface="Symbol"/>
              </a:rPr>
              <a:t> 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</a:t>
            </a:r>
            <a:r>
              <a:rPr lang="en-US" sz="2400" baseline="-25000" dirty="0" err="1" smtClean="0">
                <a:latin typeface="+mj-lt"/>
              </a:rPr>
              <a:t>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cos</a:t>
            </a:r>
            <a:r>
              <a:rPr lang="en-US" sz="2400" i="0" dirty="0" smtClean="0">
                <a:latin typeface="+mj-lt"/>
              </a:rPr>
              <a:t>(</a:t>
            </a:r>
            <a:r>
              <a:rPr lang="en-US" sz="2400" dirty="0" smtClean="0">
                <a:latin typeface="+mj-lt"/>
              </a:rPr>
              <a:t>ix</a:t>
            </a:r>
            <a:r>
              <a:rPr lang="en-US" sz="2400" i="0" dirty="0" smtClean="0">
                <a:latin typeface="+mj-lt"/>
              </a:rPr>
              <a:t>)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i="0" dirty="0" smtClean="0">
                <a:latin typeface="+mj-lt"/>
              </a:rPr>
              <a:t>+</a:t>
            </a:r>
            <a:r>
              <a:rPr lang="en-US" sz="2400" dirty="0" smtClean="0">
                <a:latin typeface="+mj-lt"/>
              </a:rPr>
              <a:t> b</a:t>
            </a:r>
            <a:r>
              <a:rPr lang="en-US" sz="2400" baseline="-25000" dirty="0" smtClean="0">
                <a:latin typeface="+mj-lt"/>
              </a:rPr>
              <a:t>i</a:t>
            </a:r>
            <a:r>
              <a:rPr lang="en-US" sz="2400" dirty="0" smtClean="0">
                <a:latin typeface="+mj-lt"/>
              </a:rPr>
              <a:t> sin</a:t>
            </a:r>
            <a:r>
              <a:rPr lang="en-US" sz="2400" i="0" dirty="0" smtClean="0">
                <a:latin typeface="+mj-lt"/>
              </a:rPr>
              <a:t>(</a:t>
            </a:r>
            <a:r>
              <a:rPr lang="en-US" sz="2400" dirty="0" smtClean="0">
                <a:latin typeface="+mj-lt"/>
              </a:rPr>
              <a:t>ix</a:t>
            </a:r>
            <a:r>
              <a:rPr lang="en-US" sz="2400" i="0" dirty="0" smtClean="0">
                <a:latin typeface="+mj-lt"/>
              </a:rPr>
              <a:t>)</a:t>
            </a:r>
          </a:p>
        </p:txBody>
      </p:sp>
      <p:sp>
        <p:nvSpPr>
          <p:cNvPr id="21" name="Right Arrow 20"/>
          <p:cNvSpPr/>
          <p:nvPr/>
        </p:nvSpPr>
        <p:spPr>
          <a:xfrm rot="16200000">
            <a:off x="2556210" y="2960356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16200000">
            <a:off x="4800645" y="2981381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714149" y="3395830"/>
            <a:ext cx="685800" cy="40719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</a:t>
            </a:r>
            <a:r>
              <a:rPr lang="en-US" i="0" dirty="0" smtClean="0"/>
              <a:t>2</a:t>
            </a:r>
            <a:endParaRPr lang="en-US" i="0" dirty="0"/>
          </a:p>
        </p:txBody>
      </p:sp>
      <p:sp>
        <p:nvSpPr>
          <p:cNvPr id="24" name="Rectangle 23"/>
          <p:cNvSpPr/>
          <p:nvPr/>
        </p:nvSpPr>
        <p:spPr>
          <a:xfrm>
            <a:off x="4702719" y="5510953"/>
            <a:ext cx="685800" cy="40719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0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2482232" y="2444352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  <a:sym typeface="Symbol"/>
              </a:rPr>
              <a:t>. . .</a:t>
            </a:r>
            <a:endParaRPr lang="en-US" sz="2400" baseline="30000" dirty="0" smtClean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 rot="16200000">
            <a:off x="4725977" y="2524998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  <a:sym typeface="Symbol"/>
              </a:rPr>
              <a:t>. . .</a:t>
            </a:r>
            <a:endParaRPr lang="en-US" sz="2400" baseline="30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2004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Hidden</a:t>
            </a:r>
            <a:r>
              <a:rPr lang="en-US" sz="2800" dirty="0" smtClean="0"/>
              <a:t> arrows to infinite disjunctions.</a:t>
            </a:r>
            <a:endParaRPr lang="en-US" sz="2800" dirty="0"/>
          </a:p>
        </p:txBody>
      </p:sp>
      <p:sp>
        <p:nvSpPr>
          <p:cNvPr id="10" name="Right Arrow 9"/>
          <p:cNvSpPr/>
          <p:nvPr/>
        </p:nvSpPr>
        <p:spPr>
          <a:xfrm rot="16200000">
            <a:off x="2542839" y="4035015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6200000">
            <a:off x="2554269" y="5099060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6200000">
            <a:off x="4800645" y="4025442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16200000">
            <a:off x="4812075" y="5078035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16200000">
            <a:off x="2556210" y="2960356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16200000">
            <a:off x="4800645" y="2981381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0" y="2514600"/>
            <a:ext cx="990600" cy="357456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320180" y="2521434"/>
            <a:ext cx="990600" cy="357456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9891368">
            <a:off x="2605000" y="5143280"/>
            <a:ext cx="2064744" cy="381000"/>
          </a:xfrm>
          <a:prstGeom prst="rightArrow">
            <a:avLst/>
          </a:prstGeom>
          <a:solidFill>
            <a:srgbClr val="C0504D">
              <a:alpha val="50196"/>
            </a:srgb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 rot="19891368">
            <a:off x="2629383" y="3034983"/>
            <a:ext cx="2064744" cy="381000"/>
          </a:xfrm>
          <a:prstGeom prst="rightArrow">
            <a:avLst/>
          </a:prstGeom>
          <a:solidFill>
            <a:srgbClr val="C0504D">
              <a:alpha val="50196"/>
            </a:srgb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 rot="19891368">
            <a:off x="2580761" y="4111383"/>
            <a:ext cx="2064744" cy="381000"/>
          </a:xfrm>
          <a:prstGeom prst="rightArrow">
            <a:avLst/>
          </a:prstGeom>
          <a:solidFill>
            <a:srgbClr val="C0504D">
              <a:alpha val="50196"/>
            </a:srgb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444913" y="5531978"/>
            <a:ext cx="685800" cy="40719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r>
              <a:rPr lang="en-US" i="0" dirty="0" smtClean="0"/>
              <a:t> </a:t>
            </a:r>
            <a:r>
              <a:rPr lang="en-US" i="0" dirty="0" smtClean="0">
                <a:sym typeface="Symbol"/>
              </a:rPr>
              <a:t></a:t>
            </a:r>
            <a:r>
              <a:rPr lang="en-US" i="0" dirty="0" smtClean="0"/>
              <a:t> 0</a:t>
            </a:r>
            <a:endParaRPr lang="en-US" i="0" dirty="0"/>
          </a:p>
        </p:txBody>
      </p:sp>
      <p:sp>
        <p:nvSpPr>
          <p:cNvPr id="31" name="Rectangle 30"/>
          <p:cNvSpPr/>
          <p:nvPr/>
        </p:nvSpPr>
        <p:spPr>
          <a:xfrm>
            <a:off x="2444913" y="4491514"/>
            <a:ext cx="685800" cy="40719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</a:t>
            </a:r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32" name="Rectangle 31"/>
          <p:cNvSpPr/>
          <p:nvPr/>
        </p:nvSpPr>
        <p:spPr>
          <a:xfrm>
            <a:off x="2456343" y="3416855"/>
            <a:ext cx="685800" cy="407194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</a:t>
            </a:r>
            <a:r>
              <a:rPr lang="en-US" i="0" dirty="0" smtClean="0"/>
              <a:t>2</a:t>
            </a:r>
            <a:endParaRPr lang="en-US" i="0" dirty="0"/>
          </a:p>
        </p:txBody>
      </p:sp>
      <p:sp>
        <p:nvSpPr>
          <p:cNvPr id="33" name="Right Arrow 32"/>
          <p:cNvSpPr/>
          <p:nvPr/>
        </p:nvSpPr>
        <p:spPr>
          <a:xfrm rot="12310662">
            <a:off x="3199844" y="5099060"/>
            <a:ext cx="2064744" cy="381000"/>
          </a:xfrm>
          <a:prstGeom prst="rightArrow">
            <a:avLst/>
          </a:prstGeom>
          <a:solidFill>
            <a:srgbClr val="C0504D">
              <a:alpha val="50196"/>
            </a:srgb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702719" y="5510953"/>
            <a:ext cx="685800" cy="40719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0</a:t>
            </a:r>
          </a:p>
        </p:txBody>
      </p:sp>
      <p:sp>
        <p:nvSpPr>
          <p:cNvPr id="35" name="Right Arrow 34"/>
          <p:cNvSpPr/>
          <p:nvPr/>
        </p:nvSpPr>
        <p:spPr>
          <a:xfrm rot="12310662">
            <a:off x="3311926" y="4159479"/>
            <a:ext cx="2064744" cy="381000"/>
          </a:xfrm>
          <a:prstGeom prst="rightArrow">
            <a:avLst/>
          </a:prstGeom>
          <a:solidFill>
            <a:srgbClr val="C0504D">
              <a:alpha val="50196"/>
            </a:srgb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702719" y="4470489"/>
            <a:ext cx="685800" cy="40719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</a:t>
            </a:r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37" name="Right Arrow 36"/>
          <p:cNvSpPr/>
          <p:nvPr/>
        </p:nvSpPr>
        <p:spPr>
          <a:xfrm rot="12310662">
            <a:off x="3293742" y="3034982"/>
            <a:ext cx="2064744" cy="381000"/>
          </a:xfrm>
          <a:prstGeom prst="rightArrow">
            <a:avLst/>
          </a:prstGeom>
          <a:solidFill>
            <a:srgbClr val="C0504D">
              <a:alpha val="50196"/>
            </a:srgb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714149" y="3395830"/>
            <a:ext cx="685800" cy="40719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</a:t>
            </a:r>
            <a:r>
              <a:rPr lang="en-US" i="0" dirty="0" smtClean="0"/>
              <a:t>2</a:t>
            </a:r>
            <a:endParaRPr lang="en-US" i="0" dirty="0"/>
          </a:p>
        </p:txBody>
      </p:sp>
      <p:sp>
        <p:nvSpPr>
          <p:cNvPr id="26" name="Text Box 198"/>
          <p:cNvSpPr txBox="1">
            <a:spLocks noChangeArrowheads="1"/>
          </p:cNvSpPr>
          <p:nvPr/>
        </p:nvSpPr>
        <p:spPr bwMode="auto">
          <a:xfrm>
            <a:off x="2017557" y="2034829"/>
            <a:ext cx="17081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dirty="0" smtClean="0">
                <a:latin typeface="+mj-lt"/>
              </a:rPr>
              <a:t>polynomial</a:t>
            </a:r>
          </a:p>
        </p:txBody>
      </p:sp>
      <p:sp>
        <p:nvSpPr>
          <p:cNvPr id="27" name="Text Box 198"/>
          <p:cNvSpPr txBox="1">
            <a:spLocks noChangeArrowheads="1"/>
          </p:cNvSpPr>
          <p:nvPr/>
        </p:nvSpPr>
        <p:spPr bwMode="auto">
          <a:xfrm>
            <a:off x="4526772" y="2049887"/>
            <a:ext cx="14186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dirty="0" smtClean="0">
                <a:latin typeface="+mj-lt"/>
              </a:rPr>
              <a:t>periodic</a:t>
            </a:r>
          </a:p>
        </p:txBody>
      </p:sp>
      <p:sp>
        <p:nvSpPr>
          <p:cNvPr id="39" name="TextBox 38"/>
          <p:cNvSpPr txBox="1"/>
          <p:nvPr/>
        </p:nvSpPr>
        <p:spPr>
          <a:xfrm rot="16200000">
            <a:off x="2482232" y="2444352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  <a:sym typeface="Symbol"/>
              </a:rPr>
              <a:t>. . .</a:t>
            </a:r>
            <a:endParaRPr lang="en-US" sz="2400" baseline="30000" dirty="0" smtClean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 rot="16200000">
            <a:off x="4725977" y="2524998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  <a:sym typeface="Symbol"/>
              </a:rPr>
              <a:t>. . .</a:t>
            </a:r>
            <a:endParaRPr lang="en-US" sz="2400" baseline="30000" dirty="0" smtClean="0">
              <a:latin typeface="+mj-lt"/>
            </a:endParaRPr>
          </a:p>
        </p:txBody>
      </p:sp>
      <p:sp>
        <p:nvSpPr>
          <p:cNvPr id="41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381000"/>
            <a:ext cx="8610600" cy="1143000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Polynomials vs. Trig Polynomials</a:t>
            </a:r>
            <a:endParaRPr lang="en-US" b="0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35420" y="6096000"/>
            <a:ext cx="1204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  <a:sym typeface="Symbol"/>
              </a:rPr>
              <a:t></a:t>
            </a:r>
            <a:r>
              <a:rPr lang="en-US" sz="2400" baseline="-25000" dirty="0" smtClean="0">
                <a:latin typeface="+mj-lt"/>
                <a:sym typeface="Symbol"/>
              </a:rPr>
              <a:t>i </a:t>
            </a:r>
            <a:r>
              <a:rPr lang="en-US" sz="2400" i="0" baseline="-25000" dirty="0" smtClean="0">
                <a:latin typeface="+mj-lt"/>
                <a:sym typeface="Symbol"/>
              </a:rPr>
              <a:t></a:t>
            </a:r>
            <a:r>
              <a:rPr lang="en-US" sz="2400" baseline="-25000" dirty="0" smtClean="0">
                <a:latin typeface="+mj-lt"/>
                <a:sym typeface="Symbol"/>
              </a:rPr>
              <a:t> n</a:t>
            </a:r>
            <a:r>
              <a:rPr lang="en-US" sz="2400" i="0" dirty="0" smtClean="0">
                <a:latin typeface="+mj-lt"/>
                <a:sym typeface="Symbol"/>
              </a:rPr>
              <a:t> </a:t>
            </a:r>
            <a:r>
              <a:rPr lang="en-US" sz="2400" dirty="0" err="1" smtClean="0">
                <a:latin typeface="+mj-lt"/>
                <a:sym typeface="Symbol"/>
              </a:rPr>
              <a:t>a</a:t>
            </a:r>
            <a:r>
              <a:rPr lang="en-US" sz="2400" baseline="-25000" dirty="0" err="1" smtClean="0">
                <a:latin typeface="+mj-lt"/>
                <a:sym typeface="Symbol"/>
              </a:rPr>
              <a:t>i</a:t>
            </a:r>
            <a:r>
              <a:rPr lang="en-US" sz="2400" i="0" dirty="0" err="1" smtClean="0">
                <a:latin typeface="+mj-lt"/>
                <a:sym typeface="Symbol"/>
              </a:rPr>
              <a:t>x</a:t>
            </a:r>
            <a:r>
              <a:rPr lang="en-US" sz="2400" baseline="30000" dirty="0" err="1" smtClean="0">
                <a:latin typeface="+mj-lt"/>
                <a:sym typeface="Symbol"/>
              </a:rPr>
              <a:t>i</a:t>
            </a:r>
            <a:endParaRPr lang="en-US" sz="2400" baseline="30000" dirty="0" smtClean="0">
              <a:latin typeface="+mj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077315" y="6089166"/>
            <a:ext cx="3203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>
                <a:solidFill>
                  <a:prstClr val="black"/>
                </a:solidFill>
                <a:latin typeface="Calibri"/>
                <a:sym typeface="Symbol"/>
              </a:rPr>
              <a:t></a:t>
            </a:r>
            <a:r>
              <a:rPr lang="en-US" sz="2400" baseline="-25000" dirty="0">
                <a:solidFill>
                  <a:prstClr val="black"/>
                </a:solidFill>
                <a:latin typeface="Calibri"/>
                <a:sym typeface="Symbol"/>
              </a:rPr>
              <a:t>i </a:t>
            </a:r>
            <a:r>
              <a:rPr lang="en-US" sz="2400" i="0" baseline="-25000" dirty="0">
                <a:solidFill>
                  <a:prstClr val="black"/>
                </a:solidFill>
                <a:latin typeface="Calibri"/>
                <a:sym typeface="Symbol"/>
              </a:rPr>
              <a:t></a:t>
            </a:r>
            <a:r>
              <a:rPr lang="en-US" sz="2400" baseline="-25000" dirty="0">
                <a:solidFill>
                  <a:prstClr val="black"/>
                </a:solidFill>
                <a:latin typeface="Calibri"/>
                <a:sym typeface="Symbol"/>
              </a:rPr>
              <a:t> 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</a:t>
            </a:r>
            <a:r>
              <a:rPr lang="en-US" sz="2400" baseline="-25000" dirty="0" err="1" smtClean="0">
                <a:latin typeface="+mj-lt"/>
              </a:rPr>
              <a:t>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cos</a:t>
            </a:r>
            <a:r>
              <a:rPr lang="en-US" sz="2400" i="0" dirty="0" smtClean="0">
                <a:latin typeface="+mj-lt"/>
              </a:rPr>
              <a:t>(</a:t>
            </a:r>
            <a:r>
              <a:rPr lang="en-US" sz="2400" dirty="0" smtClean="0">
                <a:latin typeface="+mj-lt"/>
              </a:rPr>
              <a:t>ix</a:t>
            </a:r>
            <a:r>
              <a:rPr lang="en-US" sz="2400" i="0" dirty="0" smtClean="0">
                <a:latin typeface="+mj-lt"/>
              </a:rPr>
              <a:t>)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i="0" dirty="0" smtClean="0">
                <a:latin typeface="+mj-lt"/>
              </a:rPr>
              <a:t>+</a:t>
            </a:r>
            <a:r>
              <a:rPr lang="en-US" sz="2400" dirty="0" smtClean="0">
                <a:latin typeface="+mj-lt"/>
              </a:rPr>
              <a:t> b</a:t>
            </a:r>
            <a:r>
              <a:rPr lang="en-US" sz="2400" baseline="-25000" dirty="0" smtClean="0">
                <a:latin typeface="+mj-lt"/>
              </a:rPr>
              <a:t>i</a:t>
            </a:r>
            <a:r>
              <a:rPr lang="en-US" sz="2400" dirty="0" smtClean="0">
                <a:latin typeface="+mj-lt"/>
              </a:rPr>
              <a:t> sin</a:t>
            </a:r>
            <a:r>
              <a:rPr lang="en-US" sz="2400" i="0" dirty="0" smtClean="0">
                <a:latin typeface="+mj-lt"/>
              </a:rPr>
              <a:t>(</a:t>
            </a:r>
            <a:r>
              <a:rPr lang="en-US" sz="2400" dirty="0" smtClean="0">
                <a:latin typeface="+mj-lt"/>
              </a:rPr>
              <a:t>ix</a:t>
            </a:r>
            <a:r>
              <a:rPr lang="en-US" sz="2400" i="0" dirty="0" smtClean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2865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Clumping possibilities violates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axiom 4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4572000" y="2514600"/>
            <a:ext cx="990600" cy="3574566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periodic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 rot="19891368">
            <a:off x="2605000" y="5143280"/>
            <a:ext cx="2064744" cy="381000"/>
          </a:xfrm>
          <a:prstGeom prst="rightArrow">
            <a:avLst/>
          </a:prstGeom>
          <a:solidFill>
            <a:srgbClr val="C0504D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19891368">
            <a:off x="2629383" y="3034983"/>
            <a:ext cx="2064744" cy="381000"/>
          </a:xfrm>
          <a:prstGeom prst="rightArrow">
            <a:avLst/>
          </a:prstGeom>
          <a:solidFill>
            <a:srgbClr val="C0504D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9891368">
            <a:off x="2580761" y="4111383"/>
            <a:ext cx="2064744" cy="381000"/>
          </a:xfrm>
          <a:prstGeom prst="rightArrow">
            <a:avLst/>
          </a:prstGeom>
          <a:solidFill>
            <a:srgbClr val="C0504D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 rot="16200000">
            <a:off x="2542839" y="4035015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 rot="16200000">
            <a:off x="2554269" y="5099060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 rot="16200000">
            <a:off x="2556210" y="2960356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444913" y="5531978"/>
            <a:ext cx="685800" cy="40719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r>
              <a:rPr lang="en-US" i="0" dirty="0" smtClean="0"/>
              <a:t> </a:t>
            </a:r>
            <a:r>
              <a:rPr lang="en-US" i="0" dirty="0" smtClean="0">
                <a:sym typeface="Symbol"/>
              </a:rPr>
              <a:t></a:t>
            </a:r>
            <a:r>
              <a:rPr lang="en-US" i="0" dirty="0" smtClean="0"/>
              <a:t> 0</a:t>
            </a:r>
            <a:endParaRPr lang="en-US" i="0" dirty="0"/>
          </a:p>
        </p:txBody>
      </p:sp>
      <p:sp>
        <p:nvSpPr>
          <p:cNvPr id="37" name="Rectangle 36"/>
          <p:cNvSpPr/>
          <p:nvPr/>
        </p:nvSpPr>
        <p:spPr>
          <a:xfrm>
            <a:off x="2444913" y="4491514"/>
            <a:ext cx="685800" cy="40719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</a:t>
            </a:r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39" name="Rectangle 38"/>
          <p:cNvSpPr/>
          <p:nvPr/>
        </p:nvSpPr>
        <p:spPr>
          <a:xfrm>
            <a:off x="2456343" y="3416855"/>
            <a:ext cx="685800" cy="407194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</a:t>
            </a:r>
            <a:r>
              <a:rPr lang="en-US" i="0" dirty="0" smtClean="0"/>
              <a:t>2</a:t>
            </a:r>
            <a:endParaRPr lang="en-US" i="0" dirty="0"/>
          </a:p>
        </p:txBody>
      </p:sp>
      <p:sp>
        <p:nvSpPr>
          <p:cNvPr id="40" name="TextBox 39"/>
          <p:cNvSpPr txBox="1"/>
          <p:nvPr/>
        </p:nvSpPr>
        <p:spPr>
          <a:xfrm rot="16200000">
            <a:off x="2482232" y="2444352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  <a:sym typeface="Symbol"/>
              </a:rPr>
              <a:t>. . .</a:t>
            </a:r>
            <a:endParaRPr lang="en-US" sz="2400" baseline="30000" dirty="0" smtClean="0">
              <a:latin typeface="+mj-lt"/>
            </a:endParaRPr>
          </a:p>
        </p:txBody>
      </p:sp>
      <p:sp>
        <p:nvSpPr>
          <p:cNvPr id="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381000"/>
            <a:ext cx="8610600" cy="1143000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Polynomials vs. Trig Polynomials</a:t>
            </a:r>
            <a:endParaRPr lang="en-US" b="0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35420" y="6096000"/>
            <a:ext cx="1204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  <a:sym typeface="Symbol"/>
              </a:rPr>
              <a:t></a:t>
            </a:r>
            <a:r>
              <a:rPr lang="en-US" sz="2400" baseline="-25000" dirty="0" smtClean="0">
                <a:latin typeface="+mj-lt"/>
                <a:sym typeface="Symbol"/>
              </a:rPr>
              <a:t>i </a:t>
            </a:r>
            <a:r>
              <a:rPr lang="en-US" sz="2400" i="0" baseline="-25000" dirty="0" smtClean="0">
                <a:latin typeface="+mj-lt"/>
                <a:sym typeface="Symbol"/>
              </a:rPr>
              <a:t></a:t>
            </a:r>
            <a:r>
              <a:rPr lang="en-US" sz="2400" baseline="-25000" dirty="0" smtClean="0">
                <a:latin typeface="+mj-lt"/>
                <a:sym typeface="Symbol"/>
              </a:rPr>
              <a:t> n</a:t>
            </a:r>
            <a:r>
              <a:rPr lang="en-US" sz="2400" i="0" dirty="0" smtClean="0">
                <a:latin typeface="+mj-lt"/>
                <a:sym typeface="Symbol"/>
              </a:rPr>
              <a:t> </a:t>
            </a:r>
            <a:r>
              <a:rPr lang="en-US" sz="2400" dirty="0" err="1" smtClean="0">
                <a:latin typeface="+mj-lt"/>
                <a:sym typeface="Symbol"/>
              </a:rPr>
              <a:t>a</a:t>
            </a:r>
            <a:r>
              <a:rPr lang="en-US" sz="2400" baseline="-25000" dirty="0" err="1" smtClean="0">
                <a:latin typeface="+mj-lt"/>
                <a:sym typeface="Symbol"/>
              </a:rPr>
              <a:t>i</a:t>
            </a:r>
            <a:r>
              <a:rPr lang="en-US" sz="2400" i="0" dirty="0" err="1" smtClean="0">
                <a:latin typeface="+mj-lt"/>
                <a:sym typeface="Symbol"/>
              </a:rPr>
              <a:t>x</a:t>
            </a:r>
            <a:r>
              <a:rPr lang="en-US" sz="2400" baseline="30000" dirty="0" err="1" smtClean="0">
                <a:latin typeface="+mj-lt"/>
                <a:sym typeface="Symbol"/>
              </a:rPr>
              <a:t>i</a:t>
            </a:r>
            <a:endParaRPr lang="en-US" sz="2400" baseline="30000" dirty="0" smtClean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77315" y="6089166"/>
            <a:ext cx="3203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>
                <a:solidFill>
                  <a:prstClr val="black"/>
                </a:solidFill>
                <a:latin typeface="Calibri"/>
                <a:sym typeface="Symbol"/>
              </a:rPr>
              <a:t></a:t>
            </a:r>
            <a:r>
              <a:rPr lang="en-US" sz="2400" baseline="-25000" dirty="0">
                <a:solidFill>
                  <a:prstClr val="black"/>
                </a:solidFill>
                <a:latin typeface="Calibri"/>
                <a:sym typeface="Symbol"/>
              </a:rPr>
              <a:t>i </a:t>
            </a:r>
            <a:r>
              <a:rPr lang="en-US" sz="2400" i="0" baseline="-25000" dirty="0">
                <a:solidFill>
                  <a:prstClr val="black"/>
                </a:solidFill>
                <a:latin typeface="Calibri"/>
                <a:sym typeface="Symbol"/>
              </a:rPr>
              <a:t></a:t>
            </a:r>
            <a:r>
              <a:rPr lang="en-US" sz="2400" baseline="-25000" dirty="0">
                <a:solidFill>
                  <a:prstClr val="black"/>
                </a:solidFill>
                <a:latin typeface="Calibri"/>
                <a:sym typeface="Symbol"/>
              </a:rPr>
              <a:t> 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</a:t>
            </a:r>
            <a:r>
              <a:rPr lang="en-US" sz="2400" baseline="-25000" dirty="0" err="1" smtClean="0">
                <a:latin typeface="+mj-lt"/>
              </a:rPr>
              <a:t>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cos</a:t>
            </a:r>
            <a:r>
              <a:rPr lang="en-US" sz="2400" i="0" dirty="0" smtClean="0">
                <a:latin typeface="+mj-lt"/>
              </a:rPr>
              <a:t>(</a:t>
            </a:r>
            <a:r>
              <a:rPr lang="en-US" sz="2400" dirty="0" smtClean="0">
                <a:latin typeface="+mj-lt"/>
              </a:rPr>
              <a:t>ix</a:t>
            </a:r>
            <a:r>
              <a:rPr lang="en-US" sz="2400" i="0" dirty="0" smtClean="0">
                <a:latin typeface="+mj-lt"/>
              </a:rPr>
              <a:t>)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i="0" dirty="0" smtClean="0">
                <a:latin typeface="+mj-lt"/>
              </a:rPr>
              <a:t>+</a:t>
            </a:r>
            <a:r>
              <a:rPr lang="en-US" sz="2400" dirty="0" smtClean="0">
                <a:latin typeface="+mj-lt"/>
              </a:rPr>
              <a:t> b</a:t>
            </a:r>
            <a:r>
              <a:rPr lang="en-US" sz="2400" baseline="-25000" dirty="0" smtClean="0">
                <a:latin typeface="+mj-lt"/>
              </a:rPr>
              <a:t>i</a:t>
            </a:r>
            <a:r>
              <a:rPr lang="en-US" sz="2400" dirty="0" smtClean="0">
                <a:latin typeface="+mj-lt"/>
              </a:rPr>
              <a:t> sin</a:t>
            </a:r>
            <a:r>
              <a:rPr lang="en-US" sz="2400" i="0" dirty="0" smtClean="0">
                <a:latin typeface="+mj-lt"/>
              </a:rPr>
              <a:t>(</a:t>
            </a:r>
            <a:r>
              <a:rPr lang="en-US" sz="2400" dirty="0" smtClean="0">
                <a:latin typeface="+mj-lt"/>
              </a:rPr>
              <a:t>ix</a:t>
            </a:r>
            <a:r>
              <a:rPr lang="en-US" sz="2400" i="0" dirty="0" smtClean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64557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Taylor vs.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Fourrier</a:t>
            </a:r>
            <a:endParaRPr lang="en-US" b="0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Not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asymptotically prime:  </a:t>
            </a:r>
            <a:r>
              <a:rPr lang="en-US" sz="2800" dirty="0" smtClean="0"/>
              <a:t>always two minimal elements.</a:t>
            </a:r>
            <a:endParaRPr lang="en-US" sz="2800" dirty="0"/>
          </a:p>
        </p:txBody>
      </p:sp>
      <p:sp>
        <p:nvSpPr>
          <p:cNvPr id="10" name="Right Arrow 9"/>
          <p:cNvSpPr/>
          <p:nvPr/>
        </p:nvSpPr>
        <p:spPr>
          <a:xfrm rot="16200000">
            <a:off x="2542839" y="4035015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6200000">
            <a:off x="2554269" y="5099060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6200000">
            <a:off x="4800645" y="4025442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16200000">
            <a:off x="4812075" y="5078035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16200000">
            <a:off x="2556210" y="2960356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16200000">
            <a:off x="4800645" y="2981381"/>
            <a:ext cx="489948" cy="381000"/>
          </a:xfrm>
          <a:prstGeom prst="rightArrow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0" y="2514600"/>
            <a:ext cx="990600" cy="357456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320180" y="2521434"/>
            <a:ext cx="990600" cy="357456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444913" y="5531978"/>
            <a:ext cx="685800" cy="40719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r>
              <a:rPr lang="en-US" i="0" dirty="0" smtClean="0"/>
              <a:t> </a:t>
            </a:r>
            <a:r>
              <a:rPr lang="en-US" i="0" dirty="0" smtClean="0">
                <a:sym typeface="Symbol"/>
              </a:rPr>
              <a:t></a:t>
            </a:r>
            <a:r>
              <a:rPr lang="en-US" i="0" dirty="0" smtClean="0"/>
              <a:t> 0</a:t>
            </a:r>
            <a:endParaRPr lang="en-US" i="0" dirty="0"/>
          </a:p>
        </p:txBody>
      </p:sp>
      <p:sp>
        <p:nvSpPr>
          <p:cNvPr id="31" name="Rectangle 30"/>
          <p:cNvSpPr/>
          <p:nvPr/>
        </p:nvSpPr>
        <p:spPr>
          <a:xfrm>
            <a:off x="2444913" y="4491514"/>
            <a:ext cx="685800" cy="40719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</a:t>
            </a:r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32" name="Rectangle 31"/>
          <p:cNvSpPr/>
          <p:nvPr/>
        </p:nvSpPr>
        <p:spPr>
          <a:xfrm>
            <a:off x="2456343" y="3416855"/>
            <a:ext cx="685800" cy="407194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</a:t>
            </a:r>
            <a:r>
              <a:rPr lang="en-US" i="0" dirty="0" smtClean="0"/>
              <a:t>2</a:t>
            </a:r>
            <a:endParaRPr lang="en-US" i="0" dirty="0"/>
          </a:p>
        </p:txBody>
      </p:sp>
      <p:sp>
        <p:nvSpPr>
          <p:cNvPr id="34" name="Rectangle 33"/>
          <p:cNvSpPr/>
          <p:nvPr/>
        </p:nvSpPr>
        <p:spPr>
          <a:xfrm>
            <a:off x="4702719" y="5510953"/>
            <a:ext cx="685800" cy="40719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702719" y="4470489"/>
            <a:ext cx="685800" cy="40719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</a:t>
            </a:r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38" name="Rectangle 37"/>
          <p:cNvSpPr/>
          <p:nvPr/>
        </p:nvSpPr>
        <p:spPr>
          <a:xfrm>
            <a:off x="4714149" y="3395830"/>
            <a:ext cx="685800" cy="40719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i="0" dirty="0"/>
              <a:t> </a:t>
            </a:r>
            <a:r>
              <a:rPr lang="en-US" i="0" dirty="0">
                <a:sym typeface="Symbol"/>
              </a:rPr>
              <a:t></a:t>
            </a:r>
            <a:r>
              <a:rPr lang="en-US" i="0" dirty="0"/>
              <a:t> </a:t>
            </a:r>
            <a:r>
              <a:rPr lang="en-US" i="0" dirty="0" smtClean="0"/>
              <a:t>2</a:t>
            </a:r>
            <a:endParaRPr lang="en-US" i="0" dirty="0"/>
          </a:p>
        </p:txBody>
      </p:sp>
      <p:sp>
        <p:nvSpPr>
          <p:cNvPr id="4" name="Freeform 3"/>
          <p:cNvSpPr/>
          <p:nvPr/>
        </p:nvSpPr>
        <p:spPr>
          <a:xfrm>
            <a:off x="2206752" y="2389632"/>
            <a:ext cx="3450336" cy="2633472"/>
          </a:xfrm>
          <a:custGeom>
            <a:avLst/>
            <a:gdLst>
              <a:gd name="connsiteX0" fmla="*/ 0 w 3450336"/>
              <a:gd name="connsiteY0" fmla="*/ 0 h 2633472"/>
              <a:gd name="connsiteX1" fmla="*/ 12192 w 3450336"/>
              <a:gd name="connsiteY1" fmla="*/ 2633472 h 2633472"/>
              <a:gd name="connsiteX2" fmla="*/ 1743456 w 3450336"/>
              <a:gd name="connsiteY2" fmla="*/ 2633472 h 2633472"/>
              <a:gd name="connsiteX3" fmla="*/ 1755648 w 3450336"/>
              <a:gd name="connsiteY3" fmla="*/ 1499616 h 2633472"/>
              <a:gd name="connsiteX4" fmla="*/ 3450336 w 3450336"/>
              <a:gd name="connsiteY4" fmla="*/ 1511808 h 2633472"/>
              <a:gd name="connsiteX5" fmla="*/ 3450336 w 3450336"/>
              <a:gd name="connsiteY5" fmla="*/ 0 h 2633472"/>
              <a:gd name="connsiteX6" fmla="*/ 0 w 3450336"/>
              <a:gd name="connsiteY6" fmla="*/ 0 h 2633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50336" h="2633472">
                <a:moveTo>
                  <a:pt x="0" y="0"/>
                </a:moveTo>
                <a:lnTo>
                  <a:pt x="12192" y="2633472"/>
                </a:lnTo>
                <a:lnTo>
                  <a:pt x="1743456" y="2633472"/>
                </a:lnTo>
                <a:lnTo>
                  <a:pt x="1755648" y="1499616"/>
                </a:lnTo>
                <a:lnTo>
                  <a:pt x="3450336" y="1511808"/>
                </a:lnTo>
                <a:lnTo>
                  <a:pt x="3450336" y="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 rot="16200000">
            <a:off x="2482232" y="2444352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  <a:sym typeface="Symbol"/>
              </a:rPr>
              <a:t>. . .</a:t>
            </a:r>
            <a:endParaRPr lang="en-US" sz="2400" baseline="30000" dirty="0" smtClean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4725977" y="2524998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  <a:sym typeface="Symbol"/>
              </a:rPr>
              <a:t>. . .</a:t>
            </a:r>
            <a:endParaRPr lang="en-US" sz="2400" baseline="30000" dirty="0" smtClean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77315" y="6089166"/>
            <a:ext cx="3203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>
                <a:solidFill>
                  <a:prstClr val="black"/>
                </a:solidFill>
                <a:latin typeface="Calibri"/>
                <a:sym typeface="Symbol"/>
              </a:rPr>
              <a:t></a:t>
            </a:r>
            <a:r>
              <a:rPr lang="en-US" sz="2400" baseline="-25000" dirty="0">
                <a:solidFill>
                  <a:prstClr val="black"/>
                </a:solidFill>
                <a:latin typeface="Calibri"/>
                <a:sym typeface="Symbol"/>
              </a:rPr>
              <a:t>i </a:t>
            </a:r>
            <a:r>
              <a:rPr lang="en-US" sz="2400" i="0" baseline="-25000" dirty="0">
                <a:solidFill>
                  <a:prstClr val="black"/>
                </a:solidFill>
                <a:latin typeface="Calibri"/>
                <a:sym typeface="Symbol"/>
              </a:rPr>
              <a:t></a:t>
            </a:r>
            <a:r>
              <a:rPr lang="en-US" sz="2400" baseline="-25000" dirty="0">
                <a:solidFill>
                  <a:prstClr val="black"/>
                </a:solidFill>
                <a:latin typeface="Calibri"/>
                <a:sym typeface="Symbol"/>
              </a:rPr>
              <a:t> 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</a:t>
            </a:r>
            <a:r>
              <a:rPr lang="en-US" sz="2400" baseline="-25000" dirty="0" err="1" smtClean="0">
                <a:latin typeface="+mj-lt"/>
              </a:rPr>
              <a:t>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cos</a:t>
            </a:r>
            <a:r>
              <a:rPr lang="en-US" sz="2400" i="0" dirty="0" smtClean="0">
                <a:latin typeface="+mj-lt"/>
              </a:rPr>
              <a:t>(</a:t>
            </a:r>
            <a:r>
              <a:rPr lang="en-US" sz="2400" dirty="0" smtClean="0">
                <a:latin typeface="+mj-lt"/>
              </a:rPr>
              <a:t>ix</a:t>
            </a:r>
            <a:r>
              <a:rPr lang="en-US" sz="2400" i="0" dirty="0" smtClean="0">
                <a:latin typeface="+mj-lt"/>
              </a:rPr>
              <a:t>)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i="0" dirty="0" smtClean="0">
                <a:latin typeface="+mj-lt"/>
              </a:rPr>
              <a:t>+</a:t>
            </a:r>
            <a:r>
              <a:rPr lang="en-US" sz="2400" dirty="0" smtClean="0">
                <a:latin typeface="+mj-lt"/>
              </a:rPr>
              <a:t> b</a:t>
            </a:r>
            <a:r>
              <a:rPr lang="en-US" sz="2400" baseline="-25000" dirty="0" smtClean="0">
                <a:latin typeface="+mj-lt"/>
              </a:rPr>
              <a:t>i</a:t>
            </a:r>
            <a:r>
              <a:rPr lang="en-US" sz="2400" dirty="0" smtClean="0">
                <a:latin typeface="+mj-lt"/>
              </a:rPr>
              <a:t> sin</a:t>
            </a:r>
            <a:r>
              <a:rPr lang="en-US" sz="2400" i="0" dirty="0" smtClean="0">
                <a:latin typeface="+mj-lt"/>
              </a:rPr>
              <a:t>(</a:t>
            </a:r>
            <a:r>
              <a:rPr lang="en-US" sz="2400" dirty="0" smtClean="0">
                <a:latin typeface="+mj-lt"/>
              </a:rPr>
              <a:t>ix</a:t>
            </a:r>
            <a:r>
              <a:rPr lang="en-US" sz="2400" i="0" dirty="0" smtClean="0">
                <a:latin typeface="+mj-lt"/>
              </a:rPr>
              <a:t>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35420" y="6096000"/>
            <a:ext cx="1204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>
                <a:latin typeface="+mj-lt"/>
                <a:sym typeface="Symbol"/>
              </a:rPr>
              <a:t></a:t>
            </a:r>
            <a:r>
              <a:rPr lang="en-US" sz="2400" baseline="-25000" dirty="0" smtClean="0">
                <a:latin typeface="+mj-lt"/>
                <a:sym typeface="Symbol"/>
              </a:rPr>
              <a:t>i </a:t>
            </a:r>
            <a:r>
              <a:rPr lang="en-US" sz="2400" i="0" baseline="-25000" dirty="0" smtClean="0">
                <a:latin typeface="+mj-lt"/>
                <a:sym typeface="Symbol"/>
              </a:rPr>
              <a:t></a:t>
            </a:r>
            <a:r>
              <a:rPr lang="en-US" sz="2400" baseline="-25000" dirty="0" smtClean="0">
                <a:latin typeface="+mj-lt"/>
                <a:sym typeface="Symbol"/>
              </a:rPr>
              <a:t> n</a:t>
            </a:r>
            <a:r>
              <a:rPr lang="en-US" sz="2400" i="0" dirty="0" smtClean="0">
                <a:latin typeface="+mj-lt"/>
                <a:sym typeface="Symbol"/>
              </a:rPr>
              <a:t> </a:t>
            </a:r>
            <a:r>
              <a:rPr lang="en-US" sz="2400" dirty="0" err="1" smtClean="0">
                <a:latin typeface="+mj-lt"/>
                <a:sym typeface="Symbol"/>
              </a:rPr>
              <a:t>a</a:t>
            </a:r>
            <a:r>
              <a:rPr lang="en-US" sz="2400" baseline="-25000" dirty="0" err="1" smtClean="0">
                <a:latin typeface="+mj-lt"/>
                <a:sym typeface="Symbol"/>
              </a:rPr>
              <a:t>i</a:t>
            </a:r>
            <a:r>
              <a:rPr lang="en-US" sz="2400" i="0" dirty="0" err="1" smtClean="0">
                <a:latin typeface="+mj-lt"/>
                <a:sym typeface="Symbol"/>
              </a:rPr>
              <a:t>x</a:t>
            </a:r>
            <a:r>
              <a:rPr lang="en-US" sz="2400" baseline="30000" dirty="0" err="1" smtClean="0">
                <a:latin typeface="+mj-lt"/>
                <a:sym typeface="Symbol"/>
              </a:rPr>
              <a:t>i</a:t>
            </a:r>
            <a:endParaRPr lang="en-US" sz="2400" baseline="30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184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Example:  Causal Network Search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515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Causal Network Search</a:t>
            </a:r>
            <a:endParaRPr lang="en-US" b="0" i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Causal order </a:t>
            </a:r>
            <a:r>
              <a:rPr lang="en-US" dirty="0" smtClean="0"/>
              <a:t>without experiments!</a:t>
            </a:r>
          </a:p>
          <a:p>
            <a:pPr marL="0" indent="0">
              <a:buNone/>
              <a:defRPr/>
            </a:pPr>
            <a:r>
              <a:rPr lang="en-US" sz="2000" dirty="0" err="1"/>
              <a:t>Reichenbach</a:t>
            </a:r>
            <a:r>
              <a:rPr lang="en-US" sz="2000" dirty="0"/>
              <a:t>, Pearl, </a:t>
            </a:r>
            <a:r>
              <a:rPr lang="en-US" sz="2000" dirty="0" err="1"/>
              <a:t>Spirtes</a:t>
            </a:r>
            <a:r>
              <a:rPr lang="en-US" sz="2000" dirty="0"/>
              <a:t>, </a:t>
            </a:r>
            <a:r>
              <a:rPr lang="en-US" sz="2000" dirty="0" err="1"/>
              <a:t>Glymour</a:t>
            </a:r>
            <a:r>
              <a:rPr lang="en-US" sz="2000" dirty="0"/>
              <a:t>, </a:t>
            </a:r>
            <a:r>
              <a:rPr lang="en-US" sz="2000" dirty="0" err="1" smtClean="0"/>
              <a:t>Scheines</a:t>
            </a:r>
            <a:r>
              <a:rPr lang="en-US" sz="2000" dirty="0" smtClean="0"/>
              <a:t> etc</a:t>
            </a:r>
            <a:r>
              <a:rPr lang="en-US" sz="2000" dirty="0"/>
              <a:t>.  </a:t>
            </a:r>
          </a:p>
        </p:txBody>
      </p:sp>
      <p:sp>
        <p:nvSpPr>
          <p:cNvPr id="18" name="Text Box 198"/>
          <p:cNvSpPr txBox="1">
            <a:spLocks noChangeArrowheads="1"/>
          </p:cNvSpPr>
          <p:nvPr/>
        </p:nvSpPr>
        <p:spPr bwMode="auto">
          <a:xfrm>
            <a:off x="1393824" y="4669134"/>
            <a:ext cx="35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dirty="0" smtClean="0">
                <a:latin typeface="+mj-lt"/>
              </a:rPr>
              <a:t>X</a:t>
            </a:r>
          </a:p>
        </p:txBody>
      </p:sp>
      <p:sp>
        <p:nvSpPr>
          <p:cNvPr id="19" name="Text Box 198"/>
          <p:cNvSpPr txBox="1">
            <a:spLocks noChangeArrowheads="1"/>
          </p:cNvSpPr>
          <p:nvPr/>
        </p:nvSpPr>
        <p:spPr bwMode="auto">
          <a:xfrm>
            <a:off x="3709987" y="4653607"/>
            <a:ext cx="35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dirty="0" smtClean="0">
                <a:latin typeface="+mj-lt"/>
              </a:rPr>
              <a:t>Y</a:t>
            </a:r>
          </a:p>
        </p:txBody>
      </p:sp>
      <p:sp>
        <p:nvSpPr>
          <p:cNvPr id="20" name="Text Box 198"/>
          <p:cNvSpPr txBox="1">
            <a:spLocks noChangeArrowheads="1"/>
          </p:cNvSpPr>
          <p:nvPr/>
        </p:nvSpPr>
        <p:spPr bwMode="auto">
          <a:xfrm>
            <a:off x="2841625" y="6317271"/>
            <a:ext cx="35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dirty="0" smtClean="0">
                <a:latin typeface="+mj-lt"/>
              </a:rPr>
              <a:t>Z</a:t>
            </a:r>
          </a:p>
        </p:txBody>
      </p:sp>
      <p:sp>
        <p:nvSpPr>
          <p:cNvPr id="21" name="Text Box 198"/>
          <p:cNvSpPr txBox="1">
            <a:spLocks noChangeArrowheads="1"/>
          </p:cNvSpPr>
          <p:nvPr/>
        </p:nvSpPr>
        <p:spPr bwMode="auto">
          <a:xfrm>
            <a:off x="6486525" y="4567535"/>
            <a:ext cx="35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dirty="0" smtClean="0">
                <a:latin typeface="+mj-lt"/>
              </a:rPr>
              <a:t>Z</a:t>
            </a:r>
          </a:p>
        </p:txBody>
      </p:sp>
      <p:sp>
        <p:nvSpPr>
          <p:cNvPr id="23" name="Text Box 198"/>
          <p:cNvSpPr txBox="1">
            <a:spLocks noChangeArrowheads="1"/>
          </p:cNvSpPr>
          <p:nvPr/>
        </p:nvSpPr>
        <p:spPr bwMode="auto">
          <a:xfrm>
            <a:off x="5321300" y="6291677"/>
            <a:ext cx="35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dirty="0" smtClean="0">
                <a:latin typeface="+mj-lt"/>
              </a:rPr>
              <a:t>X</a:t>
            </a:r>
          </a:p>
        </p:txBody>
      </p:sp>
      <p:sp>
        <p:nvSpPr>
          <p:cNvPr id="25" name="Text Box 198"/>
          <p:cNvSpPr txBox="1">
            <a:spLocks noChangeArrowheads="1"/>
          </p:cNvSpPr>
          <p:nvPr/>
        </p:nvSpPr>
        <p:spPr bwMode="auto">
          <a:xfrm>
            <a:off x="7432964" y="6283384"/>
            <a:ext cx="35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dirty="0" smtClean="0">
                <a:latin typeface="+mj-lt"/>
              </a:rPr>
              <a:t>Y</a:t>
            </a:r>
          </a:p>
        </p:txBody>
      </p:sp>
      <p:sp>
        <p:nvSpPr>
          <p:cNvPr id="26" name="Text Box 198"/>
          <p:cNvSpPr txBox="1">
            <a:spLocks noChangeArrowheads="1"/>
          </p:cNvSpPr>
          <p:nvPr/>
        </p:nvSpPr>
        <p:spPr bwMode="auto">
          <a:xfrm>
            <a:off x="5105400" y="2854235"/>
            <a:ext cx="335756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dirty="0" smtClean="0">
                <a:latin typeface="+mj-lt"/>
              </a:rPr>
              <a:t>X gives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some</a:t>
            </a:r>
            <a:r>
              <a:rPr lang="en-US" sz="2400" dirty="0" smtClean="0">
                <a:latin typeface="+mj-lt"/>
              </a:rPr>
              <a:t> information about Y, </a:t>
            </a:r>
          </a:p>
          <a:p>
            <a:r>
              <a:rPr lang="en-US" sz="2400" dirty="0" smtClean="0">
                <a:latin typeface="+mj-lt"/>
              </a:rPr>
              <a:t>But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not</a:t>
            </a:r>
            <a:r>
              <a:rPr lang="en-US" sz="2400" dirty="0" smtClean="0">
                <a:latin typeface="+mj-lt"/>
              </a:rPr>
              <a:t> if you know Z.</a:t>
            </a:r>
          </a:p>
        </p:txBody>
      </p:sp>
      <p:sp>
        <p:nvSpPr>
          <p:cNvPr id="28" name="Text Box 198"/>
          <p:cNvSpPr txBox="1">
            <a:spLocks noChangeArrowheads="1"/>
          </p:cNvSpPr>
          <p:nvPr/>
        </p:nvSpPr>
        <p:spPr bwMode="auto">
          <a:xfrm>
            <a:off x="777081" y="2854235"/>
            <a:ext cx="35956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dirty="0" smtClean="0">
                <a:latin typeface="+mj-lt"/>
              </a:rPr>
              <a:t>X gives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no</a:t>
            </a:r>
            <a:r>
              <a:rPr lang="en-US" sz="2400" dirty="0" smtClean="0">
                <a:latin typeface="+mj-lt"/>
              </a:rPr>
              <a:t> information about Y, </a:t>
            </a:r>
          </a:p>
          <a:p>
            <a:r>
              <a:rPr lang="en-US" sz="2400" dirty="0" smtClean="0">
                <a:latin typeface="+mj-lt"/>
              </a:rPr>
              <a:t>but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does</a:t>
            </a:r>
            <a:r>
              <a:rPr lang="en-US" sz="2400" dirty="0" smtClean="0">
                <a:latin typeface="+mj-lt"/>
              </a:rPr>
              <a:t> if you know Z.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661025" y="5029200"/>
            <a:ext cx="1771939" cy="1837093"/>
            <a:chOff x="5661025" y="5029200"/>
            <a:chExt cx="1771939" cy="1837093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7" name="Group 6"/>
            <p:cNvGrpSpPr/>
            <p:nvPr/>
          </p:nvGrpSpPr>
          <p:grpSpPr>
            <a:xfrm>
              <a:off x="5661025" y="5029200"/>
              <a:ext cx="1771939" cy="1245891"/>
              <a:chOff x="5661025" y="5029200"/>
              <a:chExt cx="1771939" cy="1245891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6419850" y="5411491"/>
                <a:ext cx="266700" cy="1905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L-Shape 3"/>
              <p:cNvSpPr/>
              <p:nvPr/>
            </p:nvSpPr>
            <p:spPr>
              <a:xfrm flipV="1">
                <a:off x="6486525" y="5029200"/>
                <a:ext cx="676275" cy="358182"/>
              </a:xfrm>
              <a:prstGeom prst="corner">
                <a:avLst/>
              </a:prstGeom>
              <a:solidFill>
                <a:schemeClr val="bg1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5676900" y="5595641"/>
                <a:ext cx="1752600" cy="29845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5661025" y="5601991"/>
                <a:ext cx="282575" cy="6731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7162800" y="5572785"/>
                <a:ext cx="270164" cy="702306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3" name="Rectangle 32"/>
            <p:cNvSpPr/>
            <p:nvPr/>
          </p:nvSpPr>
          <p:spPr>
            <a:xfrm>
              <a:off x="7294418" y="6283384"/>
              <a:ext cx="135082" cy="5829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734771" y="6275091"/>
              <a:ext cx="135082" cy="5829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411286" y="5132091"/>
            <a:ext cx="2627314" cy="1742495"/>
            <a:chOff x="1411286" y="5132091"/>
            <a:chExt cx="2627314" cy="174249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27" name="Rectangle 26"/>
            <p:cNvSpPr/>
            <p:nvPr/>
          </p:nvSpPr>
          <p:spPr>
            <a:xfrm>
              <a:off x="3317875" y="5473700"/>
              <a:ext cx="266700" cy="17277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838325" y="5486400"/>
              <a:ext cx="266700" cy="17277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838325" y="5683250"/>
              <a:ext cx="1752600" cy="27067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L-Shape 34"/>
            <p:cNvSpPr/>
            <p:nvPr/>
          </p:nvSpPr>
          <p:spPr>
            <a:xfrm flipV="1">
              <a:off x="3362325" y="5132091"/>
              <a:ext cx="676275" cy="324847"/>
            </a:xfrm>
            <a:prstGeom prst="corner">
              <a:avLst/>
            </a:prstGeom>
            <a:solidFill>
              <a:schemeClr val="bg1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L-Shape 35"/>
            <p:cNvSpPr/>
            <p:nvPr/>
          </p:nvSpPr>
          <p:spPr>
            <a:xfrm flipH="1" flipV="1">
              <a:off x="1411286" y="5132091"/>
              <a:ext cx="676275" cy="324847"/>
            </a:xfrm>
            <a:prstGeom prst="corner">
              <a:avLst/>
            </a:prstGeom>
            <a:solidFill>
              <a:schemeClr val="bg1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647084" y="6291677"/>
              <a:ext cx="135082" cy="5829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574925" y="5506741"/>
              <a:ext cx="266700" cy="78493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9209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Causal Network Search</a:t>
            </a:r>
            <a:endParaRPr lang="en-US" b="0" i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Causal order </a:t>
            </a:r>
            <a:r>
              <a:rPr lang="en-US" dirty="0" smtClean="0"/>
              <a:t>without experiments!</a:t>
            </a:r>
          </a:p>
          <a:p>
            <a:pPr marL="0" indent="0">
              <a:buNone/>
              <a:defRPr/>
            </a:pPr>
            <a:r>
              <a:rPr lang="en-US" sz="2000" dirty="0" err="1"/>
              <a:t>Reichenbach</a:t>
            </a:r>
            <a:r>
              <a:rPr lang="en-US" sz="2000" dirty="0"/>
              <a:t>, Pearl, </a:t>
            </a:r>
            <a:r>
              <a:rPr lang="en-US" sz="2000" dirty="0" err="1"/>
              <a:t>Spirtes</a:t>
            </a:r>
            <a:r>
              <a:rPr lang="en-US" sz="2000" dirty="0"/>
              <a:t>, </a:t>
            </a:r>
            <a:r>
              <a:rPr lang="en-US" sz="2000" dirty="0" err="1"/>
              <a:t>Glymour</a:t>
            </a:r>
            <a:r>
              <a:rPr lang="en-US" sz="2000" dirty="0"/>
              <a:t>, </a:t>
            </a:r>
            <a:r>
              <a:rPr lang="en-US" sz="2000" dirty="0" err="1"/>
              <a:t>Scheines</a:t>
            </a:r>
            <a:r>
              <a:rPr lang="en-US" sz="2000" dirty="0"/>
              <a:t> etc.  </a:t>
            </a:r>
          </a:p>
        </p:txBody>
      </p:sp>
      <p:sp>
        <p:nvSpPr>
          <p:cNvPr id="26" name="Text Box 198"/>
          <p:cNvSpPr txBox="1">
            <a:spLocks noChangeArrowheads="1"/>
          </p:cNvSpPr>
          <p:nvPr/>
        </p:nvSpPr>
        <p:spPr bwMode="auto">
          <a:xfrm>
            <a:off x="5105400" y="2854235"/>
            <a:ext cx="335756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dirty="0" smtClean="0">
                <a:latin typeface="+mj-lt"/>
              </a:rPr>
              <a:t>X gives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some</a:t>
            </a:r>
            <a:r>
              <a:rPr lang="en-US" sz="2400" dirty="0" smtClean="0">
                <a:latin typeface="+mj-lt"/>
              </a:rPr>
              <a:t> information about Y, </a:t>
            </a:r>
          </a:p>
          <a:p>
            <a:r>
              <a:rPr lang="en-US" sz="2400" dirty="0" smtClean="0">
                <a:latin typeface="+mj-lt"/>
              </a:rPr>
              <a:t>But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not</a:t>
            </a:r>
            <a:r>
              <a:rPr lang="en-US" sz="2400" dirty="0" smtClean="0">
                <a:latin typeface="+mj-lt"/>
              </a:rPr>
              <a:t> if you know Z.</a:t>
            </a:r>
          </a:p>
        </p:txBody>
      </p:sp>
      <p:sp>
        <p:nvSpPr>
          <p:cNvPr id="28" name="Text Box 198"/>
          <p:cNvSpPr txBox="1">
            <a:spLocks noChangeArrowheads="1"/>
          </p:cNvSpPr>
          <p:nvPr/>
        </p:nvSpPr>
        <p:spPr bwMode="auto">
          <a:xfrm>
            <a:off x="777081" y="2854235"/>
            <a:ext cx="35956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dirty="0" smtClean="0">
                <a:latin typeface="+mj-lt"/>
              </a:rPr>
              <a:t>X gives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no</a:t>
            </a:r>
            <a:r>
              <a:rPr lang="en-US" sz="2400" dirty="0" smtClean="0">
                <a:latin typeface="+mj-lt"/>
              </a:rPr>
              <a:t> information about Y, </a:t>
            </a:r>
          </a:p>
          <a:p>
            <a:r>
              <a:rPr lang="en-US" sz="2400" dirty="0" smtClean="0">
                <a:latin typeface="+mj-lt"/>
              </a:rPr>
              <a:t>but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does</a:t>
            </a:r>
            <a:r>
              <a:rPr lang="en-US" sz="2400" dirty="0" smtClean="0">
                <a:latin typeface="+mj-lt"/>
              </a:rPr>
              <a:t> if you know Z.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36725" y="4859594"/>
            <a:ext cx="457200" cy="45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37" name="Rectangle 36"/>
          <p:cNvSpPr/>
          <p:nvPr/>
        </p:nvSpPr>
        <p:spPr>
          <a:xfrm>
            <a:off x="3351443" y="4859594"/>
            <a:ext cx="457200" cy="45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Y</a:t>
            </a:r>
            <a:endParaRPr lang="en-US" sz="2800" dirty="0"/>
          </a:p>
        </p:txBody>
      </p:sp>
      <p:sp>
        <p:nvSpPr>
          <p:cNvPr id="40" name="Rectangle 39"/>
          <p:cNvSpPr/>
          <p:nvPr/>
        </p:nvSpPr>
        <p:spPr>
          <a:xfrm>
            <a:off x="2574925" y="6078794"/>
            <a:ext cx="457200" cy="43016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Z</a:t>
            </a:r>
            <a:endParaRPr lang="en-US" sz="2800" dirty="0"/>
          </a:p>
        </p:txBody>
      </p:sp>
      <p:cxnSp>
        <p:nvCxnSpPr>
          <p:cNvPr id="41" name="Straight Arrow Connector 40"/>
          <p:cNvCxnSpPr>
            <a:stCxn id="37" idx="2"/>
          </p:cNvCxnSpPr>
          <p:nvPr/>
        </p:nvCxnSpPr>
        <p:spPr>
          <a:xfrm flipH="1">
            <a:off x="2810899" y="5316794"/>
            <a:ext cx="769144" cy="680885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3" idx="2"/>
          </p:cNvCxnSpPr>
          <p:nvPr/>
        </p:nvCxnSpPr>
        <p:spPr>
          <a:xfrm>
            <a:off x="1965325" y="5316794"/>
            <a:ext cx="838200" cy="63664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5469144" y="4756355"/>
            <a:ext cx="2057400" cy="1752600"/>
            <a:chOff x="1879600" y="4724400"/>
            <a:chExt cx="2057400" cy="1752600"/>
          </a:xfrm>
        </p:grpSpPr>
        <p:sp>
          <p:nvSpPr>
            <p:cNvPr id="29" name="Rectangle 28"/>
            <p:cNvSpPr/>
            <p:nvPr/>
          </p:nvSpPr>
          <p:spPr>
            <a:xfrm>
              <a:off x="1879600" y="6019800"/>
              <a:ext cx="457200" cy="4572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X</a:t>
              </a:r>
              <a:endParaRPr lang="en-US" sz="28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479800" y="6019800"/>
              <a:ext cx="457200" cy="4572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Y</a:t>
              </a:r>
              <a:endParaRPr lang="en-US" sz="28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41600" y="4724400"/>
              <a:ext cx="457200" cy="4572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Z</a:t>
              </a:r>
              <a:endParaRPr lang="en-US" sz="2800" dirty="0"/>
            </a:p>
          </p:txBody>
        </p:sp>
        <p:cxnSp>
          <p:nvCxnSpPr>
            <p:cNvPr id="43" name="Straight Connector 42"/>
            <p:cNvCxnSpPr>
              <a:endCxn id="32" idx="2"/>
            </p:cNvCxnSpPr>
            <p:nvPr/>
          </p:nvCxnSpPr>
          <p:spPr>
            <a:xfrm flipH="1" flipV="1">
              <a:off x="2870200" y="5181600"/>
              <a:ext cx="838200" cy="685800"/>
            </a:xfrm>
            <a:prstGeom prst="line">
              <a:avLst/>
            </a:prstGeom>
            <a:ln w="38100">
              <a:headEnd type="arrow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endCxn id="32" idx="2"/>
            </p:cNvCxnSpPr>
            <p:nvPr/>
          </p:nvCxnSpPr>
          <p:spPr>
            <a:xfrm flipV="1">
              <a:off x="2108200" y="5181600"/>
              <a:ext cx="762000" cy="685800"/>
            </a:xfrm>
            <a:prstGeom prst="line">
              <a:avLst/>
            </a:prstGeom>
            <a:ln w="38100">
              <a:headEnd type="arrow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9335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*Theories </a:t>
            </a:r>
            <a:r>
              <a:rPr lang="en-US" dirty="0">
                <a:latin typeface="Arial" pitchFamily="34" charset="0"/>
                <a:cs typeface="Arial" pitchFamily="34" charset="0"/>
              </a:rPr>
              <a:t>vs. Models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229600" cy="48768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sz="3600" dirty="0" smtClean="0"/>
              <a:t>Models predict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actual</a:t>
            </a:r>
            <a:r>
              <a:rPr lang="en-US" sz="3600" dirty="0" smtClean="0"/>
              <a:t> observations.</a:t>
            </a:r>
          </a:p>
          <a:p>
            <a:pPr marL="0" indent="0" eaLnBrk="1" hangingPunct="1">
              <a:buNone/>
              <a:defRPr/>
            </a:pPr>
            <a:r>
              <a:rPr lang="en-US" sz="3600" dirty="0" smtClean="0"/>
              <a:t>Theories guide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counterfactual</a:t>
            </a:r>
            <a:r>
              <a:rPr lang="en-US" sz="3600" dirty="0" smtClean="0"/>
              <a:t> predictions.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  <a:defRPr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eaLnBrk="1" hangingPunct="1">
              <a:buNone/>
              <a:defRPr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94324" y="4228425"/>
            <a:ext cx="1371600" cy="2442674"/>
            <a:chOff x="5394324" y="4228425"/>
            <a:chExt cx="1371600" cy="2442674"/>
          </a:xfrm>
        </p:grpSpPr>
        <p:sp>
          <p:nvSpPr>
            <p:cNvPr id="4" name="Text Box 37"/>
            <p:cNvSpPr txBox="1">
              <a:spLocks noChangeArrowheads="1"/>
            </p:cNvSpPr>
            <p:nvPr/>
          </p:nvSpPr>
          <p:spPr bwMode="auto">
            <a:xfrm>
              <a:off x="5849879" y="4228425"/>
              <a:ext cx="62228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r>
                <a:rPr lang="en-US" sz="2400" dirty="0" smtClean="0">
                  <a:latin typeface="+mj-lt"/>
                </a:rPr>
                <a:t>Oh.</a:t>
              </a:r>
              <a:endParaRPr lang="en-US" sz="2400" dirty="0">
                <a:latin typeface="+mj-lt"/>
              </a:endParaRPr>
            </a:p>
          </p:txBody>
        </p:sp>
        <p:grpSp>
          <p:nvGrpSpPr>
            <p:cNvPr id="5" name="Group 39"/>
            <p:cNvGrpSpPr>
              <a:grpSpLocks/>
            </p:cNvGrpSpPr>
            <p:nvPr/>
          </p:nvGrpSpPr>
          <p:grpSpPr bwMode="auto">
            <a:xfrm>
              <a:off x="5394324" y="5451899"/>
              <a:ext cx="1371600" cy="1219200"/>
              <a:chOff x="3504" y="3216"/>
              <a:chExt cx="864" cy="768"/>
            </a:xfr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grpSpPr>
          <p:sp>
            <p:nvSpPr>
              <p:cNvPr id="6" name="Rectangle 40"/>
              <p:cNvSpPr>
                <a:spLocks noChangeArrowheads="1"/>
              </p:cNvSpPr>
              <p:nvPr/>
            </p:nvSpPr>
            <p:spPr bwMode="auto">
              <a:xfrm rot="1879721">
                <a:off x="3543" y="3492"/>
                <a:ext cx="313" cy="4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" name="Rectangle 41"/>
              <p:cNvSpPr>
                <a:spLocks noChangeArrowheads="1"/>
              </p:cNvSpPr>
              <p:nvPr/>
            </p:nvSpPr>
            <p:spPr bwMode="auto">
              <a:xfrm rot="-2120236">
                <a:off x="4014" y="3537"/>
                <a:ext cx="312" cy="4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Rectangle 42"/>
              <p:cNvSpPr>
                <a:spLocks noChangeArrowheads="1"/>
              </p:cNvSpPr>
              <p:nvPr/>
            </p:nvSpPr>
            <p:spPr bwMode="auto">
              <a:xfrm>
                <a:off x="4014" y="3716"/>
                <a:ext cx="38" cy="22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43"/>
              <p:cNvSpPr>
                <a:spLocks noChangeArrowheads="1"/>
              </p:cNvSpPr>
              <p:nvPr/>
            </p:nvSpPr>
            <p:spPr bwMode="auto">
              <a:xfrm>
                <a:off x="3817" y="3761"/>
                <a:ext cx="39" cy="17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Oval 44"/>
              <p:cNvSpPr>
                <a:spLocks noChangeArrowheads="1"/>
              </p:cNvSpPr>
              <p:nvPr/>
            </p:nvSpPr>
            <p:spPr bwMode="auto">
              <a:xfrm>
                <a:off x="3739" y="3537"/>
                <a:ext cx="392" cy="26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Oval 45"/>
              <p:cNvSpPr>
                <a:spLocks noChangeArrowheads="1"/>
              </p:cNvSpPr>
              <p:nvPr/>
            </p:nvSpPr>
            <p:spPr bwMode="auto">
              <a:xfrm>
                <a:off x="3767" y="3216"/>
                <a:ext cx="314" cy="358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" name="Group 46"/>
              <p:cNvGrpSpPr>
                <a:grpSpLocks/>
              </p:cNvGrpSpPr>
              <p:nvPr/>
            </p:nvGrpSpPr>
            <p:grpSpPr bwMode="auto">
              <a:xfrm rot="-3340723">
                <a:off x="3801" y="3295"/>
                <a:ext cx="118" cy="134"/>
                <a:chOff x="3801" y="3295"/>
                <a:chExt cx="118" cy="134"/>
              </a:xfrm>
            </p:grpSpPr>
            <p:sp>
              <p:nvSpPr>
                <p:cNvPr id="21" name="Oval 47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Oval 48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49"/>
              <p:cNvGrpSpPr>
                <a:grpSpLocks/>
              </p:cNvGrpSpPr>
              <p:nvPr/>
            </p:nvGrpSpPr>
            <p:grpSpPr bwMode="auto">
              <a:xfrm rot="-3134004">
                <a:off x="3955" y="3295"/>
                <a:ext cx="118" cy="136"/>
                <a:chOff x="3955" y="3295"/>
                <a:chExt cx="118" cy="136"/>
              </a:xfrm>
            </p:grpSpPr>
            <p:sp>
              <p:nvSpPr>
                <p:cNvPr id="19" name="Oval 50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Oval 51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4" name="Oval 52"/>
              <p:cNvSpPr>
                <a:spLocks noChangeArrowheads="1"/>
              </p:cNvSpPr>
              <p:nvPr/>
            </p:nvSpPr>
            <p:spPr bwMode="auto">
              <a:xfrm rot="1722357">
                <a:off x="3660" y="3850"/>
                <a:ext cx="196" cy="89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Oval 53"/>
              <p:cNvSpPr>
                <a:spLocks noChangeArrowheads="1"/>
              </p:cNvSpPr>
              <p:nvPr/>
            </p:nvSpPr>
            <p:spPr bwMode="auto">
              <a:xfrm>
                <a:off x="3974" y="3895"/>
                <a:ext cx="196" cy="89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Oval 54"/>
              <p:cNvSpPr>
                <a:spLocks noChangeArrowheads="1"/>
              </p:cNvSpPr>
              <p:nvPr/>
            </p:nvSpPr>
            <p:spPr bwMode="auto">
              <a:xfrm rot="-1373433">
                <a:off x="4250" y="3420"/>
                <a:ext cx="118" cy="89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Oval 55"/>
              <p:cNvSpPr>
                <a:spLocks noChangeArrowheads="1"/>
              </p:cNvSpPr>
              <p:nvPr/>
            </p:nvSpPr>
            <p:spPr bwMode="auto">
              <a:xfrm rot="-1373433">
                <a:off x="3504" y="3358"/>
                <a:ext cx="118" cy="89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56"/>
              <p:cNvSpPr>
                <a:spLocks noChangeShapeType="1"/>
              </p:cNvSpPr>
              <p:nvPr/>
            </p:nvSpPr>
            <p:spPr bwMode="auto">
              <a:xfrm flipV="1">
                <a:off x="3880" y="3480"/>
                <a:ext cx="56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" name="Line 95"/>
            <p:cNvSpPr>
              <a:spLocks noChangeShapeType="1"/>
            </p:cNvSpPr>
            <p:nvPr/>
          </p:nvSpPr>
          <p:spPr bwMode="auto">
            <a:xfrm flipH="1">
              <a:off x="6100697" y="4690091"/>
              <a:ext cx="60325" cy="5677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85800" y="5257800"/>
            <a:ext cx="2970397" cy="1422465"/>
            <a:chOff x="685800" y="5257800"/>
            <a:chExt cx="2970397" cy="1422465"/>
          </a:xfrm>
        </p:grpSpPr>
        <p:sp>
          <p:nvSpPr>
            <p:cNvPr id="40" name="Freeform 39"/>
            <p:cNvSpPr/>
            <p:nvPr/>
          </p:nvSpPr>
          <p:spPr>
            <a:xfrm>
              <a:off x="2664372" y="6160027"/>
              <a:ext cx="489349" cy="192124"/>
            </a:xfrm>
            <a:custGeom>
              <a:avLst/>
              <a:gdLst>
                <a:gd name="connsiteX0" fmla="*/ 453342 w 470264"/>
                <a:gd name="connsiteY0" fmla="*/ 190919 h 192124"/>
                <a:gd name="connsiteX1" fmla="*/ 367931 w 470264"/>
                <a:gd name="connsiteY1" fmla="*/ 155750 h 192124"/>
                <a:gd name="connsiteX2" fmla="*/ 267448 w 470264"/>
                <a:gd name="connsiteY2" fmla="*/ 0 h 192124"/>
                <a:gd name="connsiteX3" fmla="*/ 131795 w 470264"/>
                <a:gd name="connsiteY3" fmla="*/ 155750 h 192124"/>
                <a:gd name="connsiteX4" fmla="*/ 11215 w 470264"/>
                <a:gd name="connsiteY4" fmla="*/ 180871 h 192124"/>
                <a:gd name="connsiteX5" fmla="*/ 453342 w 470264"/>
                <a:gd name="connsiteY5" fmla="*/ 190919 h 192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0264" h="192124">
                  <a:moveTo>
                    <a:pt x="453342" y="190919"/>
                  </a:moveTo>
                  <a:cubicBezTo>
                    <a:pt x="512795" y="186732"/>
                    <a:pt x="398913" y="187570"/>
                    <a:pt x="367931" y="155750"/>
                  </a:cubicBezTo>
                  <a:cubicBezTo>
                    <a:pt x="336949" y="123930"/>
                    <a:pt x="306804" y="0"/>
                    <a:pt x="267448" y="0"/>
                  </a:cubicBezTo>
                  <a:cubicBezTo>
                    <a:pt x="228092" y="0"/>
                    <a:pt x="174500" y="125605"/>
                    <a:pt x="131795" y="155750"/>
                  </a:cubicBezTo>
                  <a:cubicBezTo>
                    <a:pt x="89090" y="185895"/>
                    <a:pt x="-38189" y="174172"/>
                    <a:pt x="11215" y="180871"/>
                  </a:cubicBezTo>
                  <a:cubicBezTo>
                    <a:pt x="60619" y="187570"/>
                    <a:pt x="393889" y="195106"/>
                    <a:pt x="453342" y="190919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685800" y="6341711"/>
              <a:ext cx="2895600" cy="0"/>
            </a:xfrm>
            <a:prstGeom prst="lin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909047" y="6341711"/>
              <a:ext cx="6856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Energy</a:t>
              </a:r>
              <a:endParaRPr lang="en-US" dirty="0"/>
            </a:p>
          </p:txBody>
        </p:sp>
        <p:cxnSp>
          <p:nvCxnSpPr>
            <p:cNvPr id="43" name="Straight Connector 42"/>
            <p:cNvCxnSpPr/>
            <p:nvPr/>
          </p:nvCxnSpPr>
          <p:spPr>
            <a:xfrm flipV="1">
              <a:off x="1447800" y="5257800"/>
              <a:ext cx="1876313" cy="1092058"/>
            </a:xfrm>
            <a:prstGeom prst="line">
              <a:avLst/>
            </a:prstGeom>
            <a:ln w="285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 rot="19760804">
              <a:off x="2297812" y="5524904"/>
              <a:ext cx="135838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accurate predictor</a:t>
              </a:r>
              <a:endParaRPr lang="en-US" dirty="0"/>
            </a:p>
          </p:txBody>
        </p:sp>
      </p:grpSp>
      <p:cxnSp>
        <p:nvCxnSpPr>
          <p:cNvPr id="46" name="Straight Connector 45"/>
          <p:cNvCxnSpPr/>
          <p:nvPr/>
        </p:nvCxnSpPr>
        <p:spPr>
          <a:xfrm flipV="1">
            <a:off x="695661" y="3657600"/>
            <a:ext cx="0" cy="2684112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 46"/>
          <p:cNvSpPr/>
          <p:nvPr/>
        </p:nvSpPr>
        <p:spPr>
          <a:xfrm rot="5400000">
            <a:off x="492634" y="4059309"/>
            <a:ext cx="587879" cy="154437"/>
          </a:xfrm>
          <a:custGeom>
            <a:avLst/>
            <a:gdLst>
              <a:gd name="connsiteX0" fmla="*/ 453342 w 470264"/>
              <a:gd name="connsiteY0" fmla="*/ 190919 h 192124"/>
              <a:gd name="connsiteX1" fmla="*/ 367931 w 470264"/>
              <a:gd name="connsiteY1" fmla="*/ 155750 h 192124"/>
              <a:gd name="connsiteX2" fmla="*/ 267448 w 470264"/>
              <a:gd name="connsiteY2" fmla="*/ 0 h 192124"/>
              <a:gd name="connsiteX3" fmla="*/ 131795 w 470264"/>
              <a:gd name="connsiteY3" fmla="*/ 155750 h 192124"/>
              <a:gd name="connsiteX4" fmla="*/ 11215 w 470264"/>
              <a:gd name="connsiteY4" fmla="*/ 180871 h 192124"/>
              <a:gd name="connsiteX5" fmla="*/ 453342 w 470264"/>
              <a:gd name="connsiteY5" fmla="*/ 190919 h 192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0264" h="192124">
                <a:moveTo>
                  <a:pt x="453342" y="190919"/>
                </a:moveTo>
                <a:cubicBezTo>
                  <a:pt x="512795" y="186732"/>
                  <a:pt x="398913" y="187570"/>
                  <a:pt x="367931" y="155750"/>
                </a:cubicBezTo>
                <a:cubicBezTo>
                  <a:pt x="336949" y="123930"/>
                  <a:pt x="306804" y="0"/>
                  <a:pt x="267448" y="0"/>
                </a:cubicBezTo>
                <a:cubicBezTo>
                  <a:pt x="228092" y="0"/>
                  <a:pt x="174500" y="125605"/>
                  <a:pt x="131795" y="155750"/>
                </a:cubicBezTo>
                <a:cubicBezTo>
                  <a:pt x="89090" y="185895"/>
                  <a:pt x="-38189" y="174172"/>
                  <a:pt x="11215" y="180871"/>
                </a:cubicBezTo>
                <a:cubicBezTo>
                  <a:pt x="60619" y="187570"/>
                  <a:pt x="393889" y="195106"/>
                  <a:pt x="453342" y="190919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710005" y="3765175"/>
            <a:ext cx="2312894" cy="2584481"/>
          </a:xfrm>
          <a:custGeom>
            <a:avLst/>
            <a:gdLst>
              <a:gd name="connsiteX0" fmla="*/ 0 w 2614108"/>
              <a:gd name="connsiteY0" fmla="*/ 2592593 h 2634558"/>
              <a:gd name="connsiteX1" fmla="*/ 1420009 w 2614108"/>
              <a:gd name="connsiteY1" fmla="*/ 2280621 h 2634558"/>
              <a:gd name="connsiteX2" fmla="*/ 2614108 w 2614108"/>
              <a:gd name="connsiteY2" fmla="*/ 0 h 2634558"/>
              <a:gd name="connsiteX0" fmla="*/ 0 w 2614108"/>
              <a:gd name="connsiteY0" fmla="*/ 2592593 h 2606197"/>
              <a:gd name="connsiteX1" fmla="*/ 1549101 w 2614108"/>
              <a:gd name="connsiteY1" fmla="*/ 2086983 h 2606197"/>
              <a:gd name="connsiteX2" fmla="*/ 2614108 w 2614108"/>
              <a:gd name="connsiteY2" fmla="*/ 0 h 2606197"/>
              <a:gd name="connsiteX0" fmla="*/ 0 w 2312894"/>
              <a:gd name="connsiteY0" fmla="*/ 2571078 h 2584481"/>
              <a:gd name="connsiteX1" fmla="*/ 1549101 w 2312894"/>
              <a:gd name="connsiteY1" fmla="*/ 2065468 h 2584481"/>
              <a:gd name="connsiteX2" fmla="*/ 2312894 w 2312894"/>
              <a:gd name="connsiteY2" fmla="*/ 0 h 2584481"/>
              <a:gd name="connsiteX0" fmla="*/ 0 w 2312894"/>
              <a:gd name="connsiteY0" fmla="*/ 2571078 h 2584481"/>
              <a:gd name="connsiteX1" fmla="*/ 1549101 w 2312894"/>
              <a:gd name="connsiteY1" fmla="*/ 2065468 h 2584481"/>
              <a:gd name="connsiteX2" fmla="*/ 2312894 w 2312894"/>
              <a:gd name="connsiteY2" fmla="*/ 0 h 2584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12894" h="2584481">
                <a:moveTo>
                  <a:pt x="0" y="2571078"/>
                </a:moveTo>
                <a:cubicBezTo>
                  <a:pt x="492162" y="2631141"/>
                  <a:pt x="1163619" y="2493981"/>
                  <a:pt x="1549101" y="2065468"/>
                </a:cubicBezTo>
                <a:cubicBezTo>
                  <a:pt x="1934583" y="1636955"/>
                  <a:pt x="2062779" y="956534"/>
                  <a:pt x="2312894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 rot="16878143">
            <a:off x="2674173" y="4110147"/>
            <a:ext cx="457200" cy="1404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9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Causal Network Search</a:t>
            </a:r>
            <a:endParaRPr lang="en-US" b="0" i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Possible Information: </a:t>
            </a:r>
            <a:r>
              <a:rPr lang="en-US" dirty="0" smtClean="0"/>
              <a:t>Detected </a:t>
            </a:r>
            <a:r>
              <a:rPr lang="en-US" dirty="0" err="1" smtClean="0"/>
              <a:t>conditioanal</a:t>
            </a:r>
            <a:r>
              <a:rPr lang="en-US" dirty="0" smtClean="0"/>
              <a:t> statistical dependencies.</a:t>
            </a:r>
            <a:endParaRPr lang="en-US" sz="2000" dirty="0"/>
          </a:p>
        </p:txBody>
      </p:sp>
      <p:sp>
        <p:nvSpPr>
          <p:cNvPr id="26" name="Text Box 198"/>
          <p:cNvSpPr txBox="1">
            <a:spLocks noChangeArrowheads="1"/>
          </p:cNvSpPr>
          <p:nvPr/>
        </p:nvSpPr>
        <p:spPr bwMode="auto">
          <a:xfrm>
            <a:off x="5105400" y="2854235"/>
            <a:ext cx="335756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dirty="0" smtClean="0">
                <a:latin typeface="+mj-lt"/>
              </a:rPr>
              <a:t>X gives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some</a:t>
            </a:r>
            <a:r>
              <a:rPr lang="en-US" sz="2400" dirty="0" smtClean="0">
                <a:latin typeface="+mj-lt"/>
              </a:rPr>
              <a:t> information about Y, </a:t>
            </a:r>
          </a:p>
          <a:p>
            <a:r>
              <a:rPr lang="en-US" sz="2400" dirty="0" smtClean="0">
                <a:latin typeface="+mj-lt"/>
              </a:rPr>
              <a:t>But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not</a:t>
            </a:r>
            <a:r>
              <a:rPr lang="en-US" sz="2400" dirty="0" smtClean="0">
                <a:latin typeface="+mj-lt"/>
              </a:rPr>
              <a:t> if you know Z.</a:t>
            </a:r>
          </a:p>
        </p:txBody>
      </p:sp>
      <p:sp>
        <p:nvSpPr>
          <p:cNvPr id="28" name="Text Box 198"/>
          <p:cNvSpPr txBox="1">
            <a:spLocks noChangeArrowheads="1"/>
          </p:cNvSpPr>
          <p:nvPr/>
        </p:nvSpPr>
        <p:spPr bwMode="auto">
          <a:xfrm>
            <a:off x="777081" y="2854235"/>
            <a:ext cx="35956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dirty="0" smtClean="0">
                <a:latin typeface="+mj-lt"/>
              </a:rPr>
              <a:t>X gives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no</a:t>
            </a:r>
            <a:r>
              <a:rPr lang="en-US" sz="2400" dirty="0" smtClean="0">
                <a:latin typeface="+mj-lt"/>
              </a:rPr>
              <a:t> information about Y, </a:t>
            </a:r>
          </a:p>
          <a:p>
            <a:r>
              <a:rPr lang="en-US" sz="2400" dirty="0" smtClean="0">
                <a:latin typeface="+mj-lt"/>
              </a:rPr>
              <a:t>but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does</a:t>
            </a:r>
            <a:r>
              <a:rPr lang="en-US" sz="2400" dirty="0" smtClean="0">
                <a:latin typeface="+mj-lt"/>
              </a:rPr>
              <a:t> if you know Z.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36725" y="4859594"/>
            <a:ext cx="457200" cy="45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37" name="Rectangle 36"/>
          <p:cNvSpPr/>
          <p:nvPr/>
        </p:nvSpPr>
        <p:spPr>
          <a:xfrm>
            <a:off x="3351443" y="4859594"/>
            <a:ext cx="457200" cy="45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Y</a:t>
            </a:r>
            <a:endParaRPr lang="en-US" sz="2800" dirty="0"/>
          </a:p>
        </p:txBody>
      </p:sp>
      <p:sp>
        <p:nvSpPr>
          <p:cNvPr id="40" name="Rectangle 39"/>
          <p:cNvSpPr/>
          <p:nvPr/>
        </p:nvSpPr>
        <p:spPr>
          <a:xfrm>
            <a:off x="2574925" y="6078794"/>
            <a:ext cx="457200" cy="43016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Z</a:t>
            </a:r>
            <a:endParaRPr lang="en-US" sz="2800" dirty="0"/>
          </a:p>
        </p:txBody>
      </p:sp>
      <p:cxnSp>
        <p:nvCxnSpPr>
          <p:cNvPr id="41" name="Straight Arrow Connector 40"/>
          <p:cNvCxnSpPr>
            <a:stCxn id="37" idx="2"/>
          </p:cNvCxnSpPr>
          <p:nvPr/>
        </p:nvCxnSpPr>
        <p:spPr>
          <a:xfrm flipH="1">
            <a:off x="2810899" y="5316794"/>
            <a:ext cx="769144" cy="680885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3" idx="2"/>
          </p:cNvCxnSpPr>
          <p:nvPr/>
        </p:nvCxnSpPr>
        <p:spPr>
          <a:xfrm>
            <a:off x="1965325" y="5316794"/>
            <a:ext cx="838200" cy="63664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5469144" y="4756355"/>
            <a:ext cx="2057400" cy="1752600"/>
            <a:chOff x="1879600" y="4724400"/>
            <a:chExt cx="2057400" cy="1752600"/>
          </a:xfrm>
        </p:grpSpPr>
        <p:sp>
          <p:nvSpPr>
            <p:cNvPr id="29" name="Rectangle 28"/>
            <p:cNvSpPr/>
            <p:nvPr/>
          </p:nvSpPr>
          <p:spPr>
            <a:xfrm>
              <a:off x="1879600" y="6019800"/>
              <a:ext cx="457200" cy="4572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X</a:t>
              </a:r>
              <a:endParaRPr lang="en-US" sz="28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479800" y="6019800"/>
              <a:ext cx="457200" cy="4572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Y</a:t>
              </a:r>
              <a:endParaRPr lang="en-US" sz="28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41600" y="4724400"/>
              <a:ext cx="457200" cy="4572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Z</a:t>
              </a:r>
              <a:endParaRPr lang="en-US" sz="2800" dirty="0"/>
            </a:p>
          </p:txBody>
        </p:sp>
        <p:cxnSp>
          <p:nvCxnSpPr>
            <p:cNvPr id="43" name="Straight Connector 42"/>
            <p:cNvCxnSpPr>
              <a:endCxn id="32" idx="2"/>
            </p:cNvCxnSpPr>
            <p:nvPr/>
          </p:nvCxnSpPr>
          <p:spPr>
            <a:xfrm flipH="1" flipV="1">
              <a:off x="2870200" y="5181600"/>
              <a:ext cx="838200" cy="685800"/>
            </a:xfrm>
            <a:prstGeom prst="line">
              <a:avLst/>
            </a:prstGeom>
            <a:ln w="38100">
              <a:headEnd type="arrow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endCxn id="32" idx="2"/>
            </p:cNvCxnSpPr>
            <p:nvPr/>
          </p:nvCxnSpPr>
          <p:spPr>
            <a:xfrm flipV="1">
              <a:off x="2108200" y="5181600"/>
              <a:ext cx="762000" cy="685800"/>
            </a:xfrm>
            <a:prstGeom prst="line">
              <a:avLst/>
            </a:prstGeom>
            <a:ln w="38100">
              <a:headEnd type="arrow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8278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Unique Coarsest Factorization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 smtClean="0">
                <a:solidFill>
                  <a:schemeClr val="accent2"/>
                </a:solidFill>
              </a:rPr>
              <a:t> </a:t>
            </a:r>
            <a:endParaRPr lang="en-US" sz="2800" i="1" dirty="0">
              <a:solidFill>
                <a:schemeClr val="accent2"/>
              </a:solidFill>
            </a:endParaRPr>
          </a:p>
        </p:txBody>
      </p:sp>
      <p:cxnSp>
        <p:nvCxnSpPr>
          <p:cNvPr id="102" name="Straight Connector 101"/>
          <p:cNvCxnSpPr/>
          <p:nvPr/>
        </p:nvCxnSpPr>
        <p:spPr>
          <a:xfrm flipV="1">
            <a:off x="6604396" y="3938594"/>
            <a:ext cx="1480541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 flipV="1">
            <a:off x="6543675" y="3945745"/>
            <a:ext cx="60721" cy="801286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H="1" flipV="1">
            <a:off x="5152427" y="3945745"/>
            <a:ext cx="1451969" cy="801286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H="1" flipV="1">
            <a:off x="2363390" y="3945745"/>
            <a:ext cx="2159793" cy="801286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H="1" flipV="1">
            <a:off x="942380" y="3938594"/>
            <a:ext cx="3580803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H="1" flipV="1">
            <a:off x="3713855" y="3938595"/>
            <a:ext cx="2890541" cy="808436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363390" y="3938594"/>
            <a:ext cx="7143" cy="815579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979290" y="3938598"/>
            <a:ext cx="1391243" cy="815575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4523183" y="3945745"/>
            <a:ext cx="2020492" cy="801286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4523183" y="3938594"/>
            <a:ext cx="3561754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Content Placeholder 1"/>
          <p:cNvSpPr txBox="1">
            <a:spLocks/>
          </p:cNvSpPr>
          <p:nvPr/>
        </p:nvSpPr>
        <p:spPr>
          <a:xfrm>
            <a:off x="457200" y="1608525"/>
            <a:ext cx="8382000" cy="753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defRPr/>
            </a:pPr>
            <a:endParaRPr lang="en-US" sz="2800" i="1" dirty="0">
              <a:solidFill>
                <a:schemeClr val="accent2"/>
              </a:solidFill>
            </a:endParaRPr>
          </a:p>
        </p:txBody>
      </p:sp>
      <p:cxnSp>
        <p:nvCxnSpPr>
          <p:cNvPr id="158" name="Straight Connector 157"/>
          <p:cNvCxnSpPr/>
          <p:nvPr/>
        </p:nvCxnSpPr>
        <p:spPr>
          <a:xfrm flipV="1">
            <a:off x="2370533" y="3945745"/>
            <a:ext cx="1384103" cy="808428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endCxn id="257" idx="2"/>
          </p:cNvCxnSpPr>
          <p:nvPr/>
        </p:nvCxnSpPr>
        <p:spPr>
          <a:xfrm flipV="1">
            <a:off x="2370533" y="3945745"/>
            <a:ext cx="2781894" cy="808428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 flipV="1">
            <a:off x="942380" y="2647965"/>
            <a:ext cx="3524845" cy="452429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flipV="1">
            <a:off x="2363390" y="2672958"/>
            <a:ext cx="2106216" cy="43458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 flipH="1" flipV="1">
            <a:off x="2370533" y="5592373"/>
            <a:ext cx="2171701" cy="348855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 flipV="1">
            <a:off x="4523183" y="5585231"/>
            <a:ext cx="0" cy="33099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 flipV="1">
            <a:off x="4523183" y="5585231"/>
            <a:ext cx="2081213" cy="33099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Rectangle 216"/>
          <p:cNvSpPr/>
          <p:nvPr/>
        </p:nvSpPr>
        <p:spPr>
          <a:xfrm>
            <a:off x="3960613" y="4747031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/>
          <p:cNvSpPr/>
          <p:nvPr/>
        </p:nvSpPr>
        <p:spPr>
          <a:xfrm>
            <a:off x="4408883" y="481370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19" name="Rectangle 218"/>
          <p:cNvSpPr/>
          <p:nvPr/>
        </p:nvSpPr>
        <p:spPr>
          <a:xfrm>
            <a:off x="41040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20" name="Rectangle 219"/>
          <p:cNvSpPr/>
          <p:nvPr/>
        </p:nvSpPr>
        <p:spPr>
          <a:xfrm>
            <a:off x="47136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21" name="Straight Connector 220"/>
          <p:cNvCxnSpPr>
            <a:stCxn id="219" idx="3"/>
            <a:endCxn id="220" idx="1"/>
          </p:cNvCxnSpPr>
          <p:nvPr/>
        </p:nvCxnSpPr>
        <p:spPr>
          <a:xfrm>
            <a:off x="4332683" y="5380444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Rectangle 221"/>
          <p:cNvSpPr/>
          <p:nvPr/>
        </p:nvSpPr>
        <p:spPr>
          <a:xfrm>
            <a:off x="1807963" y="4754173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3" name="Straight Connector 222"/>
          <p:cNvCxnSpPr/>
          <p:nvPr/>
        </p:nvCxnSpPr>
        <p:spPr>
          <a:xfrm flipH="1">
            <a:off x="1951433" y="4947054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Rectangle 223"/>
          <p:cNvSpPr/>
          <p:nvPr/>
        </p:nvSpPr>
        <p:spPr>
          <a:xfrm>
            <a:off x="2256233" y="483275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25" name="Rectangle 224"/>
          <p:cNvSpPr/>
          <p:nvPr/>
        </p:nvSpPr>
        <p:spPr>
          <a:xfrm>
            <a:off x="19514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26" name="Rectangle 225"/>
          <p:cNvSpPr/>
          <p:nvPr/>
        </p:nvSpPr>
        <p:spPr>
          <a:xfrm>
            <a:off x="25610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227" name="Rectangle 226"/>
          <p:cNvSpPr/>
          <p:nvPr/>
        </p:nvSpPr>
        <p:spPr>
          <a:xfrm>
            <a:off x="6041826" y="4747031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ectangle 227"/>
          <p:cNvSpPr/>
          <p:nvPr/>
        </p:nvSpPr>
        <p:spPr>
          <a:xfrm>
            <a:off x="6490096" y="482561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29" name="Rectangle 228"/>
          <p:cNvSpPr/>
          <p:nvPr/>
        </p:nvSpPr>
        <p:spPr>
          <a:xfrm>
            <a:off x="61852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230" name="Straight Connector 229"/>
          <p:cNvCxnSpPr>
            <a:endCxn id="231" idx="0"/>
          </p:cNvCxnSpPr>
          <p:nvPr/>
        </p:nvCxnSpPr>
        <p:spPr>
          <a:xfrm>
            <a:off x="6718696" y="5054212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Rectangle 230"/>
          <p:cNvSpPr/>
          <p:nvPr/>
        </p:nvSpPr>
        <p:spPr>
          <a:xfrm>
            <a:off x="67948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232" name="Rectangle 231"/>
          <p:cNvSpPr/>
          <p:nvPr/>
        </p:nvSpPr>
        <p:spPr>
          <a:xfrm>
            <a:off x="3960613" y="5916228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ectangle 232"/>
          <p:cNvSpPr/>
          <p:nvPr/>
        </p:nvSpPr>
        <p:spPr>
          <a:xfrm>
            <a:off x="4427933" y="6013857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34" name="Rectangle 233"/>
          <p:cNvSpPr/>
          <p:nvPr/>
        </p:nvSpPr>
        <p:spPr>
          <a:xfrm>
            <a:off x="41231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35" name="Rectangle 234"/>
          <p:cNvSpPr/>
          <p:nvPr/>
        </p:nvSpPr>
        <p:spPr>
          <a:xfrm>
            <a:off x="47327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43" name="Straight Connector 242"/>
          <p:cNvCxnSpPr/>
          <p:nvPr/>
        </p:nvCxnSpPr>
        <p:spPr>
          <a:xfrm flipV="1">
            <a:off x="3754636" y="2672958"/>
            <a:ext cx="714970" cy="43458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flipH="1" flipV="1">
            <a:off x="4465141" y="2647966"/>
            <a:ext cx="687286" cy="459579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 flipH="1" flipV="1">
            <a:off x="4469606" y="2672958"/>
            <a:ext cx="2074069" cy="43458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/>
          <p:cNvCxnSpPr/>
          <p:nvPr/>
        </p:nvCxnSpPr>
        <p:spPr>
          <a:xfrm flipH="1" flipV="1">
            <a:off x="4469606" y="2672958"/>
            <a:ext cx="3615331" cy="427436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Rectangle 246"/>
          <p:cNvSpPr/>
          <p:nvPr/>
        </p:nvSpPr>
        <p:spPr>
          <a:xfrm>
            <a:off x="3907036" y="1834758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8" name="Straight Connector 247"/>
          <p:cNvCxnSpPr/>
          <p:nvPr/>
        </p:nvCxnSpPr>
        <p:spPr>
          <a:xfrm flipH="1">
            <a:off x="4050506" y="2015737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Rectangle 248"/>
          <p:cNvSpPr/>
          <p:nvPr/>
        </p:nvSpPr>
        <p:spPr>
          <a:xfrm>
            <a:off x="4355306" y="1901437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50" name="Rectangle 249"/>
          <p:cNvSpPr/>
          <p:nvPr/>
        </p:nvSpPr>
        <p:spPr>
          <a:xfrm>
            <a:off x="4050506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251" name="Straight Connector 250"/>
          <p:cNvCxnSpPr>
            <a:endCxn id="252" idx="0"/>
          </p:cNvCxnSpPr>
          <p:nvPr/>
        </p:nvCxnSpPr>
        <p:spPr>
          <a:xfrm>
            <a:off x="4583906" y="2130037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Rectangle 251"/>
          <p:cNvSpPr/>
          <p:nvPr/>
        </p:nvSpPr>
        <p:spPr>
          <a:xfrm>
            <a:off x="4660106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53" name="Straight Connector 252"/>
          <p:cNvCxnSpPr>
            <a:stCxn id="250" idx="3"/>
            <a:endCxn id="252" idx="1"/>
          </p:cNvCxnSpPr>
          <p:nvPr/>
        </p:nvCxnSpPr>
        <p:spPr>
          <a:xfrm>
            <a:off x="4279106" y="2468175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Rectangle 253"/>
          <p:cNvSpPr/>
          <p:nvPr/>
        </p:nvSpPr>
        <p:spPr>
          <a:xfrm>
            <a:off x="3192066" y="3107545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Rectangle 254"/>
          <p:cNvSpPr/>
          <p:nvPr/>
        </p:nvSpPr>
        <p:spPr>
          <a:xfrm>
            <a:off x="5981105" y="3107545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7522367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Rectangle 256"/>
          <p:cNvSpPr/>
          <p:nvPr/>
        </p:nvSpPr>
        <p:spPr>
          <a:xfrm>
            <a:off x="4589857" y="3107545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8" name="Straight Connector 257"/>
          <p:cNvCxnSpPr/>
          <p:nvPr/>
        </p:nvCxnSpPr>
        <p:spPr>
          <a:xfrm flipH="1">
            <a:off x="3362323" y="3293275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Rectangle 258"/>
          <p:cNvSpPr/>
          <p:nvPr/>
        </p:nvSpPr>
        <p:spPr>
          <a:xfrm>
            <a:off x="3667123" y="31789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60" name="Rectangle 259"/>
          <p:cNvSpPr/>
          <p:nvPr/>
        </p:nvSpPr>
        <p:spPr>
          <a:xfrm>
            <a:off x="3362323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261" name="Straight Connector 260"/>
          <p:cNvCxnSpPr>
            <a:endCxn id="262" idx="0"/>
          </p:cNvCxnSpPr>
          <p:nvPr/>
        </p:nvCxnSpPr>
        <p:spPr>
          <a:xfrm>
            <a:off x="3895723" y="3407575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Rectangle 261"/>
          <p:cNvSpPr/>
          <p:nvPr/>
        </p:nvSpPr>
        <p:spPr>
          <a:xfrm>
            <a:off x="3971923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263" name="Rectangle 262"/>
          <p:cNvSpPr/>
          <p:nvPr/>
        </p:nvSpPr>
        <p:spPr>
          <a:xfrm>
            <a:off x="5038127" y="318612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64" name="Rectangle 263"/>
          <p:cNvSpPr/>
          <p:nvPr/>
        </p:nvSpPr>
        <p:spPr>
          <a:xfrm>
            <a:off x="4733327" y="363856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65" name="Rectangle 264"/>
          <p:cNvSpPr/>
          <p:nvPr/>
        </p:nvSpPr>
        <p:spPr>
          <a:xfrm>
            <a:off x="5342927" y="363856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66" name="Straight Connector 265"/>
          <p:cNvCxnSpPr/>
          <p:nvPr/>
        </p:nvCxnSpPr>
        <p:spPr>
          <a:xfrm flipH="1" flipV="1">
            <a:off x="5266727" y="3414726"/>
            <a:ext cx="22979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>
            <a:stCxn id="264" idx="0"/>
          </p:cNvCxnSpPr>
          <p:nvPr/>
        </p:nvCxnSpPr>
        <p:spPr>
          <a:xfrm flipV="1">
            <a:off x="4847627" y="3414726"/>
            <a:ext cx="19050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Rectangle 267"/>
          <p:cNvSpPr/>
          <p:nvPr/>
        </p:nvSpPr>
        <p:spPr>
          <a:xfrm>
            <a:off x="6429375" y="318612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69" name="Rectangle 268"/>
          <p:cNvSpPr/>
          <p:nvPr/>
        </p:nvSpPr>
        <p:spPr>
          <a:xfrm>
            <a:off x="6124575" y="363856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270" name="Straight Connector 269"/>
          <p:cNvCxnSpPr>
            <a:endCxn id="271" idx="0"/>
          </p:cNvCxnSpPr>
          <p:nvPr/>
        </p:nvCxnSpPr>
        <p:spPr>
          <a:xfrm>
            <a:off x="6657975" y="3414726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Rectangle 270"/>
          <p:cNvSpPr/>
          <p:nvPr/>
        </p:nvSpPr>
        <p:spPr>
          <a:xfrm>
            <a:off x="6734175" y="363856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72" name="Straight Connector 271"/>
          <p:cNvCxnSpPr>
            <a:stCxn id="269" idx="3"/>
            <a:endCxn id="271" idx="1"/>
          </p:cNvCxnSpPr>
          <p:nvPr/>
        </p:nvCxnSpPr>
        <p:spPr>
          <a:xfrm>
            <a:off x="6353175" y="3752864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Rectangle 272"/>
          <p:cNvSpPr/>
          <p:nvPr/>
        </p:nvSpPr>
        <p:spPr>
          <a:xfrm>
            <a:off x="7970637" y="3178975"/>
            <a:ext cx="228600" cy="228600"/>
          </a:xfrm>
          <a:prstGeom prst="rect">
            <a:avLst/>
          </a:prstGeom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74" name="Rectangle 273"/>
          <p:cNvSpPr/>
          <p:nvPr/>
        </p:nvSpPr>
        <p:spPr>
          <a:xfrm>
            <a:off x="76658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75" name="Rectangle 274"/>
          <p:cNvSpPr/>
          <p:nvPr/>
        </p:nvSpPr>
        <p:spPr>
          <a:xfrm>
            <a:off x="82754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76" name="Straight Connector 275"/>
          <p:cNvCxnSpPr>
            <a:endCxn id="275" idx="1"/>
          </p:cNvCxnSpPr>
          <p:nvPr/>
        </p:nvCxnSpPr>
        <p:spPr>
          <a:xfrm flipV="1">
            <a:off x="7909915" y="3745713"/>
            <a:ext cx="365522" cy="9546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>
            <a:endCxn id="275" idx="0"/>
          </p:cNvCxnSpPr>
          <p:nvPr/>
        </p:nvCxnSpPr>
        <p:spPr>
          <a:xfrm>
            <a:off x="8199237" y="3414726"/>
            <a:ext cx="190500" cy="216687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Rectangle 277"/>
          <p:cNvSpPr/>
          <p:nvPr/>
        </p:nvSpPr>
        <p:spPr>
          <a:xfrm>
            <a:off x="1804391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9" name="Straight Connector 278"/>
          <p:cNvCxnSpPr/>
          <p:nvPr/>
        </p:nvCxnSpPr>
        <p:spPr>
          <a:xfrm flipH="1">
            <a:off x="1947861" y="3262315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Rectangle 279"/>
          <p:cNvSpPr/>
          <p:nvPr/>
        </p:nvSpPr>
        <p:spPr>
          <a:xfrm>
            <a:off x="2252661" y="314801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81" name="Rectangle 280"/>
          <p:cNvSpPr/>
          <p:nvPr/>
        </p:nvSpPr>
        <p:spPr>
          <a:xfrm>
            <a:off x="1947861" y="360045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82" name="Rectangle 281"/>
          <p:cNvSpPr/>
          <p:nvPr/>
        </p:nvSpPr>
        <p:spPr>
          <a:xfrm>
            <a:off x="2557461" y="360045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83" name="Straight Connector 282"/>
          <p:cNvCxnSpPr>
            <a:stCxn id="281" idx="3"/>
            <a:endCxn id="282" idx="1"/>
          </p:cNvCxnSpPr>
          <p:nvPr/>
        </p:nvCxnSpPr>
        <p:spPr>
          <a:xfrm>
            <a:off x="2176461" y="3714753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angle 283"/>
          <p:cNvSpPr/>
          <p:nvPr/>
        </p:nvSpPr>
        <p:spPr>
          <a:xfrm>
            <a:off x="427556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5" name="Straight Connector 284"/>
          <p:cNvCxnSpPr/>
          <p:nvPr/>
        </p:nvCxnSpPr>
        <p:spPr>
          <a:xfrm flipH="1">
            <a:off x="712711" y="3269472"/>
            <a:ext cx="269081" cy="307182"/>
          </a:xfrm>
          <a:prstGeom prst="line">
            <a:avLst/>
          </a:prstGeom>
          <a:ln w="381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Rectangle 285"/>
          <p:cNvSpPr/>
          <p:nvPr/>
        </p:nvSpPr>
        <p:spPr>
          <a:xfrm>
            <a:off x="867492" y="3155172"/>
            <a:ext cx="228600" cy="228600"/>
          </a:xfrm>
          <a:prstGeom prst="rect">
            <a:avLst/>
          </a:prstGeom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87" name="Rectangle 286"/>
          <p:cNvSpPr/>
          <p:nvPr/>
        </p:nvSpPr>
        <p:spPr>
          <a:xfrm>
            <a:off x="5626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88" name="Rectangle 287"/>
          <p:cNvSpPr/>
          <p:nvPr/>
        </p:nvSpPr>
        <p:spPr>
          <a:xfrm>
            <a:off x="11722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89" name="Straight Connector 288"/>
          <p:cNvCxnSpPr>
            <a:stCxn id="288" idx="1"/>
          </p:cNvCxnSpPr>
          <p:nvPr/>
        </p:nvCxnSpPr>
        <p:spPr>
          <a:xfrm flipH="1">
            <a:off x="865112" y="3721910"/>
            <a:ext cx="307180" cy="7144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99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Focus </a:t>
            </a:r>
            <a:r>
              <a:rPr lang="en-US" b="0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en-US" b="0" i="1" dirty="0" err="1" smtClean="0">
                <a:latin typeface="Arial" pitchFamily="34" charset="0"/>
                <a:cs typeface="Arial" pitchFamily="34" charset="0"/>
              </a:rPr>
              <a:t>YZ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 Edge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  <a:noFill/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800" dirty="0" smtClean="0"/>
              <a:t> </a:t>
            </a:r>
            <a:endParaRPr lang="en-US" sz="2400" dirty="0" smtClean="0"/>
          </a:p>
        </p:txBody>
      </p:sp>
      <p:cxnSp>
        <p:nvCxnSpPr>
          <p:cNvPr id="421" name="Straight Connector 420"/>
          <p:cNvCxnSpPr/>
          <p:nvPr/>
        </p:nvCxnSpPr>
        <p:spPr>
          <a:xfrm flipV="1">
            <a:off x="942380" y="2647965"/>
            <a:ext cx="3524845" cy="452429"/>
          </a:xfrm>
          <a:prstGeom prst="line">
            <a:avLst/>
          </a:prstGeom>
          <a:ln w="381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Straight Connector 422"/>
          <p:cNvCxnSpPr/>
          <p:nvPr/>
        </p:nvCxnSpPr>
        <p:spPr>
          <a:xfrm flipV="1">
            <a:off x="2363390" y="2672958"/>
            <a:ext cx="2106216" cy="43458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/>
          <p:cNvCxnSpPr/>
          <p:nvPr/>
        </p:nvCxnSpPr>
        <p:spPr>
          <a:xfrm flipV="1">
            <a:off x="3754636" y="2672958"/>
            <a:ext cx="714970" cy="43458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Straight Connector 428"/>
          <p:cNvCxnSpPr/>
          <p:nvPr/>
        </p:nvCxnSpPr>
        <p:spPr>
          <a:xfrm flipH="1" flipV="1">
            <a:off x="4465141" y="2647966"/>
            <a:ext cx="687286" cy="459579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Straight Connector 430"/>
          <p:cNvCxnSpPr/>
          <p:nvPr/>
        </p:nvCxnSpPr>
        <p:spPr>
          <a:xfrm flipH="1" flipV="1">
            <a:off x="4469606" y="2672958"/>
            <a:ext cx="2074069" cy="43458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Connector 433"/>
          <p:cNvCxnSpPr/>
          <p:nvPr/>
        </p:nvCxnSpPr>
        <p:spPr>
          <a:xfrm flipH="1" flipV="1">
            <a:off x="4469606" y="2672958"/>
            <a:ext cx="3615331" cy="427436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/>
          <p:nvPr/>
        </p:nvCxnSpPr>
        <p:spPr>
          <a:xfrm flipH="1" flipV="1">
            <a:off x="2370533" y="5592373"/>
            <a:ext cx="2171701" cy="34885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Connector 438"/>
          <p:cNvCxnSpPr/>
          <p:nvPr/>
        </p:nvCxnSpPr>
        <p:spPr>
          <a:xfrm flipV="1">
            <a:off x="4523183" y="5585231"/>
            <a:ext cx="0" cy="33099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 flipV="1">
            <a:off x="4523183" y="5585231"/>
            <a:ext cx="2081213" cy="3309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Rectangle 445"/>
          <p:cNvSpPr/>
          <p:nvPr/>
        </p:nvSpPr>
        <p:spPr>
          <a:xfrm>
            <a:off x="3907036" y="1834758"/>
            <a:ext cx="1125140" cy="838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7" name="Straight Connector 446"/>
          <p:cNvCxnSpPr/>
          <p:nvPr/>
        </p:nvCxnSpPr>
        <p:spPr>
          <a:xfrm flipH="1">
            <a:off x="4050506" y="2015737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8" name="Rectangle 447"/>
          <p:cNvSpPr/>
          <p:nvPr/>
        </p:nvSpPr>
        <p:spPr>
          <a:xfrm>
            <a:off x="4355306" y="190143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49" name="Rectangle 448"/>
          <p:cNvSpPr/>
          <p:nvPr/>
        </p:nvSpPr>
        <p:spPr>
          <a:xfrm>
            <a:off x="4050506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450" name="Straight Connector 449"/>
          <p:cNvCxnSpPr>
            <a:endCxn id="451" idx="0"/>
          </p:cNvCxnSpPr>
          <p:nvPr/>
        </p:nvCxnSpPr>
        <p:spPr>
          <a:xfrm>
            <a:off x="4583906" y="2130037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Rectangle 450"/>
          <p:cNvSpPr/>
          <p:nvPr/>
        </p:nvSpPr>
        <p:spPr>
          <a:xfrm>
            <a:off x="4660106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452" name="Straight Connector 451"/>
          <p:cNvCxnSpPr>
            <a:stCxn id="449" idx="3"/>
            <a:endCxn id="451" idx="1"/>
          </p:cNvCxnSpPr>
          <p:nvPr/>
        </p:nvCxnSpPr>
        <p:spPr>
          <a:xfrm>
            <a:off x="4279106" y="2468175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Rectangle 453"/>
          <p:cNvSpPr/>
          <p:nvPr/>
        </p:nvSpPr>
        <p:spPr>
          <a:xfrm>
            <a:off x="3960613" y="5916228"/>
            <a:ext cx="1125140" cy="83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Rectangle 454"/>
          <p:cNvSpPr/>
          <p:nvPr/>
        </p:nvSpPr>
        <p:spPr>
          <a:xfrm>
            <a:off x="4427933" y="601385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56" name="Rectangle 455"/>
          <p:cNvSpPr/>
          <p:nvPr/>
        </p:nvSpPr>
        <p:spPr>
          <a:xfrm>
            <a:off x="41231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57" name="Rectangle 456"/>
          <p:cNvSpPr/>
          <p:nvPr/>
        </p:nvSpPr>
        <p:spPr>
          <a:xfrm>
            <a:off x="47327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518" name="Straight Connector 517"/>
          <p:cNvCxnSpPr/>
          <p:nvPr/>
        </p:nvCxnSpPr>
        <p:spPr>
          <a:xfrm flipV="1">
            <a:off x="6604396" y="3938594"/>
            <a:ext cx="1480541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Straight Connector 527"/>
          <p:cNvCxnSpPr/>
          <p:nvPr/>
        </p:nvCxnSpPr>
        <p:spPr>
          <a:xfrm flipH="1" flipV="1">
            <a:off x="6543675" y="3945745"/>
            <a:ext cx="60721" cy="801286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Straight Connector 530"/>
          <p:cNvCxnSpPr/>
          <p:nvPr/>
        </p:nvCxnSpPr>
        <p:spPr>
          <a:xfrm flipH="1" flipV="1">
            <a:off x="5152427" y="3945745"/>
            <a:ext cx="1451969" cy="80128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Straight Connector 535"/>
          <p:cNvCxnSpPr/>
          <p:nvPr/>
        </p:nvCxnSpPr>
        <p:spPr>
          <a:xfrm flipH="1" flipV="1">
            <a:off x="2363390" y="3945745"/>
            <a:ext cx="2159793" cy="80128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 flipH="1" flipV="1">
            <a:off x="942380" y="3938594"/>
            <a:ext cx="3580803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Straight Connector 546"/>
          <p:cNvCxnSpPr/>
          <p:nvPr/>
        </p:nvCxnSpPr>
        <p:spPr>
          <a:xfrm flipH="1" flipV="1">
            <a:off x="3713855" y="3938595"/>
            <a:ext cx="2890541" cy="80843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Connector 548"/>
          <p:cNvCxnSpPr/>
          <p:nvPr/>
        </p:nvCxnSpPr>
        <p:spPr>
          <a:xfrm>
            <a:off x="2363390" y="3938594"/>
            <a:ext cx="7143" cy="815579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Connector 551"/>
          <p:cNvCxnSpPr/>
          <p:nvPr/>
        </p:nvCxnSpPr>
        <p:spPr>
          <a:xfrm>
            <a:off x="979290" y="3938598"/>
            <a:ext cx="1391243" cy="815575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/>
          <p:cNvCxnSpPr>
            <a:endCxn id="685" idx="2"/>
          </p:cNvCxnSpPr>
          <p:nvPr/>
        </p:nvCxnSpPr>
        <p:spPr>
          <a:xfrm flipV="1">
            <a:off x="2370533" y="3945745"/>
            <a:ext cx="2781894" cy="80842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>
            <a:endCxn id="654" idx="2"/>
          </p:cNvCxnSpPr>
          <p:nvPr/>
        </p:nvCxnSpPr>
        <p:spPr>
          <a:xfrm flipV="1">
            <a:off x="2370533" y="3945745"/>
            <a:ext cx="1384103" cy="80842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/>
          <p:nvPr/>
        </p:nvCxnSpPr>
        <p:spPr>
          <a:xfrm flipV="1">
            <a:off x="4523183" y="3945745"/>
            <a:ext cx="2020492" cy="80128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/>
          <p:nvPr/>
        </p:nvCxnSpPr>
        <p:spPr>
          <a:xfrm flipV="1">
            <a:off x="4523183" y="3938594"/>
            <a:ext cx="3561754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Rectangle 633"/>
          <p:cNvSpPr/>
          <p:nvPr/>
        </p:nvSpPr>
        <p:spPr>
          <a:xfrm>
            <a:off x="3960613" y="4747031"/>
            <a:ext cx="1125140" cy="838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Rectangle 634"/>
          <p:cNvSpPr/>
          <p:nvPr/>
        </p:nvSpPr>
        <p:spPr>
          <a:xfrm>
            <a:off x="4408883" y="4813706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36" name="Rectangle 635"/>
          <p:cNvSpPr/>
          <p:nvPr/>
        </p:nvSpPr>
        <p:spPr>
          <a:xfrm>
            <a:off x="41040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37" name="Rectangle 636"/>
          <p:cNvSpPr/>
          <p:nvPr/>
        </p:nvSpPr>
        <p:spPr>
          <a:xfrm>
            <a:off x="47136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38" name="Straight Connector 637"/>
          <p:cNvCxnSpPr>
            <a:stCxn id="636" idx="3"/>
            <a:endCxn id="637" idx="1"/>
          </p:cNvCxnSpPr>
          <p:nvPr/>
        </p:nvCxnSpPr>
        <p:spPr>
          <a:xfrm>
            <a:off x="4332683" y="5380444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0" name="Rectangle 639"/>
          <p:cNvSpPr/>
          <p:nvPr/>
        </p:nvSpPr>
        <p:spPr>
          <a:xfrm>
            <a:off x="1807963" y="4754173"/>
            <a:ext cx="1125140" cy="83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1" name="Straight Connector 640"/>
          <p:cNvCxnSpPr/>
          <p:nvPr/>
        </p:nvCxnSpPr>
        <p:spPr>
          <a:xfrm flipH="1">
            <a:off x="1951433" y="4947054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2" name="Rectangle 641"/>
          <p:cNvSpPr/>
          <p:nvPr/>
        </p:nvSpPr>
        <p:spPr>
          <a:xfrm>
            <a:off x="2256233" y="4832754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3" name="Rectangle 642"/>
          <p:cNvSpPr/>
          <p:nvPr/>
        </p:nvSpPr>
        <p:spPr>
          <a:xfrm>
            <a:off x="19514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44" name="Rectangle 643"/>
          <p:cNvSpPr/>
          <p:nvPr/>
        </p:nvSpPr>
        <p:spPr>
          <a:xfrm>
            <a:off x="25610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46" name="Rectangle 645"/>
          <p:cNvSpPr/>
          <p:nvPr/>
        </p:nvSpPr>
        <p:spPr>
          <a:xfrm>
            <a:off x="6041826" y="4747031"/>
            <a:ext cx="1125140" cy="83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Rectangle 646"/>
          <p:cNvSpPr/>
          <p:nvPr/>
        </p:nvSpPr>
        <p:spPr>
          <a:xfrm>
            <a:off x="6490096" y="482561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8" name="Rectangle 647"/>
          <p:cNvSpPr/>
          <p:nvPr/>
        </p:nvSpPr>
        <p:spPr>
          <a:xfrm>
            <a:off x="61852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649" name="Straight Connector 648"/>
          <p:cNvCxnSpPr>
            <a:endCxn id="650" idx="0"/>
          </p:cNvCxnSpPr>
          <p:nvPr/>
        </p:nvCxnSpPr>
        <p:spPr>
          <a:xfrm>
            <a:off x="6718696" y="5054212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0" name="Rectangle 649"/>
          <p:cNvSpPr/>
          <p:nvPr/>
        </p:nvSpPr>
        <p:spPr>
          <a:xfrm>
            <a:off x="67948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54" name="Rectangle 653"/>
          <p:cNvSpPr/>
          <p:nvPr/>
        </p:nvSpPr>
        <p:spPr>
          <a:xfrm>
            <a:off x="3192066" y="3107545"/>
            <a:ext cx="1125140" cy="83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5" name="Straight Connector 654"/>
          <p:cNvCxnSpPr/>
          <p:nvPr/>
        </p:nvCxnSpPr>
        <p:spPr>
          <a:xfrm flipH="1">
            <a:off x="3362323" y="3293275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6" name="Rectangle 655"/>
          <p:cNvSpPr/>
          <p:nvPr/>
        </p:nvSpPr>
        <p:spPr>
          <a:xfrm>
            <a:off x="3667123" y="3178975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57" name="Rectangle 656"/>
          <p:cNvSpPr/>
          <p:nvPr/>
        </p:nvSpPr>
        <p:spPr>
          <a:xfrm>
            <a:off x="3362323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658" name="Straight Connector 657"/>
          <p:cNvCxnSpPr>
            <a:endCxn id="659" idx="0"/>
          </p:cNvCxnSpPr>
          <p:nvPr/>
        </p:nvCxnSpPr>
        <p:spPr>
          <a:xfrm>
            <a:off x="3895723" y="3407575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9" name="Rectangle 658"/>
          <p:cNvSpPr/>
          <p:nvPr/>
        </p:nvSpPr>
        <p:spPr>
          <a:xfrm>
            <a:off x="3971923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68" name="Rectangle 667"/>
          <p:cNvSpPr/>
          <p:nvPr/>
        </p:nvSpPr>
        <p:spPr>
          <a:xfrm>
            <a:off x="5981105" y="3107545"/>
            <a:ext cx="1125140" cy="838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Rectangle 668"/>
          <p:cNvSpPr/>
          <p:nvPr/>
        </p:nvSpPr>
        <p:spPr>
          <a:xfrm>
            <a:off x="6429375" y="3186126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70" name="Rectangle 669"/>
          <p:cNvSpPr/>
          <p:nvPr/>
        </p:nvSpPr>
        <p:spPr>
          <a:xfrm>
            <a:off x="6124575" y="363856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671" name="Straight Connector 670"/>
          <p:cNvCxnSpPr>
            <a:endCxn id="672" idx="0"/>
          </p:cNvCxnSpPr>
          <p:nvPr/>
        </p:nvCxnSpPr>
        <p:spPr>
          <a:xfrm>
            <a:off x="6657975" y="3414726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2" name="Rectangle 671"/>
          <p:cNvSpPr/>
          <p:nvPr/>
        </p:nvSpPr>
        <p:spPr>
          <a:xfrm>
            <a:off x="6734175" y="363856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73" name="Straight Connector 672"/>
          <p:cNvCxnSpPr>
            <a:stCxn id="670" idx="3"/>
            <a:endCxn id="672" idx="1"/>
          </p:cNvCxnSpPr>
          <p:nvPr/>
        </p:nvCxnSpPr>
        <p:spPr>
          <a:xfrm>
            <a:off x="6353175" y="3752864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4" name="Rectangle 673"/>
          <p:cNvSpPr/>
          <p:nvPr/>
        </p:nvSpPr>
        <p:spPr>
          <a:xfrm>
            <a:off x="7522367" y="3100394"/>
            <a:ext cx="1125140" cy="838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Rectangle 674"/>
          <p:cNvSpPr/>
          <p:nvPr/>
        </p:nvSpPr>
        <p:spPr>
          <a:xfrm>
            <a:off x="7970637" y="3178975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76" name="Rectangle 675"/>
          <p:cNvSpPr/>
          <p:nvPr/>
        </p:nvSpPr>
        <p:spPr>
          <a:xfrm>
            <a:off x="76658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77" name="Rectangle 676"/>
          <p:cNvSpPr/>
          <p:nvPr/>
        </p:nvSpPr>
        <p:spPr>
          <a:xfrm>
            <a:off x="82754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85" name="Rectangle 684"/>
          <p:cNvSpPr/>
          <p:nvPr/>
        </p:nvSpPr>
        <p:spPr>
          <a:xfrm>
            <a:off x="4589857" y="3107545"/>
            <a:ext cx="1125140" cy="83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6" name="Rectangle 685"/>
          <p:cNvSpPr/>
          <p:nvPr/>
        </p:nvSpPr>
        <p:spPr>
          <a:xfrm>
            <a:off x="5038127" y="3186126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87" name="Rectangle 686"/>
          <p:cNvSpPr/>
          <p:nvPr/>
        </p:nvSpPr>
        <p:spPr>
          <a:xfrm>
            <a:off x="4733327" y="363856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88" name="Rectangle 687"/>
          <p:cNvSpPr/>
          <p:nvPr/>
        </p:nvSpPr>
        <p:spPr>
          <a:xfrm>
            <a:off x="5342927" y="363856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89" name="Straight Connector 688"/>
          <p:cNvCxnSpPr/>
          <p:nvPr/>
        </p:nvCxnSpPr>
        <p:spPr>
          <a:xfrm flipH="1" flipV="1">
            <a:off x="5266727" y="3414726"/>
            <a:ext cx="22979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0" name="Straight Connector 689"/>
          <p:cNvCxnSpPr>
            <a:stCxn id="687" idx="0"/>
          </p:cNvCxnSpPr>
          <p:nvPr/>
        </p:nvCxnSpPr>
        <p:spPr>
          <a:xfrm flipV="1">
            <a:off x="4847627" y="3414726"/>
            <a:ext cx="19050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1" name="Straight Connector 690"/>
          <p:cNvCxnSpPr>
            <a:endCxn id="677" idx="1"/>
          </p:cNvCxnSpPr>
          <p:nvPr/>
        </p:nvCxnSpPr>
        <p:spPr>
          <a:xfrm flipV="1">
            <a:off x="7909915" y="3745713"/>
            <a:ext cx="365522" cy="9546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2" name="Straight Connector 691"/>
          <p:cNvCxnSpPr>
            <a:endCxn id="677" idx="0"/>
          </p:cNvCxnSpPr>
          <p:nvPr/>
        </p:nvCxnSpPr>
        <p:spPr>
          <a:xfrm>
            <a:off x="8199237" y="3414726"/>
            <a:ext cx="190500" cy="216687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1804391" y="3100394"/>
            <a:ext cx="1125140" cy="838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Straight Connector 89"/>
          <p:cNvCxnSpPr/>
          <p:nvPr/>
        </p:nvCxnSpPr>
        <p:spPr>
          <a:xfrm flipH="1">
            <a:off x="1947861" y="3262315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2252661" y="3148015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2" name="Rectangle 91"/>
          <p:cNvSpPr/>
          <p:nvPr/>
        </p:nvSpPr>
        <p:spPr>
          <a:xfrm>
            <a:off x="1947861" y="360045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3" name="Rectangle 92"/>
          <p:cNvSpPr/>
          <p:nvPr/>
        </p:nvSpPr>
        <p:spPr>
          <a:xfrm>
            <a:off x="2557461" y="360045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94" name="Straight Connector 93"/>
          <p:cNvCxnSpPr>
            <a:stCxn id="92" idx="3"/>
            <a:endCxn id="93" idx="1"/>
          </p:cNvCxnSpPr>
          <p:nvPr/>
        </p:nvCxnSpPr>
        <p:spPr>
          <a:xfrm>
            <a:off x="2176461" y="3714753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427556" y="3100394"/>
            <a:ext cx="1125140" cy="838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/>
          <p:nvPr/>
        </p:nvCxnSpPr>
        <p:spPr>
          <a:xfrm flipH="1">
            <a:off x="712711" y="3269472"/>
            <a:ext cx="269081" cy="307182"/>
          </a:xfrm>
          <a:prstGeom prst="line">
            <a:avLst/>
          </a:prstGeom>
          <a:ln w="381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867492" y="315517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5626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11722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00" name="Straight Connector 99"/>
          <p:cNvCxnSpPr>
            <a:stCxn id="99" idx="1"/>
          </p:cNvCxnSpPr>
          <p:nvPr/>
        </p:nvCxnSpPr>
        <p:spPr>
          <a:xfrm flipH="1">
            <a:off x="865112" y="3721910"/>
            <a:ext cx="307180" cy="7144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96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Further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Collapse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501258"/>
          </a:xfrm>
          <a:noFill/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sz="2800" dirty="0" smtClean="0"/>
              <a:t> </a:t>
            </a:r>
            <a:endParaRPr lang="en-US" sz="2400" dirty="0" smtClean="0"/>
          </a:p>
        </p:txBody>
      </p:sp>
      <p:cxnSp>
        <p:nvCxnSpPr>
          <p:cNvPr id="421" name="Straight Connector 420"/>
          <p:cNvCxnSpPr/>
          <p:nvPr/>
        </p:nvCxnSpPr>
        <p:spPr>
          <a:xfrm flipV="1">
            <a:off x="942380" y="2647965"/>
            <a:ext cx="3524845" cy="452429"/>
          </a:xfrm>
          <a:prstGeom prst="line">
            <a:avLst/>
          </a:prstGeom>
          <a:ln w="381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Straight Connector 422"/>
          <p:cNvCxnSpPr/>
          <p:nvPr/>
        </p:nvCxnSpPr>
        <p:spPr>
          <a:xfrm flipV="1">
            <a:off x="2363390" y="2672958"/>
            <a:ext cx="2106216" cy="43458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Straight Connector 428"/>
          <p:cNvCxnSpPr>
            <a:stCxn id="685" idx="0"/>
            <a:endCxn id="446" idx="2"/>
          </p:cNvCxnSpPr>
          <p:nvPr/>
        </p:nvCxnSpPr>
        <p:spPr>
          <a:xfrm flipH="1" flipV="1">
            <a:off x="4469606" y="2672958"/>
            <a:ext cx="1908" cy="43458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Straight Connector 430"/>
          <p:cNvCxnSpPr/>
          <p:nvPr/>
        </p:nvCxnSpPr>
        <p:spPr>
          <a:xfrm flipH="1" flipV="1">
            <a:off x="4469606" y="2672958"/>
            <a:ext cx="2074069" cy="43458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Connector 433"/>
          <p:cNvCxnSpPr/>
          <p:nvPr/>
        </p:nvCxnSpPr>
        <p:spPr>
          <a:xfrm flipH="1" flipV="1">
            <a:off x="4469606" y="2672958"/>
            <a:ext cx="3615331" cy="427436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/>
          <p:nvPr/>
        </p:nvCxnSpPr>
        <p:spPr>
          <a:xfrm flipH="1" flipV="1">
            <a:off x="2370533" y="5592373"/>
            <a:ext cx="2171701" cy="34885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Connector 438"/>
          <p:cNvCxnSpPr/>
          <p:nvPr/>
        </p:nvCxnSpPr>
        <p:spPr>
          <a:xfrm flipV="1">
            <a:off x="4523183" y="5585231"/>
            <a:ext cx="0" cy="33099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 flipV="1">
            <a:off x="4523183" y="5585231"/>
            <a:ext cx="2081213" cy="3309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Rectangle 445"/>
          <p:cNvSpPr/>
          <p:nvPr/>
        </p:nvSpPr>
        <p:spPr>
          <a:xfrm>
            <a:off x="3907036" y="1834758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7" name="Straight Connector 446"/>
          <p:cNvCxnSpPr/>
          <p:nvPr/>
        </p:nvCxnSpPr>
        <p:spPr>
          <a:xfrm flipH="1">
            <a:off x="4050506" y="2015737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8" name="Rectangle 447"/>
          <p:cNvSpPr/>
          <p:nvPr/>
        </p:nvSpPr>
        <p:spPr>
          <a:xfrm>
            <a:off x="4355306" y="190143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49" name="Rectangle 448"/>
          <p:cNvSpPr/>
          <p:nvPr/>
        </p:nvSpPr>
        <p:spPr>
          <a:xfrm>
            <a:off x="4050506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450" name="Straight Connector 449"/>
          <p:cNvCxnSpPr>
            <a:endCxn id="451" idx="0"/>
          </p:cNvCxnSpPr>
          <p:nvPr/>
        </p:nvCxnSpPr>
        <p:spPr>
          <a:xfrm>
            <a:off x="4583906" y="2130037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Rectangle 450"/>
          <p:cNvSpPr/>
          <p:nvPr/>
        </p:nvSpPr>
        <p:spPr>
          <a:xfrm>
            <a:off x="4660106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452" name="Straight Connector 451"/>
          <p:cNvCxnSpPr>
            <a:stCxn id="449" idx="3"/>
            <a:endCxn id="451" idx="1"/>
          </p:cNvCxnSpPr>
          <p:nvPr/>
        </p:nvCxnSpPr>
        <p:spPr>
          <a:xfrm>
            <a:off x="4279106" y="2468175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Rectangle 453"/>
          <p:cNvSpPr/>
          <p:nvPr/>
        </p:nvSpPr>
        <p:spPr>
          <a:xfrm>
            <a:off x="3960613" y="5916228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Rectangle 454"/>
          <p:cNvSpPr/>
          <p:nvPr/>
        </p:nvSpPr>
        <p:spPr>
          <a:xfrm>
            <a:off x="4427933" y="601385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56" name="Rectangle 455"/>
          <p:cNvSpPr/>
          <p:nvPr/>
        </p:nvSpPr>
        <p:spPr>
          <a:xfrm>
            <a:off x="41231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57" name="Rectangle 456"/>
          <p:cNvSpPr/>
          <p:nvPr/>
        </p:nvSpPr>
        <p:spPr>
          <a:xfrm>
            <a:off x="47327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518" name="Straight Connector 517"/>
          <p:cNvCxnSpPr/>
          <p:nvPr/>
        </p:nvCxnSpPr>
        <p:spPr>
          <a:xfrm flipV="1">
            <a:off x="6604396" y="3938594"/>
            <a:ext cx="1480541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Straight Connector 527"/>
          <p:cNvCxnSpPr/>
          <p:nvPr/>
        </p:nvCxnSpPr>
        <p:spPr>
          <a:xfrm flipH="1" flipV="1">
            <a:off x="6543675" y="3945745"/>
            <a:ext cx="60721" cy="801286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Straight Connector 530"/>
          <p:cNvCxnSpPr>
            <a:endCxn id="685" idx="2"/>
          </p:cNvCxnSpPr>
          <p:nvPr/>
        </p:nvCxnSpPr>
        <p:spPr>
          <a:xfrm flipH="1" flipV="1">
            <a:off x="4471514" y="3945745"/>
            <a:ext cx="2095624" cy="80128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Straight Connector 535"/>
          <p:cNvCxnSpPr/>
          <p:nvPr/>
        </p:nvCxnSpPr>
        <p:spPr>
          <a:xfrm flipH="1" flipV="1">
            <a:off x="2363390" y="3945745"/>
            <a:ext cx="2159793" cy="80128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 flipH="1" flipV="1">
            <a:off x="942380" y="3938594"/>
            <a:ext cx="3580803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Connector 548"/>
          <p:cNvCxnSpPr/>
          <p:nvPr/>
        </p:nvCxnSpPr>
        <p:spPr>
          <a:xfrm>
            <a:off x="2363390" y="3938594"/>
            <a:ext cx="7143" cy="815579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Connector 551"/>
          <p:cNvCxnSpPr/>
          <p:nvPr/>
        </p:nvCxnSpPr>
        <p:spPr>
          <a:xfrm>
            <a:off x="979290" y="3938598"/>
            <a:ext cx="1391243" cy="815575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/>
          <p:cNvCxnSpPr>
            <a:stCxn id="640" idx="0"/>
            <a:endCxn id="685" idx="2"/>
          </p:cNvCxnSpPr>
          <p:nvPr/>
        </p:nvCxnSpPr>
        <p:spPr>
          <a:xfrm flipV="1">
            <a:off x="2370533" y="3945745"/>
            <a:ext cx="2100981" cy="80842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/>
          <p:nvPr/>
        </p:nvCxnSpPr>
        <p:spPr>
          <a:xfrm flipV="1">
            <a:off x="4523183" y="3945745"/>
            <a:ext cx="2020492" cy="80128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/>
          <p:nvPr/>
        </p:nvCxnSpPr>
        <p:spPr>
          <a:xfrm flipV="1">
            <a:off x="4523183" y="3938594"/>
            <a:ext cx="3561754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Rectangle 633"/>
          <p:cNvSpPr/>
          <p:nvPr/>
        </p:nvSpPr>
        <p:spPr>
          <a:xfrm>
            <a:off x="3960613" y="4747031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Rectangle 634"/>
          <p:cNvSpPr/>
          <p:nvPr/>
        </p:nvSpPr>
        <p:spPr>
          <a:xfrm>
            <a:off x="4408883" y="4813706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36" name="Rectangle 635"/>
          <p:cNvSpPr/>
          <p:nvPr/>
        </p:nvSpPr>
        <p:spPr>
          <a:xfrm>
            <a:off x="41040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37" name="Rectangle 636"/>
          <p:cNvSpPr/>
          <p:nvPr/>
        </p:nvSpPr>
        <p:spPr>
          <a:xfrm>
            <a:off x="47136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38" name="Straight Connector 637"/>
          <p:cNvCxnSpPr>
            <a:stCxn id="636" idx="3"/>
            <a:endCxn id="637" idx="1"/>
          </p:cNvCxnSpPr>
          <p:nvPr/>
        </p:nvCxnSpPr>
        <p:spPr>
          <a:xfrm>
            <a:off x="4332683" y="5380444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0" name="Rectangle 639"/>
          <p:cNvSpPr/>
          <p:nvPr/>
        </p:nvSpPr>
        <p:spPr>
          <a:xfrm>
            <a:off x="1807963" y="4754173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1" name="Straight Connector 640"/>
          <p:cNvCxnSpPr/>
          <p:nvPr/>
        </p:nvCxnSpPr>
        <p:spPr>
          <a:xfrm flipH="1">
            <a:off x="1951433" y="4947054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2" name="Rectangle 641"/>
          <p:cNvSpPr/>
          <p:nvPr/>
        </p:nvSpPr>
        <p:spPr>
          <a:xfrm>
            <a:off x="2256233" y="4832754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3" name="Rectangle 642"/>
          <p:cNvSpPr/>
          <p:nvPr/>
        </p:nvSpPr>
        <p:spPr>
          <a:xfrm>
            <a:off x="19514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44" name="Rectangle 643"/>
          <p:cNvSpPr/>
          <p:nvPr/>
        </p:nvSpPr>
        <p:spPr>
          <a:xfrm>
            <a:off x="25610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46" name="Rectangle 645"/>
          <p:cNvSpPr/>
          <p:nvPr/>
        </p:nvSpPr>
        <p:spPr>
          <a:xfrm>
            <a:off x="6041826" y="4747031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Rectangle 646"/>
          <p:cNvSpPr/>
          <p:nvPr/>
        </p:nvSpPr>
        <p:spPr>
          <a:xfrm>
            <a:off x="6490096" y="482561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8" name="Rectangle 647"/>
          <p:cNvSpPr/>
          <p:nvPr/>
        </p:nvSpPr>
        <p:spPr>
          <a:xfrm>
            <a:off x="61852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649" name="Straight Connector 648"/>
          <p:cNvCxnSpPr>
            <a:endCxn id="650" idx="0"/>
          </p:cNvCxnSpPr>
          <p:nvPr/>
        </p:nvCxnSpPr>
        <p:spPr>
          <a:xfrm>
            <a:off x="6718696" y="5054212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0" name="Rectangle 649"/>
          <p:cNvSpPr/>
          <p:nvPr/>
        </p:nvSpPr>
        <p:spPr>
          <a:xfrm>
            <a:off x="67948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68" name="Rectangle 667"/>
          <p:cNvSpPr/>
          <p:nvPr/>
        </p:nvSpPr>
        <p:spPr>
          <a:xfrm>
            <a:off x="5981105" y="3107545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Rectangle 668"/>
          <p:cNvSpPr/>
          <p:nvPr/>
        </p:nvSpPr>
        <p:spPr>
          <a:xfrm>
            <a:off x="6429375" y="3186126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70" name="Rectangle 669"/>
          <p:cNvSpPr/>
          <p:nvPr/>
        </p:nvSpPr>
        <p:spPr>
          <a:xfrm>
            <a:off x="6116000" y="363856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671" name="Straight Connector 670"/>
          <p:cNvCxnSpPr>
            <a:endCxn id="672" idx="0"/>
          </p:cNvCxnSpPr>
          <p:nvPr/>
        </p:nvCxnSpPr>
        <p:spPr>
          <a:xfrm>
            <a:off x="6657975" y="3414726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2" name="Rectangle 671"/>
          <p:cNvSpPr/>
          <p:nvPr/>
        </p:nvSpPr>
        <p:spPr>
          <a:xfrm>
            <a:off x="6734175" y="363856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73" name="Straight Connector 672"/>
          <p:cNvCxnSpPr>
            <a:stCxn id="670" idx="3"/>
            <a:endCxn id="672" idx="1"/>
          </p:cNvCxnSpPr>
          <p:nvPr/>
        </p:nvCxnSpPr>
        <p:spPr>
          <a:xfrm>
            <a:off x="6344600" y="3752864"/>
            <a:ext cx="389575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4" name="Rectangle 673"/>
          <p:cNvSpPr/>
          <p:nvPr/>
        </p:nvSpPr>
        <p:spPr>
          <a:xfrm>
            <a:off x="7522367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Rectangle 674"/>
          <p:cNvSpPr/>
          <p:nvPr/>
        </p:nvSpPr>
        <p:spPr>
          <a:xfrm>
            <a:off x="7970637" y="3178975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76" name="Rectangle 675"/>
          <p:cNvSpPr/>
          <p:nvPr/>
        </p:nvSpPr>
        <p:spPr>
          <a:xfrm>
            <a:off x="76658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77" name="Rectangle 676"/>
          <p:cNvSpPr/>
          <p:nvPr/>
        </p:nvSpPr>
        <p:spPr>
          <a:xfrm>
            <a:off x="82754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85" name="Rectangle 684"/>
          <p:cNvSpPr/>
          <p:nvPr/>
        </p:nvSpPr>
        <p:spPr>
          <a:xfrm>
            <a:off x="3379238" y="3107545"/>
            <a:ext cx="2184551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6" name="Rectangle 685"/>
          <p:cNvSpPr/>
          <p:nvPr/>
        </p:nvSpPr>
        <p:spPr>
          <a:xfrm>
            <a:off x="4896448" y="3186126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87" name="Rectangle 686"/>
          <p:cNvSpPr/>
          <p:nvPr/>
        </p:nvSpPr>
        <p:spPr>
          <a:xfrm>
            <a:off x="4591648" y="363856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88" name="Rectangle 687"/>
          <p:cNvSpPr/>
          <p:nvPr/>
        </p:nvSpPr>
        <p:spPr>
          <a:xfrm>
            <a:off x="5201248" y="363856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89" name="Straight Connector 688"/>
          <p:cNvCxnSpPr/>
          <p:nvPr/>
        </p:nvCxnSpPr>
        <p:spPr>
          <a:xfrm flipH="1" flipV="1">
            <a:off x="5125048" y="3414726"/>
            <a:ext cx="22979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0" name="Straight Connector 689"/>
          <p:cNvCxnSpPr>
            <a:stCxn id="687" idx="0"/>
          </p:cNvCxnSpPr>
          <p:nvPr/>
        </p:nvCxnSpPr>
        <p:spPr>
          <a:xfrm flipV="1">
            <a:off x="4705948" y="3414726"/>
            <a:ext cx="19050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1" name="Straight Connector 690"/>
          <p:cNvCxnSpPr>
            <a:endCxn id="677" idx="1"/>
          </p:cNvCxnSpPr>
          <p:nvPr/>
        </p:nvCxnSpPr>
        <p:spPr>
          <a:xfrm flipV="1">
            <a:off x="7909915" y="3745713"/>
            <a:ext cx="365522" cy="9546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2" name="Straight Connector 691"/>
          <p:cNvCxnSpPr>
            <a:endCxn id="677" idx="0"/>
          </p:cNvCxnSpPr>
          <p:nvPr/>
        </p:nvCxnSpPr>
        <p:spPr>
          <a:xfrm>
            <a:off x="8199237" y="3414726"/>
            <a:ext cx="190500" cy="216687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1804391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Straight Connector 89"/>
          <p:cNvCxnSpPr/>
          <p:nvPr/>
        </p:nvCxnSpPr>
        <p:spPr>
          <a:xfrm flipH="1">
            <a:off x="1947861" y="3262315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2252661" y="3148015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2" name="Rectangle 91"/>
          <p:cNvSpPr/>
          <p:nvPr/>
        </p:nvSpPr>
        <p:spPr>
          <a:xfrm>
            <a:off x="1947861" y="360045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3" name="Rectangle 92"/>
          <p:cNvSpPr/>
          <p:nvPr/>
        </p:nvSpPr>
        <p:spPr>
          <a:xfrm>
            <a:off x="2557461" y="360045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94" name="Straight Connector 93"/>
          <p:cNvCxnSpPr>
            <a:stCxn id="92" idx="3"/>
            <a:endCxn id="93" idx="1"/>
          </p:cNvCxnSpPr>
          <p:nvPr/>
        </p:nvCxnSpPr>
        <p:spPr>
          <a:xfrm>
            <a:off x="2176461" y="3714753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427556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/>
          <p:nvPr/>
        </p:nvCxnSpPr>
        <p:spPr>
          <a:xfrm flipH="1">
            <a:off x="712711" y="3269472"/>
            <a:ext cx="269081" cy="307182"/>
          </a:xfrm>
          <a:prstGeom prst="line">
            <a:avLst/>
          </a:prstGeom>
          <a:ln w="381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867492" y="315517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5626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11722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00" name="Straight Connector 99"/>
          <p:cNvCxnSpPr>
            <a:stCxn id="99" idx="1"/>
          </p:cNvCxnSpPr>
          <p:nvPr/>
        </p:nvCxnSpPr>
        <p:spPr>
          <a:xfrm flipH="1">
            <a:off x="865112" y="3721910"/>
            <a:ext cx="307180" cy="7144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>
            <a:off x="3465554" y="3314709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3770354" y="3200409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1" name="Rectangle 110"/>
          <p:cNvSpPr/>
          <p:nvPr/>
        </p:nvSpPr>
        <p:spPr>
          <a:xfrm>
            <a:off x="3465554" y="3652847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12" name="Straight Connector 111"/>
          <p:cNvCxnSpPr/>
          <p:nvPr/>
        </p:nvCxnSpPr>
        <p:spPr>
          <a:xfrm>
            <a:off x="3998954" y="3429009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075154" y="3652847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76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Further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Collapse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  <a:noFill/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800" dirty="0" smtClean="0"/>
              <a:t> </a:t>
            </a:r>
            <a:endParaRPr lang="en-US" sz="2400" dirty="0" smtClean="0"/>
          </a:p>
        </p:txBody>
      </p:sp>
      <p:cxnSp>
        <p:nvCxnSpPr>
          <p:cNvPr id="421" name="Straight Connector 420"/>
          <p:cNvCxnSpPr/>
          <p:nvPr/>
        </p:nvCxnSpPr>
        <p:spPr>
          <a:xfrm flipV="1">
            <a:off x="942380" y="2647965"/>
            <a:ext cx="3524845" cy="452429"/>
          </a:xfrm>
          <a:prstGeom prst="line">
            <a:avLst/>
          </a:prstGeom>
          <a:ln w="381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Straight Connector 422"/>
          <p:cNvCxnSpPr/>
          <p:nvPr/>
        </p:nvCxnSpPr>
        <p:spPr>
          <a:xfrm flipV="1">
            <a:off x="2363390" y="2672958"/>
            <a:ext cx="2106216" cy="43458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/>
          <p:cNvCxnSpPr/>
          <p:nvPr/>
        </p:nvCxnSpPr>
        <p:spPr>
          <a:xfrm flipH="1">
            <a:off x="4469607" y="1939320"/>
            <a:ext cx="1883568" cy="733639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Straight Connector 430"/>
          <p:cNvCxnSpPr/>
          <p:nvPr/>
        </p:nvCxnSpPr>
        <p:spPr>
          <a:xfrm flipH="1" flipV="1">
            <a:off x="4469606" y="2672958"/>
            <a:ext cx="2074069" cy="43458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Connector 433"/>
          <p:cNvCxnSpPr/>
          <p:nvPr/>
        </p:nvCxnSpPr>
        <p:spPr>
          <a:xfrm flipH="1" flipV="1">
            <a:off x="4469606" y="2672958"/>
            <a:ext cx="3615331" cy="427436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/>
          <p:nvPr/>
        </p:nvCxnSpPr>
        <p:spPr>
          <a:xfrm flipH="1" flipV="1">
            <a:off x="2370533" y="5592373"/>
            <a:ext cx="2171701" cy="34885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Connector 438"/>
          <p:cNvCxnSpPr/>
          <p:nvPr/>
        </p:nvCxnSpPr>
        <p:spPr>
          <a:xfrm flipV="1">
            <a:off x="4523183" y="5585231"/>
            <a:ext cx="0" cy="33099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 flipV="1">
            <a:off x="4523183" y="5585231"/>
            <a:ext cx="2081213" cy="3309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Rectangle 445"/>
          <p:cNvSpPr/>
          <p:nvPr/>
        </p:nvSpPr>
        <p:spPr>
          <a:xfrm>
            <a:off x="3907036" y="1834758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7" name="Straight Connector 446"/>
          <p:cNvCxnSpPr/>
          <p:nvPr/>
        </p:nvCxnSpPr>
        <p:spPr>
          <a:xfrm flipH="1">
            <a:off x="4050506" y="2015737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8" name="Rectangle 447"/>
          <p:cNvSpPr/>
          <p:nvPr/>
        </p:nvSpPr>
        <p:spPr>
          <a:xfrm>
            <a:off x="4355306" y="190143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49" name="Rectangle 448"/>
          <p:cNvSpPr/>
          <p:nvPr/>
        </p:nvSpPr>
        <p:spPr>
          <a:xfrm>
            <a:off x="4050506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450" name="Straight Connector 449"/>
          <p:cNvCxnSpPr>
            <a:endCxn id="451" idx="0"/>
          </p:cNvCxnSpPr>
          <p:nvPr/>
        </p:nvCxnSpPr>
        <p:spPr>
          <a:xfrm>
            <a:off x="4583906" y="2130037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Rectangle 450"/>
          <p:cNvSpPr/>
          <p:nvPr/>
        </p:nvSpPr>
        <p:spPr>
          <a:xfrm>
            <a:off x="4660106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452" name="Straight Connector 451"/>
          <p:cNvCxnSpPr>
            <a:stCxn id="449" idx="3"/>
            <a:endCxn id="451" idx="1"/>
          </p:cNvCxnSpPr>
          <p:nvPr/>
        </p:nvCxnSpPr>
        <p:spPr>
          <a:xfrm>
            <a:off x="4279106" y="2468175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Rectangle 453"/>
          <p:cNvSpPr/>
          <p:nvPr/>
        </p:nvSpPr>
        <p:spPr>
          <a:xfrm>
            <a:off x="3960613" y="5916228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Rectangle 454"/>
          <p:cNvSpPr/>
          <p:nvPr/>
        </p:nvSpPr>
        <p:spPr>
          <a:xfrm>
            <a:off x="4427933" y="601385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56" name="Rectangle 455"/>
          <p:cNvSpPr/>
          <p:nvPr/>
        </p:nvSpPr>
        <p:spPr>
          <a:xfrm>
            <a:off x="41231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57" name="Rectangle 456"/>
          <p:cNvSpPr/>
          <p:nvPr/>
        </p:nvSpPr>
        <p:spPr>
          <a:xfrm>
            <a:off x="47327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518" name="Straight Connector 517"/>
          <p:cNvCxnSpPr/>
          <p:nvPr/>
        </p:nvCxnSpPr>
        <p:spPr>
          <a:xfrm flipV="1">
            <a:off x="6604396" y="3938594"/>
            <a:ext cx="1480541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Straight Connector 527"/>
          <p:cNvCxnSpPr/>
          <p:nvPr/>
        </p:nvCxnSpPr>
        <p:spPr>
          <a:xfrm flipH="1" flipV="1">
            <a:off x="6543675" y="3945745"/>
            <a:ext cx="60721" cy="801286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Straight Connector 535"/>
          <p:cNvCxnSpPr/>
          <p:nvPr/>
        </p:nvCxnSpPr>
        <p:spPr>
          <a:xfrm flipH="1" flipV="1">
            <a:off x="2363390" y="3945745"/>
            <a:ext cx="2159793" cy="80128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 flipH="1" flipV="1">
            <a:off x="942380" y="3938594"/>
            <a:ext cx="3580803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Straight Connector 546"/>
          <p:cNvCxnSpPr>
            <a:stCxn id="647" idx="0"/>
          </p:cNvCxnSpPr>
          <p:nvPr/>
        </p:nvCxnSpPr>
        <p:spPr>
          <a:xfrm flipH="1" flipV="1">
            <a:off x="6344601" y="2777520"/>
            <a:ext cx="259795" cy="2048092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Connector 548"/>
          <p:cNvCxnSpPr/>
          <p:nvPr/>
        </p:nvCxnSpPr>
        <p:spPr>
          <a:xfrm>
            <a:off x="2363390" y="3938594"/>
            <a:ext cx="7143" cy="815579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Connector 551"/>
          <p:cNvCxnSpPr/>
          <p:nvPr/>
        </p:nvCxnSpPr>
        <p:spPr>
          <a:xfrm>
            <a:off x="979290" y="3938598"/>
            <a:ext cx="1391243" cy="815575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>
            <a:stCxn id="640" idx="0"/>
          </p:cNvCxnSpPr>
          <p:nvPr/>
        </p:nvCxnSpPr>
        <p:spPr>
          <a:xfrm flipV="1">
            <a:off x="2370533" y="2772975"/>
            <a:ext cx="3933527" cy="198119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/>
          <p:nvPr/>
        </p:nvCxnSpPr>
        <p:spPr>
          <a:xfrm flipV="1">
            <a:off x="4523183" y="3945745"/>
            <a:ext cx="2020492" cy="80128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/>
          <p:nvPr/>
        </p:nvCxnSpPr>
        <p:spPr>
          <a:xfrm flipV="1">
            <a:off x="4523183" y="3938594"/>
            <a:ext cx="3561754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Rectangle 633"/>
          <p:cNvSpPr/>
          <p:nvPr/>
        </p:nvSpPr>
        <p:spPr>
          <a:xfrm>
            <a:off x="3960613" y="4747031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Rectangle 634"/>
          <p:cNvSpPr/>
          <p:nvPr/>
        </p:nvSpPr>
        <p:spPr>
          <a:xfrm>
            <a:off x="4408883" y="4813706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36" name="Rectangle 635"/>
          <p:cNvSpPr/>
          <p:nvPr/>
        </p:nvSpPr>
        <p:spPr>
          <a:xfrm>
            <a:off x="41040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37" name="Rectangle 636"/>
          <p:cNvSpPr/>
          <p:nvPr/>
        </p:nvSpPr>
        <p:spPr>
          <a:xfrm>
            <a:off x="47136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38" name="Straight Connector 637"/>
          <p:cNvCxnSpPr>
            <a:stCxn id="636" idx="3"/>
            <a:endCxn id="637" idx="1"/>
          </p:cNvCxnSpPr>
          <p:nvPr/>
        </p:nvCxnSpPr>
        <p:spPr>
          <a:xfrm>
            <a:off x="4332683" y="5380444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0" name="Rectangle 639"/>
          <p:cNvSpPr/>
          <p:nvPr/>
        </p:nvSpPr>
        <p:spPr>
          <a:xfrm>
            <a:off x="1807963" y="4754173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1" name="Straight Connector 640"/>
          <p:cNvCxnSpPr/>
          <p:nvPr/>
        </p:nvCxnSpPr>
        <p:spPr>
          <a:xfrm flipH="1">
            <a:off x="1951433" y="4947054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2" name="Rectangle 641"/>
          <p:cNvSpPr/>
          <p:nvPr/>
        </p:nvSpPr>
        <p:spPr>
          <a:xfrm>
            <a:off x="2256233" y="4832754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3" name="Rectangle 642"/>
          <p:cNvSpPr/>
          <p:nvPr/>
        </p:nvSpPr>
        <p:spPr>
          <a:xfrm>
            <a:off x="19514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44" name="Rectangle 643"/>
          <p:cNvSpPr/>
          <p:nvPr/>
        </p:nvSpPr>
        <p:spPr>
          <a:xfrm>
            <a:off x="25610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46" name="Rectangle 645"/>
          <p:cNvSpPr/>
          <p:nvPr/>
        </p:nvSpPr>
        <p:spPr>
          <a:xfrm>
            <a:off x="6041826" y="4747031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Rectangle 646"/>
          <p:cNvSpPr/>
          <p:nvPr/>
        </p:nvSpPr>
        <p:spPr>
          <a:xfrm>
            <a:off x="6490096" y="482561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8" name="Rectangle 647"/>
          <p:cNvSpPr/>
          <p:nvPr/>
        </p:nvSpPr>
        <p:spPr>
          <a:xfrm>
            <a:off x="61852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649" name="Straight Connector 648"/>
          <p:cNvCxnSpPr>
            <a:endCxn id="650" idx="0"/>
          </p:cNvCxnSpPr>
          <p:nvPr/>
        </p:nvCxnSpPr>
        <p:spPr>
          <a:xfrm>
            <a:off x="6718696" y="5054212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0" name="Rectangle 649"/>
          <p:cNvSpPr/>
          <p:nvPr/>
        </p:nvSpPr>
        <p:spPr>
          <a:xfrm>
            <a:off x="67948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54" name="Rectangle 653"/>
          <p:cNvSpPr/>
          <p:nvPr/>
        </p:nvSpPr>
        <p:spPr>
          <a:xfrm>
            <a:off x="5228034" y="1939320"/>
            <a:ext cx="2239565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5" name="Straight Connector 654"/>
          <p:cNvCxnSpPr/>
          <p:nvPr/>
        </p:nvCxnSpPr>
        <p:spPr>
          <a:xfrm flipH="1">
            <a:off x="5371505" y="2141939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6" name="Rectangle 655"/>
          <p:cNvSpPr/>
          <p:nvPr/>
        </p:nvSpPr>
        <p:spPr>
          <a:xfrm>
            <a:off x="5676305" y="2027639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57" name="Rectangle 656"/>
          <p:cNvSpPr/>
          <p:nvPr/>
        </p:nvSpPr>
        <p:spPr>
          <a:xfrm>
            <a:off x="5371505" y="2480077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658" name="Straight Connector 657"/>
          <p:cNvCxnSpPr/>
          <p:nvPr/>
        </p:nvCxnSpPr>
        <p:spPr>
          <a:xfrm>
            <a:off x="5904905" y="2256239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9" name="Rectangle 658"/>
          <p:cNvSpPr/>
          <p:nvPr/>
        </p:nvSpPr>
        <p:spPr>
          <a:xfrm>
            <a:off x="5981105" y="2480077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68" name="Rectangle 667"/>
          <p:cNvSpPr/>
          <p:nvPr/>
        </p:nvSpPr>
        <p:spPr>
          <a:xfrm>
            <a:off x="5981105" y="3107545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Rectangle 668"/>
          <p:cNvSpPr/>
          <p:nvPr/>
        </p:nvSpPr>
        <p:spPr>
          <a:xfrm>
            <a:off x="6429375" y="3186126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70" name="Rectangle 669"/>
          <p:cNvSpPr/>
          <p:nvPr/>
        </p:nvSpPr>
        <p:spPr>
          <a:xfrm>
            <a:off x="6116000" y="363856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671" name="Straight Connector 670"/>
          <p:cNvCxnSpPr>
            <a:endCxn id="672" idx="0"/>
          </p:cNvCxnSpPr>
          <p:nvPr/>
        </p:nvCxnSpPr>
        <p:spPr>
          <a:xfrm>
            <a:off x="6657975" y="3414726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2" name="Rectangle 671"/>
          <p:cNvSpPr/>
          <p:nvPr/>
        </p:nvSpPr>
        <p:spPr>
          <a:xfrm>
            <a:off x="6734175" y="363856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73" name="Straight Connector 672"/>
          <p:cNvCxnSpPr>
            <a:stCxn id="670" idx="3"/>
            <a:endCxn id="672" idx="1"/>
          </p:cNvCxnSpPr>
          <p:nvPr/>
        </p:nvCxnSpPr>
        <p:spPr>
          <a:xfrm>
            <a:off x="6344600" y="3752864"/>
            <a:ext cx="389575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4" name="Rectangle 673"/>
          <p:cNvSpPr/>
          <p:nvPr/>
        </p:nvSpPr>
        <p:spPr>
          <a:xfrm>
            <a:off x="7522367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Rectangle 674"/>
          <p:cNvSpPr/>
          <p:nvPr/>
        </p:nvSpPr>
        <p:spPr>
          <a:xfrm>
            <a:off x="7970637" y="3178975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76" name="Rectangle 675"/>
          <p:cNvSpPr/>
          <p:nvPr/>
        </p:nvSpPr>
        <p:spPr>
          <a:xfrm>
            <a:off x="76658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77" name="Rectangle 676"/>
          <p:cNvSpPr/>
          <p:nvPr/>
        </p:nvSpPr>
        <p:spPr>
          <a:xfrm>
            <a:off x="82754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86" name="Rectangle 685"/>
          <p:cNvSpPr/>
          <p:nvPr/>
        </p:nvSpPr>
        <p:spPr>
          <a:xfrm>
            <a:off x="6802399" y="2013356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87" name="Rectangle 686"/>
          <p:cNvSpPr/>
          <p:nvPr/>
        </p:nvSpPr>
        <p:spPr>
          <a:xfrm>
            <a:off x="6497599" y="246579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88" name="Rectangle 687"/>
          <p:cNvSpPr/>
          <p:nvPr/>
        </p:nvSpPr>
        <p:spPr>
          <a:xfrm>
            <a:off x="7107199" y="246579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89" name="Straight Connector 688"/>
          <p:cNvCxnSpPr/>
          <p:nvPr/>
        </p:nvCxnSpPr>
        <p:spPr>
          <a:xfrm flipH="1" flipV="1">
            <a:off x="7030999" y="2241956"/>
            <a:ext cx="22979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0" name="Straight Connector 689"/>
          <p:cNvCxnSpPr>
            <a:stCxn id="687" idx="0"/>
          </p:cNvCxnSpPr>
          <p:nvPr/>
        </p:nvCxnSpPr>
        <p:spPr>
          <a:xfrm flipV="1">
            <a:off x="6611899" y="2241956"/>
            <a:ext cx="19050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1" name="Straight Connector 690"/>
          <p:cNvCxnSpPr>
            <a:endCxn id="677" idx="1"/>
          </p:cNvCxnSpPr>
          <p:nvPr/>
        </p:nvCxnSpPr>
        <p:spPr>
          <a:xfrm flipV="1">
            <a:off x="7909915" y="3745713"/>
            <a:ext cx="365522" cy="9546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2" name="Straight Connector 691"/>
          <p:cNvCxnSpPr>
            <a:endCxn id="677" idx="0"/>
          </p:cNvCxnSpPr>
          <p:nvPr/>
        </p:nvCxnSpPr>
        <p:spPr>
          <a:xfrm>
            <a:off x="8199237" y="3414726"/>
            <a:ext cx="190500" cy="216687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1804391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Straight Connector 89"/>
          <p:cNvCxnSpPr/>
          <p:nvPr/>
        </p:nvCxnSpPr>
        <p:spPr>
          <a:xfrm flipH="1">
            <a:off x="1947861" y="3262315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2252661" y="3148015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2" name="Rectangle 91"/>
          <p:cNvSpPr/>
          <p:nvPr/>
        </p:nvSpPr>
        <p:spPr>
          <a:xfrm>
            <a:off x="1947861" y="360045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3" name="Rectangle 92"/>
          <p:cNvSpPr/>
          <p:nvPr/>
        </p:nvSpPr>
        <p:spPr>
          <a:xfrm>
            <a:off x="2557461" y="360045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94" name="Straight Connector 93"/>
          <p:cNvCxnSpPr>
            <a:stCxn id="92" idx="3"/>
            <a:endCxn id="93" idx="1"/>
          </p:cNvCxnSpPr>
          <p:nvPr/>
        </p:nvCxnSpPr>
        <p:spPr>
          <a:xfrm>
            <a:off x="2176461" y="3714753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427556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/>
          <p:nvPr/>
        </p:nvCxnSpPr>
        <p:spPr>
          <a:xfrm flipH="1">
            <a:off x="712711" y="3269472"/>
            <a:ext cx="269081" cy="307182"/>
          </a:xfrm>
          <a:prstGeom prst="line">
            <a:avLst/>
          </a:prstGeom>
          <a:ln w="381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867492" y="315517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5626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11722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00" name="Straight Connector 99"/>
          <p:cNvCxnSpPr>
            <a:stCxn id="99" idx="1"/>
          </p:cNvCxnSpPr>
          <p:nvPr/>
        </p:nvCxnSpPr>
        <p:spPr>
          <a:xfrm flipH="1">
            <a:off x="865112" y="3721910"/>
            <a:ext cx="307180" cy="7144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26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Further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Collapse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75039"/>
          </a:xfrm>
          <a:noFill/>
        </p:spPr>
        <p:txBody>
          <a:bodyPr>
            <a:normAutofit fontScale="55000" lnSpcReduction="20000"/>
          </a:bodyPr>
          <a:lstStyle/>
          <a:p>
            <a:pPr marL="0" indent="0">
              <a:buNone/>
              <a:defRPr/>
            </a:pPr>
            <a:r>
              <a:rPr lang="en-US" sz="2800" dirty="0" smtClean="0"/>
              <a:t> </a:t>
            </a:r>
            <a:endParaRPr lang="en-US" sz="2400" dirty="0" smtClean="0"/>
          </a:p>
        </p:txBody>
      </p:sp>
      <p:cxnSp>
        <p:nvCxnSpPr>
          <p:cNvPr id="421" name="Straight Connector 420"/>
          <p:cNvCxnSpPr/>
          <p:nvPr/>
        </p:nvCxnSpPr>
        <p:spPr>
          <a:xfrm flipV="1">
            <a:off x="942380" y="2647965"/>
            <a:ext cx="3524845" cy="452429"/>
          </a:xfrm>
          <a:prstGeom prst="line">
            <a:avLst/>
          </a:prstGeom>
          <a:ln w="381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/>
          <p:cNvCxnSpPr/>
          <p:nvPr/>
        </p:nvCxnSpPr>
        <p:spPr>
          <a:xfrm flipH="1">
            <a:off x="4469607" y="1934775"/>
            <a:ext cx="1874993" cy="738184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Connector 433"/>
          <p:cNvCxnSpPr/>
          <p:nvPr/>
        </p:nvCxnSpPr>
        <p:spPr>
          <a:xfrm flipH="1" flipV="1">
            <a:off x="4469606" y="2672958"/>
            <a:ext cx="3615331" cy="427436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/>
          <p:nvPr/>
        </p:nvCxnSpPr>
        <p:spPr>
          <a:xfrm flipH="1" flipV="1">
            <a:off x="2370533" y="5592373"/>
            <a:ext cx="2171701" cy="34885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Connector 438"/>
          <p:cNvCxnSpPr/>
          <p:nvPr/>
        </p:nvCxnSpPr>
        <p:spPr>
          <a:xfrm flipV="1">
            <a:off x="4523183" y="5585231"/>
            <a:ext cx="0" cy="33099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 flipV="1">
            <a:off x="4523183" y="5585231"/>
            <a:ext cx="2081213" cy="3309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Rectangle 445"/>
          <p:cNvSpPr/>
          <p:nvPr/>
        </p:nvSpPr>
        <p:spPr>
          <a:xfrm>
            <a:off x="3907036" y="1834758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7" name="Straight Connector 446"/>
          <p:cNvCxnSpPr/>
          <p:nvPr/>
        </p:nvCxnSpPr>
        <p:spPr>
          <a:xfrm flipH="1">
            <a:off x="4050506" y="2015737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8" name="Rectangle 447"/>
          <p:cNvSpPr/>
          <p:nvPr/>
        </p:nvSpPr>
        <p:spPr>
          <a:xfrm>
            <a:off x="4355306" y="190143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450" name="Straight Connector 449"/>
          <p:cNvCxnSpPr/>
          <p:nvPr/>
        </p:nvCxnSpPr>
        <p:spPr>
          <a:xfrm>
            <a:off x="4583906" y="2130037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/>
          <p:cNvCxnSpPr/>
          <p:nvPr/>
        </p:nvCxnSpPr>
        <p:spPr>
          <a:xfrm>
            <a:off x="4193675" y="2468175"/>
            <a:ext cx="630974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Rectangle 453"/>
          <p:cNvSpPr/>
          <p:nvPr/>
        </p:nvSpPr>
        <p:spPr>
          <a:xfrm>
            <a:off x="3960613" y="5916228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Rectangle 454"/>
          <p:cNvSpPr/>
          <p:nvPr/>
        </p:nvSpPr>
        <p:spPr>
          <a:xfrm>
            <a:off x="4427933" y="601385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56" name="Rectangle 455"/>
          <p:cNvSpPr/>
          <p:nvPr/>
        </p:nvSpPr>
        <p:spPr>
          <a:xfrm>
            <a:off x="41231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57" name="Rectangle 456"/>
          <p:cNvSpPr/>
          <p:nvPr/>
        </p:nvSpPr>
        <p:spPr>
          <a:xfrm>
            <a:off x="47327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518" name="Straight Connector 517"/>
          <p:cNvCxnSpPr/>
          <p:nvPr/>
        </p:nvCxnSpPr>
        <p:spPr>
          <a:xfrm flipV="1">
            <a:off x="6604396" y="3938594"/>
            <a:ext cx="1480541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Straight Connector 527"/>
          <p:cNvCxnSpPr>
            <a:stCxn id="646" idx="0"/>
            <a:endCxn id="80" idx="2"/>
          </p:cNvCxnSpPr>
          <p:nvPr/>
        </p:nvCxnSpPr>
        <p:spPr>
          <a:xfrm flipH="1" flipV="1">
            <a:off x="3177653" y="3938594"/>
            <a:ext cx="3426743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Straight Connector 535"/>
          <p:cNvCxnSpPr>
            <a:endCxn id="80" idx="2"/>
          </p:cNvCxnSpPr>
          <p:nvPr/>
        </p:nvCxnSpPr>
        <p:spPr>
          <a:xfrm flipH="1" flipV="1">
            <a:off x="3177653" y="3938594"/>
            <a:ext cx="1345532" cy="80843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 flipH="1" flipV="1">
            <a:off x="942380" y="3938594"/>
            <a:ext cx="3580803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Straight Connector 546"/>
          <p:cNvCxnSpPr>
            <a:stCxn id="646" idx="0"/>
          </p:cNvCxnSpPr>
          <p:nvPr/>
        </p:nvCxnSpPr>
        <p:spPr>
          <a:xfrm flipH="1" flipV="1">
            <a:off x="6304061" y="2777520"/>
            <a:ext cx="300335" cy="1969511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Connector 548"/>
          <p:cNvCxnSpPr>
            <a:stCxn id="80" idx="2"/>
          </p:cNvCxnSpPr>
          <p:nvPr/>
        </p:nvCxnSpPr>
        <p:spPr>
          <a:xfrm flipH="1">
            <a:off x="2370533" y="3938594"/>
            <a:ext cx="807120" cy="815579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Connector 551"/>
          <p:cNvCxnSpPr/>
          <p:nvPr/>
        </p:nvCxnSpPr>
        <p:spPr>
          <a:xfrm>
            <a:off x="979290" y="3938598"/>
            <a:ext cx="1391243" cy="815575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>
            <a:stCxn id="640" idx="0"/>
          </p:cNvCxnSpPr>
          <p:nvPr/>
        </p:nvCxnSpPr>
        <p:spPr>
          <a:xfrm flipV="1">
            <a:off x="2370533" y="2772975"/>
            <a:ext cx="3982642" cy="198119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/>
          <p:nvPr/>
        </p:nvCxnSpPr>
        <p:spPr>
          <a:xfrm flipV="1">
            <a:off x="4523183" y="3938594"/>
            <a:ext cx="3561754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Rectangle 633"/>
          <p:cNvSpPr/>
          <p:nvPr/>
        </p:nvSpPr>
        <p:spPr>
          <a:xfrm>
            <a:off x="3960613" y="4747031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Rectangle 634"/>
          <p:cNvSpPr/>
          <p:nvPr/>
        </p:nvSpPr>
        <p:spPr>
          <a:xfrm>
            <a:off x="4408883" y="4813706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36" name="Rectangle 635"/>
          <p:cNvSpPr/>
          <p:nvPr/>
        </p:nvSpPr>
        <p:spPr>
          <a:xfrm>
            <a:off x="41040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37" name="Rectangle 636"/>
          <p:cNvSpPr/>
          <p:nvPr/>
        </p:nvSpPr>
        <p:spPr>
          <a:xfrm>
            <a:off x="47136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38" name="Straight Connector 637"/>
          <p:cNvCxnSpPr>
            <a:stCxn id="636" idx="3"/>
            <a:endCxn id="637" idx="1"/>
          </p:cNvCxnSpPr>
          <p:nvPr/>
        </p:nvCxnSpPr>
        <p:spPr>
          <a:xfrm>
            <a:off x="4332683" y="5380444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0" name="Rectangle 639"/>
          <p:cNvSpPr/>
          <p:nvPr/>
        </p:nvSpPr>
        <p:spPr>
          <a:xfrm>
            <a:off x="1807963" y="4754173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1" name="Straight Connector 640"/>
          <p:cNvCxnSpPr/>
          <p:nvPr/>
        </p:nvCxnSpPr>
        <p:spPr>
          <a:xfrm flipH="1">
            <a:off x="1951433" y="4947054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2" name="Rectangle 641"/>
          <p:cNvSpPr/>
          <p:nvPr/>
        </p:nvSpPr>
        <p:spPr>
          <a:xfrm>
            <a:off x="2256233" y="4832754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3" name="Rectangle 642"/>
          <p:cNvSpPr/>
          <p:nvPr/>
        </p:nvSpPr>
        <p:spPr>
          <a:xfrm>
            <a:off x="19514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44" name="Rectangle 643"/>
          <p:cNvSpPr/>
          <p:nvPr/>
        </p:nvSpPr>
        <p:spPr>
          <a:xfrm>
            <a:off x="25610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46" name="Rectangle 645"/>
          <p:cNvSpPr/>
          <p:nvPr/>
        </p:nvSpPr>
        <p:spPr>
          <a:xfrm>
            <a:off x="6041826" y="4747031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Rectangle 646"/>
          <p:cNvSpPr/>
          <p:nvPr/>
        </p:nvSpPr>
        <p:spPr>
          <a:xfrm>
            <a:off x="6490096" y="482561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8" name="Rectangle 647"/>
          <p:cNvSpPr/>
          <p:nvPr/>
        </p:nvSpPr>
        <p:spPr>
          <a:xfrm>
            <a:off x="61852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649" name="Straight Connector 648"/>
          <p:cNvCxnSpPr>
            <a:endCxn id="650" idx="0"/>
          </p:cNvCxnSpPr>
          <p:nvPr/>
        </p:nvCxnSpPr>
        <p:spPr>
          <a:xfrm>
            <a:off x="6718696" y="5054212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0" name="Rectangle 649"/>
          <p:cNvSpPr/>
          <p:nvPr/>
        </p:nvSpPr>
        <p:spPr>
          <a:xfrm>
            <a:off x="67948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54" name="Rectangle 653"/>
          <p:cNvSpPr/>
          <p:nvPr/>
        </p:nvSpPr>
        <p:spPr>
          <a:xfrm>
            <a:off x="5228034" y="1939320"/>
            <a:ext cx="2239565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5" name="Straight Connector 654"/>
          <p:cNvCxnSpPr/>
          <p:nvPr/>
        </p:nvCxnSpPr>
        <p:spPr>
          <a:xfrm flipH="1">
            <a:off x="5371505" y="2141939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6" name="Rectangle 655"/>
          <p:cNvSpPr/>
          <p:nvPr/>
        </p:nvSpPr>
        <p:spPr>
          <a:xfrm>
            <a:off x="5676305" y="2027639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57" name="Rectangle 656"/>
          <p:cNvSpPr/>
          <p:nvPr/>
        </p:nvSpPr>
        <p:spPr>
          <a:xfrm>
            <a:off x="5371505" y="2480077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658" name="Straight Connector 657"/>
          <p:cNvCxnSpPr/>
          <p:nvPr/>
        </p:nvCxnSpPr>
        <p:spPr>
          <a:xfrm>
            <a:off x="5904905" y="2256239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9" name="Rectangle 658"/>
          <p:cNvSpPr/>
          <p:nvPr/>
        </p:nvSpPr>
        <p:spPr>
          <a:xfrm>
            <a:off x="5981105" y="2480077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74" name="Rectangle 673"/>
          <p:cNvSpPr/>
          <p:nvPr/>
        </p:nvSpPr>
        <p:spPr>
          <a:xfrm>
            <a:off x="7522367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Rectangle 674"/>
          <p:cNvSpPr/>
          <p:nvPr/>
        </p:nvSpPr>
        <p:spPr>
          <a:xfrm>
            <a:off x="7970637" y="3178975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76" name="Rectangle 675"/>
          <p:cNvSpPr/>
          <p:nvPr/>
        </p:nvSpPr>
        <p:spPr>
          <a:xfrm>
            <a:off x="76658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77" name="Rectangle 676"/>
          <p:cNvSpPr/>
          <p:nvPr/>
        </p:nvSpPr>
        <p:spPr>
          <a:xfrm>
            <a:off x="82754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86" name="Rectangle 685"/>
          <p:cNvSpPr/>
          <p:nvPr/>
        </p:nvSpPr>
        <p:spPr>
          <a:xfrm>
            <a:off x="6802399" y="2013356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87" name="Rectangle 686"/>
          <p:cNvSpPr/>
          <p:nvPr/>
        </p:nvSpPr>
        <p:spPr>
          <a:xfrm>
            <a:off x="6497599" y="246579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88" name="Rectangle 687"/>
          <p:cNvSpPr/>
          <p:nvPr/>
        </p:nvSpPr>
        <p:spPr>
          <a:xfrm>
            <a:off x="7107199" y="246579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89" name="Straight Connector 688"/>
          <p:cNvCxnSpPr/>
          <p:nvPr/>
        </p:nvCxnSpPr>
        <p:spPr>
          <a:xfrm flipH="1" flipV="1">
            <a:off x="7030999" y="2241956"/>
            <a:ext cx="22979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0" name="Straight Connector 689"/>
          <p:cNvCxnSpPr>
            <a:stCxn id="687" idx="0"/>
          </p:cNvCxnSpPr>
          <p:nvPr/>
        </p:nvCxnSpPr>
        <p:spPr>
          <a:xfrm flipV="1">
            <a:off x="6611899" y="2241956"/>
            <a:ext cx="19050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1" name="Straight Connector 690"/>
          <p:cNvCxnSpPr>
            <a:endCxn id="677" idx="1"/>
          </p:cNvCxnSpPr>
          <p:nvPr/>
        </p:nvCxnSpPr>
        <p:spPr>
          <a:xfrm flipV="1">
            <a:off x="7909915" y="3745713"/>
            <a:ext cx="365522" cy="9546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2" name="Straight Connector 691"/>
          <p:cNvCxnSpPr>
            <a:endCxn id="677" idx="0"/>
          </p:cNvCxnSpPr>
          <p:nvPr/>
        </p:nvCxnSpPr>
        <p:spPr>
          <a:xfrm>
            <a:off x="8199237" y="3414726"/>
            <a:ext cx="190500" cy="216687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427556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/>
          <p:nvPr/>
        </p:nvCxnSpPr>
        <p:spPr>
          <a:xfrm flipH="1">
            <a:off x="712711" y="3269472"/>
            <a:ext cx="269081" cy="307182"/>
          </a:xfrm>
          <a:prstGeom prst="line">
            <a:avLst/>
          </a:prstGeom>
          <a:ln w="381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867492" y="315517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5626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11722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00" name="Straight Connector 99"/>
          <p:cNvCxnSpPr>
            <a:stCxn id="99" idx="1"/>
          </p:cNvCxnSpPr>
          <p:nvPr/>
        </p:nvCxnSpPr>
        <p:spPr>
          <a:xfrm flipH="1">
            <a:off x="865112" y="3721910"/>
            <a:ext cx="307180" cy="7144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4050506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4660106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11" name="Straight Connector 110"/>
          <p:cNvCxnSpPr>
            <a:stCxn id="80" idx="0"/>
            <a:endCxn id="446" idx="2"/>
          </p:cNvCxnSpPr>
          <p:nvPr/>
        </p:nvCxnSpPr>
        <p:spPr>
          <a:xfrm flipV="1">
            <a:off x="3177653" y="2672958"/>
            <a:ext cx="1291953" cy="42743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2054595" y="3100394"/>
            <a:ext cx="2246115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H="1">
            <a:off x="2198066" y="3262315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2502866" y="3148015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2198066" y="360045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2807666" y="360045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85" name="Straight Connector 84"/>
          <p:cNvCxnSpPr>
            <a:stCxn id="83" idx="3"/>
            <a:endCxn id="84" idx="1"/>
          </p:cNvCxnSpPr>
          <p:nvPr/>
        </p:nvCxnSpPr>
        <p:spPr>
          <a:xfrm>
            <a:off x="2426666" y="3714753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3675094" y="3146589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3361719" y="3599027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88" name="Straight Connector 87"/>
          <p:cNvCxnSpPr>
            <a:endCxn id="89" idx="0"/>
          </p:cNvCxnSpPr>
          <p:nvPr/>
        </p:nvCxnSpPr>
        <p:spPr>
          <a:xfrm>
            <a:off x="3903694" y="3375189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3979894" y="3599027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90" name="Straight Connector 89"/>
          <p:cNvCxnSpPr>
            <a:stCxn id="87" idx="3"/>
            <a:endCxn id="89" idx="1"/>
          </p:cNvCxnSpPr>
          <p:nvPr/>
        </p:nvCxnSpPr>
        <p:spPr>
          <a:xfrm>
            <a:off x="3590319" y="3713327"/>
            <a:ext cx="389575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08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Further Collapse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75039"/>
          </a:xfrm>
          <a:noFill/>
        </p:spPr>
        <p:txBody>
          <a:bodyPr>
            <a:normAutofit fontScale="55000" lnSpcReduction="20000"/>
          </a:bodyPr>
          <a:lstStyle/>
          <a:p>
            <a:pPr marL="0" indent="0">
              <a:buNone/>
              <a:defRPr/>
            </a:pPr>
            <a:r>
              <a:rPr lang="en-US" sz="2800" dirty="0" smtClean="0"/>
              <a:t> </a:t>
            </a:r>
            <a:endParaRPr lang="en-US" sz="2400" dirty="0" smtClean="0"/>
          </a:p>
        </p:txBody>
      </p:sp>
      <p:cxnSp>
        <p:nvCxnSpPr>
          <p:cNvPr id="421" name="Straight Connector 420"/>
          <p:cNvCxnSpPr>
            <a:endCxn id="446" idx="2"/>
          </p:cNvCxnSpPr>
          <p:nvPr/>
        </p:nvCxnSpPr>
        <p:spPr>
          <a:xfrm flipV="1">
            <a:off x="942380" y="2672958"/>
            <a:ext cx="3527226" cy="427437"/>
          </a:xfrm>
          <a:prstGeom prst="line">
            <a:avLst/>
          </a:prstGeom>
          <a:ln w="381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/>
          <p:cNvCxnSpPr>
            <a:stCxn id="114" idx="0"/>
            <a:endCxn id="446" idx="2"/>
          </p:cNvCxnSpPr>
          <p:nvPr/>
        </p:nvCxnSpPr>
        <p:spPr>
          <a:xfrm flipH="1" flipV="1">
            <a:off x="4469606" y="2672958"/>
            <a:ext cx="1469836" cy="43458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Straight Connector 430"/>
          <p:cNvCxnSpPr>
            <a:stCxn id="88" idx="0"/>
            <a:endCxn id="446" idx="2"/>
          </p:cNvCxnSpPr>
          <p:nvPr/>
        </p:nvCxnSpPr>
        <p:spPr>
          <a:xfrm flipV="1">
            <a:off x="3177653" y="2672958"/>
            <a:ext cx="1291953" cy="42743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Connector 433"/>
          <p:cNvCxnSpPr>
            <a:endCxn id="446" idx="2"/>
          </p:cNvCxnSpPr>
          <p:nvPr/>
        </p:nvCxnSpPr>
        <p:spPr>
          <a:xfrm flipH="1" flipV="1">
            <a:off x="4469606" y="2672958"/>
            <a:ext cx="3615332" cy="427436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/>
          <p:nvPr/>
        </p:nvCxnSpPr>
        <p:spPr>
          <a:xfrm flipH="1" flipV="1">
            <a:off x="2370533" y="5592373"/>
            <a:ext cx="2171701" cy="34885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Connector 438"/>
          <p:cNvCxnSpPr/>
          <p:nvPr/>
        </p:nvCxnSpPr>
        <p:spPr>
          <a:xfrm flipV="1">
            <a:off x="4523183" y="5585231"/>
            <a:ext cx="0" cy="33099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 flipV="1">
            <a:off x="4523183" y="5585231"/>
            <a:ext cx="2081213" cy="3309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Rectangle 445"/>
          <p:cNvSpPr/>
          <p:nvPr/>
        </p:nvSpPr>
        <p:spPr>
          <a:xfrm>
            <a:off x="3907036" y="1834758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7" name="Straight Connector 446"/>
          <p:cNvCxnSpPr/>
          <p:nvPr/>
        </p:nvCxnSpPr>
        <p:spPr>
          <a:xfrm flipH="1">
            <a:off x="4050506" y="2015737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8" name="Rectangle 447"/>
          <p:cNvSpPr/>
          <p:nvPr/>
        </p:nvSpPr>
        <p:spPr>
          <a:xfrm>
            <a:off x="4355306" y="190143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450" name="Straight Connector 449"/>
          <p:cNvCxnSpPr/>
          <p:nvPr/>
        </p:nvCxnSpPr>
        <p:spPr>
          <a:xfrm>
            <a:off x="4583906" y="2130037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/>
          <p:cNvCxnSpPr/>
          <p:nvPr/>
        </p:nvCxnSpPr>
        <p:spPr>
          <a:xfrm>
            <a:off x="4193675" y="2468175"/>
            <a:ext cx="630974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Rectangle 453"/>
          <p:cNvSpPr/>
          <p:nvPr/>
        </p:nvSpPr>
        <p:spPr>
          <a:xfrm>
            <a:off x="3960613" y="5916228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Rectangle 454"/>
          <p:cNvSpPr/>
          <p:nvPr/>
        </p:nvSpPr>
        <p:spPr>
          <a:xfrm>
            <a:off x="4427933" y="601385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56" name="Rectangle 455"/>
          <p:cNvSpPr/>
          <p:nvPr/>
        </p:nvSpPr>
        <p:spPr>
          <a:xfrm>
            <a:off x="41231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57" name="Rectangle 456"/>
          <p:cNvSpPr/>
          <p:nvPr/>
        </p:nvSpPr>
        <p:spPr>
          <a:xfrm>
            <a:off x="47327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518" name="Straight Connector 517"/>
          <p:cNvCxnSpPr/>
          <p:nvPr/>
        </p:nvCxnSpPr>
        <p:spPr>
          <a:xfrm flipV="1">
            <a:off x="6604396" y="3938594"/>
            <a:ext cx="1480541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Straight Connector 527"/>
          <p:cNvCxnSpPr>
            <a:stCxn id="646" idx="0"/>
            <a:endCxn id="88" idx="2"/>
          </p:cNvCxnSpPr>
          <p:nvPr/>
        </p:nvCxnSpPr>
        <p:spPr>
          <a:xfrm flipH="1" flipV="1">
            <a:off x="3177653" y="3938594"/>
            <a:ext cx="3426743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Straight Connector 535"/>
          <p:cNvCxnSpPr>
            <a:endCxn id="88" idx="2"/>
          </p:cNvCxnSpPr>
          <p:nvPr/>
        </p:nvCxnSpPr>
        <p:spPr>
          <a:xfrm flipH="1" flipV="1">
            <a:off x="3177653" y="3938594"/>
            <a:ext cx="1345532" cy="80843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 flipH="1" flipV="1">
            <a:off x="942380" y="3938594"/>
            <a:ext cx="3580803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Straight Connector 546"/>
          <p:cNvCxnSpPr>
            <a:stCxn id="646" idx="0"/>
            <a:endCxn id="114" idx="2"/>
          </p:cNvCxnSpPr>
          <p:nvPr/>
        </p:nvCxnSpPr>
        <p:spPr>
          <a:xfrm flipH="1" flipV="1">
            <a:off x="5939442" y="3945745"/>
            <a:ext cx="664954" cy="80128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Connector 548"/>
          <p:cNvCxnSpPr>
            <a:stCxn id="88" idx="2"/>
          </p:cNvCxnSpPr>
          <p:nvPr/>
        </p:nvCxnSpPr>
        <p:spPr>
          <a:xfrm flipH="1">
            <a:off x="2370533" y="3938594"/>
            <a:ext cx="807120" cy="815579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Connector 551"/>
          <p:cNvCxnSpPr/>
          <p:nvPr/>
        </p:nvCxnSpPr>
        <p:spPr>
          <a:xfrm>
            <a:off x="979290" y="3938598"/>
            <a:ext cx="1391243" cy="815575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>
            <a:stCxn id="640" idx="0"/>
            <a:endCxn id="114" idx="2"/>
          </p:cNvCxnSpPr>
          <p:nvPr/>
        </p:nvCxnSpPr>
        <p:spPr>
          <a:xfrm flipV="1">
            <a:off x="2370533" y="3945745"/>
            <a:ext cx="3568909" cy="80842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/>
          <p:nvPr/>
        </p:nvCxnSpPr>
        <p:spPr>
          <a:xfrm flipV="1">
            <a:off x="4523183" y="3938594"/>
            <a:ext cx="3561754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Rectangle 633"/>
          <p:cNvSpPr/>
          <p:nvPr/>
        </p:nvSpPr>
        <p:spPr>
          <a:xfrm>
            <a:off x="3960613" y="4747031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Rectangle 634"/>
          <p:cNvSpPr/>
          <p:nvPr/>
        </p:nvSpPr>
        <p:spPr>
          <a:xfrm>
            <a:off x="4408883" y="4813706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36" name="Rectangle 635"/>
          <p:cNvSpPr/>
          <p:nvPr/>
        </p:nvSpPr>
        <p:spPr>
          <a:xfrm>
            <a:off x="41040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37" name="Rectangle 636"/>
          <p:cNvSpPr/>
          <p:nvPr/>
        </p:nvSpPr>
        <p:spPr>
          <a:xfrm>
            <a:off x="47136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38" name="Straight Connector 637"/>
          <p:cNvCxnSpPr>
            <a:stCxn id="636" idx="3"/>
            <a:endCxn id="637" idx="1"/>
          </p:cNvCxnSpPr>
          <p:nvPr/>
        </p:nvCxnSpPr>
        <p:spPr>
          <a:xfrm>
            <a:off x="4332683" y="5380444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0" name="Rectangle 639"/>
          <p:cNvSpPr/>
          <p:nvPr/>
        </p:nvSpPr>
        <p:spPr>
          <a:xfrm>
            <a:off x="1807963" y="4754173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1" name="Straight Connector 640"/>
          <p:cNvCxnSpPr/>
          <p:nvPr/>
        </p:nvCxnSpPr>
        <p:spPr>
          <a:xfrm flipH="1">
            <a:off x="1951433" y="4947054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2" name="Rectangle 641"/>
          <p:cNvSpPr/>
          <p:nvPr/>
        </p:nvSpPr>
        <p:spPr>
          <a:xfrm>
            <a:off x="2256233" y="4832754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3" name="Rectangle 642"/>
          <p:cNvSpPr/>
          <p:nvPr/>
        </p:nvSpPr>
        <p:spPr>
          <a:xfrm>
            <a:off x="19514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44" name="Rectangle 643"/>
          <p:cNvSpPr/>
          <p:nvPr/>
        </p:nvSpPr>
        <p:spPr>
          <a:xfrm>
            <a:off x="25610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46" name="Rectangle 645"/>
          <p:cNvSpPr/>
          <p:nvPr/>
        </p:nvSpPr>
        <p:spPr>
          <a:xfrm>
            <a:off x="6041826" y="4747031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Rectangle 646"/>
          <p:cNvSpPr/>
          <p:nvPr/>
        </p:nvSpPr>
        <p:spPr>
          <a:xfrm>
            <a:off x="6490096" y="482561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8" name="Rectangle 647"/>
          <p:cNvSpPr/>
          <p:nvPr/>
        </p:nvSpPr>
        <p:spPr>
          <a:xfrm>
            <a:off x="61852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649" name="Straight Connector 648"/>
          <p:cNvCxnSpPr>
            <a:endCxn id="650" idx="0"/>
          </p:cNvCxnSpPr>
          <p:nvPr/>
        </p:nvCxnSpPr>
        <p:spPr>
          <a:xfrm>
            <a:off x="6718696" y="5054212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0" name="Rectangle 649"/>
          <p:cNvSpPr/>
          <p:nvPr/>
        </p:nvSpPr>
        <p:spPr>
          <a:xfrm>
            <a:off x="67948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74" name="Rectangle 673"/>
          <p:cNvSpPr/>
          <p:nvPr/>
        </p:nvSpPr>
        <p:spPr>
          <a:xfrm>
            <a:off x="7522367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Rectangle 674"/>
          <p:cNvSpPr/>
          <p:nvPr/>
        </p:nvSpPr>
        <p:spPr>
          <a:xfrm>
            <a:off x="7970637" y="3178975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76" name="Rectangle 675"/>
          <p:cNvSpPr/>
          <p:nvPr/>
        </p:nvSpPr>
        <p:spPr>
          <a:xfrm>
            <a:off x="76658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77" name="Rectangle 676"/>
          <p:cNvSpPr/>
          <p:nvPr/>
        </p:nvSpPr>
        <p:spPr>
          <a:xfrm>
            <a:off x="82754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91" name="Straight Connector 690"/>
          <p:cNvCxnSpPr>
            <a:endCxn id="677" idx="1"/>
          </p:cNvCxnSpPr>
          <p:nvPr/>
        </p:nvCxnSpPr>
        <p:spPr>
          <a:xfrm flipV="1">
            <a:off x="7909915" y="3745713"/>
            <a:ext cx="365522" cy="9546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2" name="Straight Connector 691"/>
          <p:cNvCxnSpPr>
            <a:endCxn id="677" idx="0"/>
          </p:cNvCxnSpPr>
          <p:nvPr/>
        </p:nvCxnSpPr>
        <p:spPr>
          <a:xfrm>
            <a:off x="8199237" y="3414726"/>
            <a:ext cx="190500" cy="216687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427556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/>
          <p:nvPr/>
        </p:nvCxnSpPr>
        <p:spPr>
          <a:xfrm flipH="1">
            <a:off x="712711" y="3269472"/>
            <a:ext cx="269081" cy="307182"/>
          </a:xfrm>
          <a:prstGeom prst="line">
            <a:avLst/>
          </a:prstGeom>
          <a:ln w="381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867492" y="315517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5626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11722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00" name="Straight Connector 99"/>
          <p:cNvCxnSpPr>
            <a:stCxn id="99" idx="1"/>
          </p:cNvCxnSpPr>
          <p:nvPr/>
        </p:nvCxnSpPr>
        <p:spPr>
          <a:xfrm flipH="1">
            <a:off x="865112" y="3721910"/>
            <a:ext cx="307180" cy="7144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4050506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4660106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2054595" y="3100394"/>
            <a:ext cx="2246115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/>
          <p:nvPr/>
        </p:nvCxnSpPr>
        <p:spPr>
          <a:xfrm flipH="1">
            <a:off x="2198066" y="3262315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2502866" y="3148015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2198066" y="360045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2807666" y="360045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07" name="Straight Connector 106"/>
          <p:cNvCxnSpPr>
            <a:stCxn id="105" idx="3"/>
            <a:endCxn id="106" idx="1"/>
          </p:cNvCxnSpPr>
          <p:nvPr/>
        </p:nvCxnSpPr>
        <p:spPr>
          <a:xfrm>
            <a:off x="2426666" y="3714753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3675094" y="3146589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3361719" y="3599027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11" name="Straight Connector 110"/>
          <p:cNvCxnSpPr>
            <a:endCxn id="112" idx="0"/>
          </p:cNvCxnSpPr>
          <p:nvPr/>
        </p:nvCxnSpPr>
        <p:spPr>
          <a:xfrm>
            <a:off x="3903694" y="3375189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3979894" y="3599027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13" name="Straight Connector 112"/>
          <p:cNvCxnSpPr>
            <a:stCxn id="110" idx="3"/>
            <a:endCxn id="112" idx="1"/>
          </p:cNvCxnSpPr>
          <p:nvPr/>
        </p:nvCxnSpPr>
        <p:spPr>
          <a:xfrm>
            <a:off x="3590319" y="3713327"/>
            <a:ext cx="389575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4819659" y="3107545"/>
            <a:ext cx="2239565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Connector 114"/>
          <p:cNvCxnSpPr/>
          <p:nvPr/>
        </p:nvCxnSpPr>
        <p:spPr>
          <a:xfrm flipH="1">
            <a:off x="4963130" y="3310164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5267930" y="3195864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4963130" y="364830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18" name="Straight Connector 117"/>
          <p:cNvCxnSpPr/>
          <p:nvPr/>
        </p:nvCxnSpPr>
        <p:spPr>
          <a:xfrm>
            <a:off x="5496530" y="3424464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5572730" y="364830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120" name="Rectangle 119"/>
          <p:cNvSpPr/>
          <p:nvPr/>
        </p:nvSpPr>
        <p:spPr>
          <a:xfrm>
            <a:off x="6394024" y="3181581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21" name="Rectangle 120"/>
          <p:cNvSpPr/>
          <p:nvPr/>
        </p:nvSpPr>
        <p:spPr>
          <a:xfrm>
            <a:off x="6089224" y="3634019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22" name="Rectangle 121"/>
          <p:cNvSpPr/>
          <p:nvPr/>
        </p:nvSpPr>
        <p:spPr>
          <a:xfrm>
            <a:off x="6698824" y="3634019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23" name="Straight Connector 122"/>
          <p:cNvCxnSpPr/>
          <p:nvPr/>
        </p:nvCxnSpPr>
        <p:spPr>
          <a:xfrm flipH="1" flipV="1">
            <a:off x="6622624" y="3410181"/>
            <a:ext cx="22979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21" idx="0"/>
          </p:cNvCxnSpPr>
          <p:nvPr/>
        </p:nvCxnSpPr>
        <p:spPr>
          <a:xfrm flipV="1">
            <a:off x="6203524" y="3410181"/>
            <a:ext cx="19050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46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Further Collapse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75039"/>
          </a:xfrm>
          <a:noFill/>
        </p:spPr>
        <p:txBody>
          <a:bodyPr>
            <a:normAutofit fontScale="55000" lnSpcReduction="20000"/>
          </a:bodyPr>
          <a:lstStyle/>
          <a:p>
            <a:pPr marL="0" indent="0">
              <a:buNone/>
              <a:defRPr/>
            </a:pPr>
            <a:r>
              <a:rPr lang="en-US" sz="2800" dirty="0" smtClean="0"/>
              <a:t> </a:t>
            </a:r>
            <a:endParaRPr lang="en-US" sz="2400" dirty="0" smtClean="0"/>
          </a:p>
        </p:txBody>
      </p:sp>
      <p:cxnSp>
        <p:nvCxnSpPr>
          <p:cNvPr id="421" name="Straight Connector 420"/>
          <p:cNvCxnSpPr>
            <a:endCxn id="446" idx="2"/>
          </p:cNvCxnSpPr>
          <p:nvPr/>
        </p:nvCxnSpPr>
        <p:spPr>
          <a:xfrm flipV="1">
            <a:off x="942380" y="2672958"/>
            <a:ext cx="3527226" cy="427437"/>
          </a:xfrm>
          <a:prstGeom prst="line">
            <a:avLst/>
          </a:prstGeom>
          <a:ln w="381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/>
          <p:cNvCxnSpPr>
            <a:stCxn id="114" idx="0"/>
            <a:endCxn id="446" idx="2"/>
          </p:cNvCxnSpPr>
          <p:nvPr/>
        </p:nvCxnSpPr>
        <p:spPr>
          <a:xfrm flipH="1" flipV="1">
            <a:off x="4469606" y="2672958"/>
            <a:ext cx="1469836" cy="43458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Straight Connector 430"/>
          <p:cNvCxnSpPr>
            <a:stCxn id="88" idx="0"/>
            <a:endCxn id="446" idx="2"/>
          </p:cNvCxnSpPr>
          <p:nvPr/>
        </p:nvCxnSpPr>
        <p:spPr>
          <a:xfrm>
            <a:off x="2617165" y="1859607"/>
            <a:ext cx="1852441" cy="813351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Connector 433"/>
          <p:cNvCxnSpPr>
            <a:endCxn id="446" idx="2"/>
          </p:cNvCxnSpPr>
          <p:nvPr/>
        </p:nvCxnSpPr>
        <p:spPr>
          <a:xfrm flipH="1" flipV="1">
            <a:off x="4469606" y="2672958"/>
            <a:ext cx="3615332" cy="427436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/>
          <p:nvPr/>
        </p:nvCxnSpPr>
        <p:spPr>
          <a:xfrm flipH="1" flipV="1">
            <a:off x="2370533" y="5592373"/>
            <a:ext cx="2171701" cy="34885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Connector 438"/>
          <p:cNvCxnSpPr/>
          <p:nvPr/>
        </p:nvCxnSpPr>
        <p:spPr>
          <a:xfrm flipV="1">
            <a:off x="4523183" y="5585231"/>
            <a:ext cx="0" cy="33099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 flipV="1">
            <a:off x="4523183" y="5585231"/>
            <a:ext cx="2081213" cy="3309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Rectangle 445"/>
          <p:cNvSpPr/>
          <p:nvPr/>
        </p:nvSpPr>
        <p:spPr>
          <a:xfrm>
            <a:off x="3907036" y="1834758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7" name="Straight Connector 446"/>
          <p:cNvCxnSpPr/>
          <p:nvPr/>
        </p:nvCxnSpPr>
        <p:spPr>
          <a:xfrm flipH="1">
            <a:off x="4050506" y="2015737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8" name="Rectangle 447"/>
          <p:cNvSpPr/>
          <p:nvPr/>
        </p:nvSpPr>
        <p:spPr>
          <a:xfrm>
            <a:off x="4355306" y="190143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450" name="Straight Connector 449"/>
          <p:cNvCxnSpPr/>
          <p:nvPr/>
        </p:nvCxnSpPr>
        <p:spPr>
          <a:xfrm>
            <a:off x="4583906" y="2130037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/>
          <p:cNvCxnSpPr/>
          <p:nvPr/>
        </p:nvCxnSpPr>
        <p:spPr>
          <a:xfrm>
            <a:off x="4193675" y="2468175"/>
            <a:ext cx="630974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Rectangle 453"/>
          <p:cNvSpPr/>
          <p:nvPr/>
        </p:nvSpPr>
        <p:spPr>
          <a:xfrm>
            <a:off x="3960613" y="5916228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Rectangle 454"/>
          <p:cNvSpPr/>
          <p:nvPr/>
        </p:nvSpPr>
        <p:spPr>
          <a:xfrm>
            <a:off x="4427933" y="601385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56" name="Rectangle 455"/>
          <p:cNvSpPr/>
          <p:nvPr/>
        </p:nvSpPr>
        <p:spPr>
          <a:xfrm>
            <a:off x="41231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57" name="Rectangle 456"/>
          <p:cNvSpPr/>
          <p:nvPr/>
        </p:nvSpPr>
        <p:spPr>
          <a:xfrm>
            <a:off x="47327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518" name="Straight Connector 517"/>
          <p:cNvCxnSpPr/>
          <p:nvPr/>
        </p:nvCxnSpPr>
        <p:spPr>
          <a:xfrm flipV="1">
            <a:off x="6604396" y="3938594"/>
            <a:ext cx="1480541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Straight Connector 527"/>
          <p:cNvCxnSpPr>
            <a:stCxn id="646" idx="0"/>
            <a:endCxn id="88" idx="2"/>
          </p:cNvCxnSpPr>
          <p:nvPr/>
        </p:nvCxnSpPr>
        <p:spPr>
          <a:xfrm flipH="1" flipV="1">
            <a:off x="2617165" y="2697807"/>
            <a:ext cx="3987231" cy="2049224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Straight Connector 535"/>
          <p:cNvCxnSpPr>
            <a:stCxn id="634" idx="0"/>
            <a:endCxn id="88" idx="2"/>
          </p:cNvCxnSpPr>
          <p:nvPr/>
        </p:nvCxnSpPr>
        <p:spPr>
          <a:xfrm flipH="1" flipV="1">
            <a:off x="2617165" y="2697807"/>
            <a:ext cx="1906018" cy="2049224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 flipH="1" flipV="1">
            <a:off x="942380" y="3938594"/>
            <a:ext cx="3580803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Straight Connector 546"/>
          <p:cNvCxnSpPr>
            <a:stCxn id="646" idx="0"/>
            <a:endCxn id="114" idx="2"/>
          </p:cNvCxnSpPr>
          <p:nvPr/>
        </p:nvCxnSpPr>
        <p:spPr>
          <a:xfrm flipH="1" flipV="1">
            <a:off x="5939442" y="3945745"/>
            <a:ext cx="664954" cy="80128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Connector 548"/>
          <p:cNvCxnSpPr>
            <a:stCxn id="88" idx="2"/>
            <a:endCxn id="640" idx="0"/>
          </p:cNvCxnSpPr>
          <p:nvPr/>
        </p:nvCxnSpPr>
        <p:spPr>
          <a:xfrm flipH="1">
            <a:off x="2370533" y="2697807"/>
            <a:ext cx="246632" cy="2056366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Connector 551"/>
          <p:cNvCxnSpPr/>
          <p:nvPr/>
        </p:nvCxnSpPr>
        <p:spPr>
          <a:xfrm>
            <a:off x="979290" y="3938598"/>
            <a:ext cx="1391243" cy="815575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>
            <a:stCxn id="640" idx="0"/>
            <a:endCxn id="114" idx="2"/>
          </p:cNvCxnSpPr>
          <p:nvPr/>
        </p:nvCxnSpPr>
        <p:spPr>
          <a:xfrm flipV="1">
            <a:off x="2370533" y="3945745"/>
            <a:ext cx="3568909" cy="80842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/>
          <p:nvPr/>
        </p:nvCxnSpPr>
        <p:spPr>
          <a:xfrm flipV="1">
            <a:off x="4523183" y="3938594"/>
            <a:ext cx="3561754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Rectangle 633"/>
          <p:cNvSpPr/>
          <p:nvPr/>
        </p:nvSpPr>
        <p:spPr>
          <a:xfrm>
            <a:off x="3960613" y="4747031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Rectangle 634"/>
          <p:cNvSpPr/>
          <p:nvPr/>
        </p:nvSpPr>
        <p:spPr>
          <a:xfrm>
            <a:off x="4408883" y="4813706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36" name="Rectangle 635"/>
          <p:cNvSpPr/>
          <p:nvPr/>
        </p:nvSpPr>
        <p:spPr>
          <a:xfrm>
            <a:off x="41040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37" name="Rectangle 636"/>
          <p:cNvSpPr/>
          <p:nvPr/>
        </p:nvSpPr>
        <p:spPr>
          <a:xfrm>
            <a:off x="47136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38" name="Straight Connector 637"/>
          <p:cNvCxnSpPr>
            <a:stCxn id="636" idx="3"/>
            <a:endCxn id="637" idx="1"/>
          </p:cNvCxnSpPr>
          <p:nvPr/>
        </p:nvCxnSpPr>
        <p:spPr>
          <a:xfrm>
            <a:off x="4332683" y="5380444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0" name="Rectangle 639"/>
          <p:cNvSpPr/>
          <p:nvPr/>
        </p:nvSpPr>
        <p:spPr>
          <a:xfrm>
            <a:off x="1807963" y="4754173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1" name="Straight Connector 640"/>
          <p:cNvCxnSpPr/>
          <p:nvPr/>
        </p:nvCxnSpPr>
        <p:spPr>
          <a:xfrm flipH="1">
            <a:off x="1951433" y="4947054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2" name="Rectangle 641"/>
          <p:cNvSpPr/>
          <p:nvPr/>
        </p:nvSpPr>
        <p:spPr>
          <a:xfrm>
            <a:off x="2256233" y="4832754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3" name="Rectangle 642"/>
          <p:cNvSpPr/>
          <p:nvPr/>
        </p:nvSpPr>
        <p:spPr>
          <a:xfrm>
            <a:off x="19514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44" name="Rectangle 643"/>
          <p:cNvSpPr/>
          <p:nvPr/>
        </p:nvSpPr>
        <p:spPr>
          <a:xfrm>
            <a:off x="25610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46" name="Rectangle 645"/>
          <p:cNvSpPr/>
          <p:nvPr/>
        </p:nvSpPr>
        <p:spPr>
          <a:xfrm>
            <a:off x="6041826" y="4747031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Rectangle 646"/>
          <p:cNvSpPr/>
          <p:nvPr/>
        </p:nvSpPr>
        <p:spPr>
          <a:xfrm>
            <a:off x="6490096" y="482561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8" name="Rectangle 647"/>
          <p:cNvSpPr/>
          <p:nvPr/>
        </p:nvSpPr>
        <p:spPr>
          <a:xfrm>
            <a:off x="61852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649" name="Straight Connector 648"/>
          <p:cNvCxnSpPr>
            <a:endCxn id="650" idx="0"/>
          </p:cNvCxnSpPr>
          <p:nvPr/>
        </p:nvCxnSpPr>
        <p:spPr>
          <a:xfrm>
            <a:off x="6718696" y="5054212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0" name="Rectangle 649"/>
          <p:cNvSpPr/>
          <p:nvPr/>
        </p:nvSpPr>
        <p:spPr>
          <a:xfrm>
            <a:off x="67948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74" name="Rectangle 673"/>
          <p:cNvSpPr/>
          <p:nvPr/>
        </p:nvSpPr>
        <p:spPr>
          <a:xfrm>
            <a:off x="7522367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Rectangle 674"/>
          <p:cNvSpPr/>
          <p:nvPr/>
        </p:nvSpPr>
        <p:spPr>
          <a:xfrm>
            <a:off x="7970637" y="3178975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76" name="Rectangle 675"/>
          <p:cNvSpPr/>
          <p:nvPr/>
        </p:nvSpPr>
        <p:spPr>
          <a:xfrm>
            <a:off x="76658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77" name="Rectangle 676"/>
          <p:cNvSpPr/>
          <p:nvPr/>
        </p:nvSpPr>
        <p:spPr>
          <a:xfrm>
            <a:off x="82754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91" name="Straight Connector 690"/>
          <p:cNvCxnSpPr>
            <a:endCxn id="677" idx="1"/>
          </p:cNvCxnSpPr>
          <p:nvPr/>
        </p:nvCxnSpPr>
        <p:spPr>
          <a:xfrm flipV="1">
            <a:off x="7909915" y="3745713"/>
            <a:ext cx="365522" cy="9546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2" name="Straight Connector 691"/>
          <p:cNvCxnSpPr>
            <a:endCxn id="677" idx="0"/>
          </p:cNvCxnSpPr>
          <p:nvPr/>
        </p:nvCxnSpPr>
        <p:spPr>
          <a:xfrm>
            <a:off x="8199237" y="3414726"/>
            <a:ext cx="190500" cy="216687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427556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/>
          <p:nvPr/>
        </p:nvCxnSpPr>
        <p:spPr>
          <a:xfrm flipH="1">
            <a:off x="712711" y="3269472"/>
            <a:ext cx="269081" cy="307182"/>
          </a:xfrm>
          <a:prstGeom prst="line">
            <a:avLst/>
          </a:prstGeom>
          <a:ln w="381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867492" y="315517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5626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11722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00" name="Straight Connector 99"/>
          <p:cNvCxnSpPr>
            <a:stCxn id="99" idx="1"/>
          </p:cNvCxnSpPr>
          <p:nvPr/>
        </p:nvCxnSpPr>
        <p:spPr>
          <a:xfrm flipH="1">
            <a:off x="865112" y="3721910"/>
            <a:ext cx="307180" cy="7144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4050506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4660106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1494107" y="1859607"/>
            <a:ext cx="2246115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/>
          <p:nvPr/>
        </p:nvCxnSpPr>
        <p:spPr>
          <a:xfrm flipH="1">
            <a:off x="1637579" y="2021528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1942379" y="1907228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1637579" y="235966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2247179" y="235966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07" name="Straight Connector 106"/>
          <p:cNvCxnSpPr>
            <a:stCxn id="105" idx="3"/>
            <a:endCxn id="106" idx="1"/>
          </p:cNvCxnSpPr>
          <p:nvPr/>
        </p:nvCxnSpPr>
        <p:spPr>
          <a:xfrm>
            <a:off x="1866179" y="2473966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3114607" y="190580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2801232" y="235824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11" name="Straight Connector 110"/>
          <p:cNvCxnSpPr>
            <a:endCxn id="112" idx="0"/>
          </p:cNvCxnSpPr>
          <p:nvPr/>
        </p:nvCxnSpPr>
        <p:spPr>
          <a:xfrm>
            <a:off x="3343207" y="2134402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3419407" y="235824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13" name="Straight Connector 112"/>
          <p:cNvCxnSpPr>
            <a:stCxn id="110" idx="3"/>
            <a:endCxn id="112" idx="1"/>
          </p:cNvCxnSpPr>
          <p:nvPr/>
        </p:nvCxnSpPr>
        <p:spPr>
          <a:xfrm>
            <a:off x="3029832" y="2472540"/>
            <a:ext cx="389575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4819659" y="3107545"/>
            <a:ext cx="2239565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Connector 114"/>
          <p:cNvCxnSpPr/>
          <p:nvPr/>
        </p:nvCxnSpPr>
        <p:spPr>
          <a:xfrm flipH="1">
            <a:off x="4963130" y="3310164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5267930" y="3195864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4963130" y="364830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18" name="Straight Connector 117"/>
          <p:cNvCxnSpPr/>
          <p:nvPr/>
        </p:nvCxnSpPr>
        <p:spPr>
          <a:xfrm>
            <a:off x="5496530" y="3424464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5572730" y="364830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120" name="Rectangle 119"/>
          <p:cNvSpPr/>
          <p:nvPr/>
        </p:nvSpPr>
        <p:spPr>
          <a:xfrm>
            <a:off x="6394024" y="3181581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21" name="Rectangle 120"/>
          <p:cNvSpPr/>
          <p:nvPr/>
        </p:nvSpPr>
        <p:spPr>
          <a:xfrm>
            <a:off x="6089224" y="3634019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22" name="Rectangle 121"/>
          <p:cNvSpPr/>
          <p:nvPr/>
        </p:nvSpPr>
        <p:spPr>
          <a:xfrm>
            <a:off x="6698824" y="3634019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23" name="Straight Connector 122"/>
          <p:cNvCxnSpPr/>
          <p:nvPr/>
        </p:nvCxnSpPr>
        <p:spPr>
          <a:xfrm flipH="1" flipV="1">
            <a:off x="6622624" y="3410181"/>
            <a:ext cx="22979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21" idx="0"/>
          </p:cNvCxnSpPr>
          <p:nvPr/>
        </p:nvCxnSpPr>
        <p:spPr>
          <a:xfrm flipV="1">
            <a:off x="6203524" y="3410181"/>
            <a:ext cx="19050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583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Ignore Transitive Arrows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75039"/>
          </a:xfrm>
          <a:noFill/>
        </p:spPr>
        <p:txBody>
          <a:bodyPr>
            <a:normAutofit fontScale="55000" lnSpcReduction="20000"/>
          </a:bodyPr>
          <a:lstStyle/>
          <a:p>
            <a:pPr marL="0" indent="0">
              <a:buNone/>
              <a:defRPr/>
            </a:pPr>
            <a:r>
              <a:rPr lang="en-US" sz="2800" dirty="0" smtClean="0"/>
              <a:t> </a:t>
            </a:r>
            <a:endParaRPr lang="en-US" sz="2400" dirty="0" smtClean="0"/>
          </a:p>
        </p:txBody>
      </p:sp>
      <p:cxnSp>
        <p:nvCxnSpPr>
          <p:cNvPr id="421" name="Straight Connector 420"/>
          <p:cNvCxnSpPr>
            <a:endCxn id="88" idx="2"/>
          </p:cNvCxnSpPr>
          <p:nvPr/>
        </p:nvCxnSpPr>
        <p:spPr>
          <a:xfrm flipV="1">
            <a:off x="942380" y="2697807"/>
            <a:ext cx="2286239" cy="402589"/>
          </a:xfrm>
          <a:prstGeom prst="line">
            <a:avLst/>
          </a:prstGeom>
          <a:ln w="381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/>
          <p:cNvCxnSpPr>
            <a:stCxn id="114" idx="0"/>
            <a:endCxn id="88" idx="2"/>
          </p:cNvCxnSpPr>
          <p:nvPr/>
        </p:nvCxnSpPr>
        <p:spPr>
          <a:xfrm flipH="1" flipV="1">
            <a:off x="3228619" y="2697807"/>
            <a:ext cx="2710823" cy="409738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Straight Connector 430"/>
          <p:cNvCxnSpPr>
            <a:stCxn id="88" idx="0"/>
          </p:cNvCxnSpPr>
          <p:nvPr/>
        </p:nvCxnSpPr>
        <p:spPr>
          <a:xfrm>
            <a:off x="3228619" y="1859607"/>
            <a:ext cx="1240987" cy="813351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Connector 433"/>
          <p:cNvCxnSpPr>
            <a:endCxn id="88" idx="2"/>
          </p:cNvCxnSpPr>
          <p:nvPr/>
        </p:nvCxnSpPr>
        <p:spPr>
          <a:xfrm flipH="1" flipV="1">
            <a:off x="3228619" y="2697807"/>
            <a:ext cx="4856319" cy="40258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/>
          <p:nvPr/>
        </p:nvCxnSpPr>
        <p:spPr>
          <a:xfrm flipH="1" flipV="1">
            <a:off x="2370533" y="5592373"/>
            <a:ext cx="2171701" cy="34885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Connector 438"/>
          <p:cNvCxnSpPr/>
          <p:nvPr/>
        </p:nvCxnSpPr>
        <p:spPr>
          <a:xfrm flipV="1">
            <a:off x="4523183" y="5585231"/>
            <a:ext cx="0" cy="33099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 flipV="1">
            <a:off x="4523183" y="5585231"/>
            <a:ext cx="2081213" cy="3309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Rectangle 453"/>
          <p:cNvSpPr/>
          <p:nvPr/>
        </p:nvSpPr>
        <p:spPr>
          <a:xfrm>
            <a:off x="3960613" y="5916228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Rectangle 454"/>
          <p:cNvSpPr/>
          <p:nvPr/>
        </p:nvSpPr>
        <p:spPr>
          <a:xfrm>
            <a:off x="4427933" y="601385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56" name="Rectangle 455"/>
          <p:cNvSpPr/>
          <p:nvPr/>
        </p:nvSpPr>
        <p:spPr>
          <a:xfrm>
            <a:off x="41231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57" name="Rectangle 456"/>
          <p:cNvSpPr/>
          <p:nvPr/>
        </p:nvSpPr>
        <p:spPr>
          <a:xfrm>
            <a:off x="47327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518" name="Straight Connector 517"/>
          <p:cNvCxnSpPr/>
          <p:nvPr/>
        </p:nvCxnSpPr>
        <p:spPr>
          <a:xfrm flipV="1">
            <a:off x="6604396" y="3938594"/>
            <a:ext cx="1480541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Straight Connector 527"/>
          <p:cNvCxnSpPr>
            <a:stCxn id="646" idx="0"/>
            <a:endCxn id="88" idx="2"/>
          </p:cNvCxnSpPr>
          <p:nvPr/>
        </p:nvCxnSpPr>
        <p:spPr>
          <a:xfrm flipH="1" flipV="1">
            <a:off x="3228619" y="2697807"/>
            <a:ext cx="3375777" cy="2049224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Straight Connector 535"/>
          <p:cNvCxnSpPr>
            <a:stCxn id="634" idx="0"/>
            <a:endCxn id="88" idx="2"/>
          </p:cNvCxnSpPr>
          <p:nvPr/>
        </p:nvCxnSpPr>
        <p:spPr>
          <a:xfrm flipH="1" flipV="1">
            <a:off x="3228619" y="2697807"/>
            <a:ext cx="1294564" cy="2049224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 flipH="1" flipV="1">
            <a:off x="942380" y="3938594"/>
            <a:ext cx="3580803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Straight Connector 546"/>
          <p:cNvCxnSpPr>
            <a:stCxn id="646" idx="0"/>
            <a:endCxn id="114" idx="2"/>
          </p:cNvCxnSpPr>
          <p:nvPr/>
        </p:nvCxnSpPr>
        <p:spPr>
          <a:xfrm flipH="1" flipV="1">
            <a:off x="5939442" y="3945745"/>
            <a:ext cx="664954" cy="80128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Connector 548"/>
          <p:cNvCxnSpPr>
            <a:stCxn id="88" idx="2"/>
            <a:endCxn id="640" idx="0"/>
          </p:cNvCxnSpPr>
          <p:nvPr/>
        </p:nvCxnSpPr>
        <p:spPr>
          <a:xfrm flipH="1">
            <a:off x="2370533" y="2697807"/>
            <a:ext cx="858086" cy="2056366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Connector 551"/>
          <p:cNvCxnSpPr/>
          <p:nvPr/>
        </p:nvCxnSpPr>
        <p:spPr>
          <a:xfrm>
            <a:off x="979290" y="3938598"/>
            <a:ext cx="1391243" cy="815575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>
            <a:stCxn id="640" idx="0"/>
            <a:endCxn id="114" idx="2"/>
          </p:cNvCxnSpPr>
          <p:nvPr/>
        </p:nvCxnSpPr>
        <p:spPr>
          <a:xfrm flipV="1">
            <a:off x="2370533" y="3945745"/>
            <a:ext cx="3568909" cy="80842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/>
          <p:nvPr/>
        </p:nvCxnSpPr>
        <p:spPr>
          <a:xfrm flipV="1">
            <a:off x="4523183" y="3938594"/>
            <a:ext cx="3561754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Rectangle 633"/>
          <p:cNvSpPr/>
          <p:nvPr/>
        </p:nvSpPr>
        <p:spPr>
          <a:xfrm>
            <a:off x="3960613" y="4747031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Rectangle 634"/>
          <p:cNvSpPr/>
          <p:nvPr/>
        </p:nvSpPr>
        <p:spPr>
          <a:xfrm>
            <a:off x="4408883" y="4813706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36" name="Rectangle 635"/>
          <p:cNvSpPr/>
          <p:nvPr/>
        </p:nvSpPr>
        <p:spPr>
          <a:xfrm>
            <a:off x="41040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37" name="Rectangle 636"/>
          <p:cNvSpPr/>
          <p:nvPr/>
        </p:nvSpPr>
        <p:spPr>
          <a:xfrm>
            <a:off x="47136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38" name="Straight Connector 637"/>
          <p:cNvCxnSpPr>
            <a:stCxn id="636" idx="3"/>
            <a:endCxn id="637" idx="1"/>
          </p:cNvCxnSpPr>
          <p:nvPr/>
        </p:nvCxnSpPr>
        <p:spPr>
          <a:xfrm>
            <a:off x="4332683" y="5380444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0" name="Rectangle 639"/>
          <p:cNvSpPr/>
          <p:nvPr/>
        </p:nvSpPr>
        <p:spPr>
          <a:xfrm>
            <a:off x="1807963" y="4754173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1" name="Straight Connector 640"/>
          <p:cNvCxnSpPr/>
          <p:nvPr/>
        </p:nvCxnSpPr>
        <p:spPr>
          <a:xfrm flipH="1">
            <a:off x="1951433" y="4947054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2" name="Rectangle 641"/>
          <p:cNvSpPr/>
          <p:nvPr/>
        </p:nvSpPr>
        <p:spPr>
          <a:xfrm>
            <a:off x="2256233" y="4832754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3" name="Rectangle 642"/>
          <p:cNvSpPr/>
          <p:nvPr/>
        </p:nvSpPr>
        <p:spPr>
          <a:xfrm>
            <a:off x="19514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44" name="Rectangle 643"/>
          <p:cNvSpPr/>
          <p:nvPr/>
        </p:nvSpPr>
        <p:spPr>
          <a:xfrm>
            <a:off x="25610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46" name="Rectangle 645"/>
          <p:cNvSpPr/>
          <p:nvPr/>
        </p:nvSpPr>
        <p:spPr>
          <a:xfrm>
            <a:off x="6041826" y="4747031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Rectangle 646"/>
          <p:cNvSpPr/>
          <p:nvPr/>
        </p:nvSpPr>
        <p:spPr>
          <a:xfrm>
            <a:off x="6490096" y="482561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8" name="Rectangle 647"/>
          <p:cNvSpPr/>
          <p:nvPr/>
        </p:nvSpPr>
        <p:spPr>
          <a:xfrm>
            <a:off x="61852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649" name="Straight Connector 648"/>
          <p:cNvCxnSpPr>
            <a:endCxn id="650" idx="0"/>
          </p:cNvCxnSpPr>
          <p:nvPr/>
        </p:nvCxnSpPr>
        <p:spPr>
          <a:xfrm>
            <a:off x="6718696" y="5054212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0" name="Rectangle 649"/>
          <p:cNvSpPr/>
          <p:nvPr/>
        </p:nvSpPr>
        <p:spPr>
          <a:xfrm>
            <a:off x="67948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74" name="Rectangle 673"/>
          <p:cNvSpPr/>
          <p:nvPr/>
        </p:nvSpPr>
        <p:spPr>
          <a:xfrm>
            <a:off x="7522367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Rectangle 674"/>
          <p:cNvSpPr/>
          <p:nvPr/>
        </p:nvSpPr>
        <p:spPr>
          <a:xfrm>
            <a:off x="7970637" y="3178975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76" name="Rectangle 675"/>
          <p:cNvSpPr/>
          <p:nvPr/>
        </p:nvSpPr>
        <p:spPr>
          <a:xfrm>
            <a:off x="76658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77" name="Rectangle 676"/>
          <p:cNvSpPr/>
          <p:nvPr/>
        </p:nvSpPr>
        <p:spPr>
          <a:xfrm>
            <a:off x="82754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91" name="Straight Connector 690"/>
          <p:cNvCxnSpPr>
            <a:endCxn id="677" idx="1"/>
          </p:cNvCxnSpPr>
          <p:nvPr/>
        </p:nvCxnSpPr>
        <p:spPr>
          <a:xfrm flipV="1">
            <a:off x="7909915" y="3745713"/>
            <a:ext cx="365522" cy="9546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2" name="Straight Connector 691"/>
          <p:cNvCxnSpPr>
            <a:endCxn id="677" idx="0"/>
          </p:cNvCxnSpPr>
          <p:nvPr/>
        </p:nvCxnSpPr>
        <p:spPr>
          <a:xfrm>
            <a:off x="8199237" y="3414726"/>
            <a:ext cx="190500" cy="216687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427556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/>
          <p:nvPr/>
        </p:nvCxnSpPr>
        <p:spPr>
          <a:xfrm flipH="1">
            <a:off x="712711" y="3269472"/>
            <a:ext cx="269081" cy="307182"/>
          </a:xfrm>
          <a:prstGeom prst="line">
            <a:avLst/>
          </a:prstGeom>
          <a:ln w="381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867492" y="315517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5626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11722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00" name="Straight Connector 99"/>
          <p:cNvCxnSpPr>
            <a:stCxn id="99" idx="1"/>
          </p:cNvCxnSpPr>
          <p:nvPr/>
        </p:nvCxnSpPr>
        <p:spPr>
          <a:xfrm flipH="1">
            <a:off x="865112" y="3721910"/>
            <a:ext cx="307180" cy="7144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1494107" y="1859607"/>
            <a:ext cx="3469023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/>
          <p:nvPr/>
        </p:nvCxnSpPr>
        <p:spPr>
          <a:xfrm flipH="1">
            <a:off x="1637579" y="2021528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1942379" y="1907228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1637579" y="235966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2247179" y="235966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07" name="Straight Connector 106"/>
          <p:cNvCxnSpPr>
            <a:stCxn id="105" idx="3"/>
            <a:endCxn id="106" idx="1"/>
          </p:cNvCxnSpPr>
          <p:nvPr/>
        </p:nvCxnSpPr>
        <p:spPr>
          <a:xfrm>
            <a:off x="1866179" y="2473966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3114607" y="190580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2801232" y="235824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11" name="Straight Connector 110"/>
          <p:cNvCxnSpPr>
            <a:endCxn id="112" idx="0"/>
          </p:cNvCxnSpPr>
          <p:nvPr/>
        </p:nvCxnSpPr>
        <p:spPr>
          <a:xfrm>
            <a:off x="3343207" y="2134402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3419407" y="235824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13" name="Straight Connector 112"/>
          <p:cNvCxnSpPr>
            <a:stCxn id="110" idx="3"/>
            <a:endCxn id="112" idx="1"/>
          </p:cNvCxnSpPr>
          <p:nvPr/>
        </p:nvCxnSpPr>
        <p:spPr>
          <a:xfrm>
            <a:off x="3029832" y="2472540"/>
            <a:ext cx="389575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4819659" y="3107545"/>
            <a:ext cx="2239565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Connector 114"/>
          <p:cNvCxnSpPr/>
          <p:nvPr/>
        </p:nvCxnSpPr>
        <p:spPr>
          <a:xfrm flipH="1">
            <a:off x="4963130" y="3310164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5267930" y="3195864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4963130" y="364830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18" name="Straight Connector 117"/>
          <p:cNvCxnSpPr/>
          <p:nvPr/>
        </p:nvCxnSpPr>
        <p:spPr>
          <a:xfrm>
            <a:off x="5496530" y="3424464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5572730" y="364830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120" name="Rectangle 119"/>
          <p:cNvSpPr/>
          <p:nvPr/>
        </p:nvSpPr>
        <p:spPr>
          <a:xfrm>
            <a:off x="6394024" y="3181581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21" name="Rectangle 120"/>
          <p:cNvSpPr/>
          <p:nvPr/>
        </p:nvSpPr>
        <p:spPr>
          <a:xfrm>
            <a:off x="6089224" y="3634019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22" name="Rectangle 121"/>
          <p:cNvSpPr/>
          <p:nvPr/>
        </p:nvSpPr>
        <p:spPr>
          <a:xfrm>
            <a:off x="6698824" y="3634019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23" name="Straight Connector 122"/>
          <p:cNvCxnSpPr/>
          <p:nvPr/>
        </p:nvCxnSpPr>
        <p:spPr>
          <a:xfrm flipH="1" flipV="1">
            <a:off x="6622624" y="3410181"/>
            <a:ext cx="22979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21" idx="0"/>
          </p:cNvCxnSpPr>
          <p:nvPr/>
        </p:nvCxnSpPr>
        <p:spPr>
          <a:xfrm flipV="1">
            <a:off x="6203524" y="3410181"/>
            <a:ext cx="19050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3958590" y="2015737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4263390" y="190143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86" name="Straight Connector 85"/>
          <p:cNvCxnSpPr/>
          <p:nvPr/>
        </p:nvCxnSpPr>
        <p:spPr>
          <a:xfrm>
            <a:off x="4491990" y="2130037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101759" y="2468175"/>
            <a:ext cx="630974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3958590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4568190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080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Ignore Transitive Arrows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75039"/>
          </a:xfrm>
          <a:noFill/>
        </p:spPr>
        <p:txBody>
          <a:bodyPr>
            <a:normAutofit fontScale="55000" lnSpcReduction="20000"/>
          </a:bodyPr>
          <a:lstStyle/>
          <a:p>
            <a:pPr marL="0" indent="0">
              <a:buNone/>
              <a:defRPr/>
            </a:pPr>
            <a:r>
              <a:rPr lang="en-US" sz="2800" dirty="0" smtClean="0"/>
              <a:t> </a:t>
            </a:r>
            <a:endParaRPr lang="en-US" sz="2400" dirty="0" smtClean="0"/>
          </a:p>
        </p:txBody>
      </p:sp>
      <p:cxnSp>
        <p:nvCxnSpPr>
          <p:cNvPr id="421" name="Straight Connector 420"/>
          <p:cNvCxnSpPr>
            <a:endCxn id="88" idx="2"/>
          </p:cNvCxnSpPr>
          <p:nvPr/>
        </p:nvCxnSpPr>
        <p:spPr>
          <a:xfrm flipV="1">
            <a:off x="942380" y="2697807"/>
            <a:ext cx="2286239" cy="402589"/>
          </a:xfrm>
          <a:prstGeom prst="line">
            <a:avLst/>
          </a:prstGeom>
          <a:ln w="381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/>
          <p:cNvCxnSpPr>
            <a:stCxn id="114" idx="0"/>
            <a:endCxn id="88" idx="2"/>
          </p:cNvCxnSpPr>
          <p:nvPr/>
        </p:nvCxnSpPr>
        <p:spPr>
          <a:xfrm flipH="1" flipV="1">
            <a:off x="3228619" y="2697807"/>
            <a:ext cx="2710823" cy="409738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Straight Connector 430"/>
          <p:cNvCxnSpPr>
            <a:stCxn id="88" idx="0"/>
          </p:cNvCxnSpPr>
          <p:nvPr/>
        </p:nvCxnSpPr>
        <p:spPr>
          <a:xfrm>
            <a:off x="3228619" y="1859607"/>
            <a:ext cx="1240987" cy="813351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Connector 433"/>
          <p:cNvCxnSpPr>
            <a:endCxn id="88" idx="2"/>
          </p:cNvCxnSpPr>
          <p:nvPr/>
        </p:nvCxnSpPr>
        <p:spPr>
          <a:xfrm flipH="1" flipV="1">
            <a:off x="3228619" y="2697807"/>
            <a:ext cx="4856319" cy="40258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/>
          <p:nvPr/>
        </p:nvCxnSpPr>
        <p:spPr>
          <a:xfrm flipH="1" flipV="1">
            <a:off x="2370533" y="5592373"/>
            <a:ext cx="2171701" cy="34885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Connector 438"/>
          <p:cNvCxnSpPr/>
          <p:nvPr/>
        </p:nvCxnSpPr>
        <p:spPr>
          <a:xfrm flipV="1">
            <a:off x="4523183" y="5585231"/>
            <a:ext cx="0" cy="33099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 flipV="1">
            <a:off x="4523183" y="5585231"/>
            <a:ext cx="2081213" cy="3309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Rectangle 453"/>
          <p:cNvSpPr/>
          <p:nvPr/>
        </p:nvSpPr>
        <p:spPr>
          <a:xfrm>
            <a:off x="3960613" y="5916228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Rectangle 454"/>
          <p:cNvSpPr/>
          <p:nvPr/>
        </p:nvSpPr>
        <p:spPr>
          <a:xfrm>
            <a:off x="4427933" y="601385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56" name="Rectangle 455"/>
          <p:cNvSpPr/>
          <p:nvPr/>
        </p:nvSpPr>
        <p:spPr>
          <a:xfrm>
            <a:off x="41231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57" name="Rectangle 456"/>
          <p:cNvSpPr/>
          <p:nvPr/>
        </p:nvSpPr>
        <p:spPr>
          <a:xfrm>
            <a:off x="47327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518" name="Straight Connector 517"/>
          <p:cNvCxnSpPr/>
          <p:nvPr/>
        </p:nvCxnSpPr>
        <p:spPr>
          <a:xfrm flipV="1">
            <a:off x="6604396" y="3938594"/>
            <a:ext cx="1480541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 flipH="1" flipV="1">
            <a:off x="942380" y="3938594"/>
            <a:ext cx="3580803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Straight Connector 546"/>
          <p:cNvCxnSpPr>
            <a:stCxn id="646" idx="0"/>
            <a:endCxn id="114" idx="2"/>
          </p:cNvCxnSpPr>
          <p:nvPr/>
        </p:nvCxnSpPr>
        <p:spPr>
          <a:xfrm flipH="1" flipV="1">
            <a:off x="5939442" y="3945745"/>
            <a:ext cx="664954" cy="80128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Connector 551"/>
          <p:cNvCxnSpPr/>
          <p:nvPr/>
        </p:nvCxnSpPr>
        <p:spPr>
          <a:xfrm>
            <a:off x="979290" y="3938598"/>
            <a:ext cx="1391243" cy="815575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>
            <a:stCxn id="640" idx="0"/>
            <a:endCxn id="114" idx="2"/>
          </p:cNvCxnSpPr>
          <p:nvPr/>
        </p:nvCxnSpPr>
        <p:spPr>
          <a:xfrm flipV="1">
            <a:off x="2370533" y="3945745"/>
            <a:ext cx="3568909" cy="80842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/>
          <p:nvPr/>
        </p:nvCxnSpPr>
        <p:spPr>
          <a:xfrm flipV="1">
            <a:off x="4523183" y="3938594"/>
            <a:ext cx="3561754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Rectangle 633"/>
          <p:cNvSpPr/>
          <p:nvPr/>
        </p:nvSpPr>
        <p:spPr>
          <a:xfrm>
            <a:off x="3960613" y="4747031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Rectangle 634"/>
          <p:cNvSpPr/>
          <p:nvPr/>
        </p:nvSpPr>
        <p:spPr>
          <a:xfrm>
            <a:off x="4408883" y="4813706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36" name="Rectangle 635"/>
          <p:cNvSpPr/>
          <p:nvPr/>
        </p:nvSpPr>
        <p:spPr>
          <a:xfrm>
            <a:off x="41040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37" name="Rectangle 636"/>
          <p:cNvSpPr/>
          <p:nvPr/>
        </p:nvSpPr>
        <p:spPr>
          <a:xfrm>
            <a:off x="47136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38" name="Straight Connector 637"/>
          <p:cNvCxnSpPr>
            <a:stCxn id="636" idx="3"/>
            <a:endCxn id="637" idx="1"/>
          </p:cNvCxnSpPr>
          <p:nvPr/>
        </p:nvCxnSpPr>
        <p:spPr>
          <a:xfrm>
            <a:off x="4332683" y="5380444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0" name="Rectangle 639"/>
          <p:cNvSpPr/>
          <p:nvPr/>
        </p:nvSpPr>
        <p:spPr>
          <a:xfrm>
            <a:off x="1807963" y="4754173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1" name="Straight Connector 640"/>
          <p:cNvCxnSpPr/>
          <p:nvPr/>
        </p:nvCxnSpPr>
        <p:spPr>
          <a:xfrm flipH="1">
            <a:off x="1951433" y="4947054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2" name="Rectangle 641"/>
          <p:cNvSpPr/>
          <p:nvPr/>
        </p:nvSpPr>
        <p:spPr>
          <a:xfrm>
            <a:off x="2256233" y="4832754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3" name="Rectangle 642"/>
          <p:cNvSpPr/>
          <p:nvPr/>
        </p:nvSpPr>
        <p:spPr>
          <a:xfrm>
            <a:off x="19514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44" name="Rectangle 643"/>
          <p:cNvSpPr/>
          <p:nvPr/>
        </p:nvSpPr>
        <p:spPr>
          <a:xfrm>
            <a:off x="25610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46" name="Rectangle 645"/>
          <p:cNvSpPr/>
          <p:nvPr/>
        </p:nvSpPr>
        <p:spPr>
          <a:xfrm>
            <a:off x="6041826" y="4747031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Rectangle 646"/>
          <p:cNvSpPr/>
          <p:nvPr/>
        </p:nvSpPr>
        <p:spPr>
          <a:xfrm>
            <a:off x="6490096" y="482561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8" name="Rectangle 647"/>
          <p:cNvSpPr/>
          <p:nvPr/>
        </p:nvSpPr>
        <p:spPr>
          <a:xfrm>
            <a:off x="61852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649" name="Straight Connector 648"/>
          <p:cNvCxnSpPr>
            <a:endCxn id="650" idx="0"/>
          </p:cNvCxnSpPr>
          <p:nvPr/>
        </p:nvCxnSpPr>
        <p:spPr>
          <a:xfrm>
            <a:off x="6718696" y="5054212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0" name="Rectangle 649"/>
          <p:cNvSpPr/>
          <p:nvPr/>
        </p:nvSpPr>
        <p:spPr>
          <a:xfrm>
            <a:off x="67948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74" name="Rectangle 673"/>
          <p:cNvSpPr/>
          <p:nvPr/>
        </p:nvSpPr>
        <p:spPr>
          <a:xfrm>
            <a:off x="7522367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Rectangle 674"/>
          <p:cNvSpPr/>
          <p:nvPr/>
        </p:nvSpPr>
        <p:spPr>
          <a:xfrm>
            <a:off x="7970637" y="3178975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76" name="Rectangle 675"/>
          <p:cNvSpPr/>
          <p:nvPr/>
        </p:nvSpPr>
        <p:spPr>
          <a:xfrm>
            <a:off x="76658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77" name="Rectangle 676"/>
          <p:cNvSpPr/>
          <p:nvPr/>
        </p:nvSpPr>
        <p:spPr>
          <a:xfrm>
            <a:off x="82754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91" name="Straight Connector 690"/>
          <p:cNvCxnSpPr>
            <a:endCxn id="677" idx="1"/>
          </p:cNvCxnSpPr>
          <p:nvPr/>
        </p:nvCxnSpPr>
        <p:spPr>
          <a:xfrm flipV="1">
            <a:off x="7909915" y="3745713"/>
            <a:ext cx="365522" cy="9546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2" name="Straight Connector 691"/>
          <p:cNvCxnSpPr>
            <a:endCxn id="677" idx="0"/>
          </p:cNvCxnSpPr>
          <p:nvPr/>
        </p:nvCxnSpPr>
        <p:spPr>
          <a:xfrm>
            <a:off x="8199237" y="3414726"/>
            <a:ext cx="190500" cy="216687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427556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/>
          <p:nvPr/>
        </p:nvCxnSpPr>
        <p:spPr>
          <a:xfrm flipH="1">
            <a:off x="712711" y="3269472"/>
            <a:ext cx="269081" cy="307182"/>
          </a:xfrm>
          <a:prstGeom prst="line">
            <a:avLst/>
          </a:prstGeom>
          <a:ln w="381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867492" y="315517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5626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11722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00" name="Straight Connector 99"/>
          <p:cNvCxnSpPr>
            <a:stCxn id="99" idx="1"/>
          </p:cNvCxnSpPr>
          <p:nvPr/>
        </p:nvCxnSpPr>
        <p:spPr>
          <a:xfrm flipH="1">
            <a:off x="865112" y="3721910"/>
            <a:ext cx="307180" cy="7144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1494107" y="1859607"/>
            <a:ext cx="3469023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/>
          <p:nvPr/>
        </p:nvCxnSpPr>
        <p:spPr>
          <a:xfrm flipH="1">
            <a:off x="1637579" y="2021528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1942379" y="1907228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1637579" y="235966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2247179" y="235966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07" name="Straight Connector 106"/>
          <p:cNvCxnSpPr>
            <a:stCxn id="105" idx="3"/>
            <a:endCxn id="106" idx="1"/>
          </p:cNvCxnSpPr>
          <p:nvPr/>
        </p:nvCxnSpPr>
        <p:spPr>
          <a:xfrm>
            <a:off x="1866179" y="2473966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3114607" y="190580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2801232" y="235824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11" name="Straight Connector 110"/>
          <p:cNvCxnSpPr>
            <a:endCxn id="112" idx="0"/>
          </p:cNvCxnSpPr>
          <p:nvPr/>
        </p:nvCxnSpPr>
        <p:spPr>
          <a:xfrm>
            <a:off x="3343207" y="2134402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3419407" y="235824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13" name="Straight Connector 112"/>
          <p:cNvCxnSpPr>
            <a:stCxn id="110" idx="3"/>
            <a:endCxn id="112" idx="1"/>
          </p:cNvCxnSpPr>
          <p:nvPr/>
        </p:nvCxnSpPr>
        <p:spPr>
          <a:xfrm>
            <a:off x="3029832" y="2472540"/>
            <a:ext cx="389575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4819659" y="3107545"/>
            <a:ext cx="2239565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Connector 114"/>
          <p:cNvCxnSpPr/>
          <p:nvPr/>
        </p:nvCxnSpPr>
        <p:spPr>
          <a:xfrm flipH="1">
            <a:off x="4963130" y="3310164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5267930" y="3195864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4963130" y="364830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18" name="Straight Connector 117"/>
          <p:cNvCxnSpPr/>
          <p:nvPr/>
        </p:nvCxnSpPr>
        <p:spPr>
          <a:xfrm>
            <a:off x="5496530" y="3424464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5572730" y="364830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120" name="Rectangle 119"/>
          <p:cNvSpPr/>
          <p:nvPr/>
        </p:nvSpPr>
        <p:spPr>
          <a:xfrm>
            <a:off x="6394024" y="3181581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21" name="Rectangle 120"/>
          <p:cNvSpPr/>
          <p:nvPr/>
        </p:nvSpPr>
        <p:spPr>
          <a:xfrm>
            <a:off x="6089224" y="3634019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22" name="Rectangle 121"/>
          <p:cNvSpPr/>
          <p:nvPr/>
        </p:nvSpPr>
        <p:spPr>
          <a:xfrm>
            <a:off x="6698824" y="3634019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23" name="Straight Connector 122"/>
          <p:cNvCxnSpPr/>
          <p:nvPr/>
        </p:nvCxnSpPr>
        <p:spPr>
          <a:xfrm flipH="1" flipV="1">
            <a:off x="6622624" y="3410181"/>
            <a:ext cx="22979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21" idx="0"/>
          </p:cNvCxnSpPr>
          <p:nvPr/>
        </p:nvCxnSpPr>
        <p:spPr>
          <a:xfrm flipV="1">
            <a:off x="6203524" y="3410181"/>
            <a:ext cx="19050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3958590" y="2015737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4263390" y="190143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86" name="Straight Connector 85"/>
          <p:cNvCxnSpPr/>
          <p:nvPr/>
        </p:nvCxnSpPr>
        <p:spPr>
          <a:xfrm>
            <a:off x="4491990" y="2130037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101759" y="2468175"/>
            <a:ext cx="630974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3958590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4568190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Methodology Gap</a:t>
            </a: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229600" cy="4876800"/>
          </a:xfrm>
        </p:spPr>
        <p:txBody>
          <a:bodyPr>
            <a:normAutofit/>
          </a:bodyPr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Model selection</a:t>
            </a:r>
            <a:r>
              <a:rPr lang="en-US" sz="2400" b="1" dirty="0" smtClean="0"/>
              <a:t>: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use</a:t>
            </a:r>
            <a:r>
              <a:rPr lang="en-US" sz="2400" dirty="0" smtClean="0"/>
              <a:t> theories to obtain accurate predictions that may become very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inaccurate</a:t>
            </a:r>
            <a:r>
              <a:rPr lang="en-US" sz="2400" dirty="0" smtClean="0"/>
              <a:t> if you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act</a:t>
            </a:r>
            <a:r>
              <a:rPr lang="en-US" sz="2400" dirty="0" smtClean="0"/>
              <a:t> on them.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Bayesianism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assign high credence to laws and theories but ask only whether you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think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they would be accurate.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en-US" sz="3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  <a:defRPr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eaLnBrk="1" hangingPunct="1">
              <a:buNone/>
              <a:defRPr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447800" y="3692098"/>
            <a:ext cx="7543800" cy="2979001"/>
            <a:chOff x="1447800" y="3692098"/>
            <a:chExt cx="7543800" cy="2979001"/>
          </a:xfrm>
        </p:grpSpPr>
        <p:sp>
          <p:nvSpPr>
            <p:cNvPr id="48" name="Text Box 37"/>
            <p:cNvSpPr txBox="1">
              <a:spLocks noChangeArrowheads="1"/>
            </p:cNvSpPr>
            <p:nvPr/>
          </p:nvSpPr>
          <p:spPr bwMode="auto">
            <a:xfrm>
              <a:off x="1447800" y="3692098"/>
              <a:ext cx="75438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r>
                <a:rPr lang="en-US" sz="2400" dirty="0" smtClean="0">
                  <a:latin typeface="+mj-lt"/>
                </a:rPr>
                <a:t>Is it even </a:t>
              </a:r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possible</a:t>
              </a:r>
              <a:r>
                <a:rPr lang="en-US" sz="2400" dirty="0" smtClean="0">
                  <a:latin typeface="+mj-lt"/>
                </a:rPr>
                <a:t> to have a </a:t>
              </a:r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non-circular</a:t>
              </a:r>
              <a:r>
                <a:rPr lang="en-US" sz="2400" dirty="0" smtClean="0">
                  <a:latin typeface="+mj-lt"/>
                </a:rPr>
                <a:t>, </a:t>
              </a:r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performance-based</a:t>
              </a:r>
              <a:r>
                <a:rPr lang="en-US" sz="2400" dirty="0" smtClean="0">
                  <a:latin typeface="+mj-lt"/>
                </a:rPr>
                <a:t> </a:t>
              </a:r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explanation</a:t>
              </a:r>
              <a:r>
                <a:rPr lang="en-US" sz="2400" dirty="0" smtClean="0">
                  <a:latin typeface="+mj-lt"/>
                </a:rPr>
                <a:t> of Ockham’s razor in </a:t>
              </a:r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theory</a:t>
              </a:r>
              <a:r>
                <a:rPr lang="en-US" sz="2400" dirty="0" smtClean="0">
                  <a:latin typeface="+mj-lt"/>
                </a:rPr>
                <a:t> choice?</a:t>
              </a:r>
              <a:endParaRPr lang="en-US" sz="2400" dirty="0">
                <a:latin typeface="+mj-lt"/>
              </a:endParaRPr>
            </a:p>
          </p:txBody>
        </p:sp>
        <p:grpSp>
          <p:nvGrpSpPr>
            <p:cNvPr id="49" name="Group 39"/>
            <p:cNvGrpSpPr>
              <a:grpSpLocks/>
            </p:cNvGrpSpPr>
            <p:nvPr/>
          </p:nvGrpSpPr>
          <p:grpSpPr bwMode="auto">
            <a:xfrm>
              <a:off x="5394324" y="5451899"/>
              <a:ext cx="1371600" cy="1219200"/>
              <a:chOff x="3504" y="3216"/>
              <a:chExt cx="864" cy="768"/>
            </a:xfr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grpSpPr>
          <p:sp>
            <p:nvSpPr>
              <p:cNvPr id="50" name="Rectangle 40"/>
              <p:cNvSpPr>
                <a:spLocks noChangeArrowheads="1"/>
              </p:cNvSpPr>
              <p:nvPr/>
            </p:nvSpPr>
            <p:spPr bwMode="auto">
              <a:xfrm rot="1879721">
                <a:off x="3543" y="3492"/>
                <a:ext cx="313" cy="4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Rectangle 41"/>
              <p:cNvSpPr>
                <a:spLocks noChangeArrowheads="1"/>
              </p:cNvSpPr>
              <p:nvPr/>
            </p:nvSpPr>
            <p:spPr bwMode="auto">
              <a:xfrm rot="-2120236">
                <a:off x="4014" y="3537"/>
                <a:ext cx="312" cy="4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Rectangle 42"/>
              <p:cNvSpPr>
                <a:spLocks noChangeArrowheads="1"/>
              </p:cNvSpPr>
              <p:nvPr/>
            </p:nvSpPr>
            <p:spPr bwMode="auto">
              <a:xfrm>
                <a:off x="4014" y="3716"/>
                <a:ext cx="38" cy="22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43"/>
              <p:cNvSpPr>
                <a:spLocks noChangeArrowheads="1"/>
              </p:cNvSpPr>
              <p:nvPr/>
            </p:nvSpPr>
            <p:spPr bwMode="auto">
              <a:xfrm>
                <a:off x="3817" y="3761"/>
                <a:ext cx="39" cy="17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Oval 44"/>
              <p:cNvSpPr>
                <a:spLocks noChangeArrowheads="1"/>
              </p:cNvSpPr>
              <p:nvPr/>
            </p:nvSpPr>
            <p:spPr bwMode="auto">
              <a:xfrm>
                <a:off x="3739" y="3537"/>
                <a:ext cx="392" cy="26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Oval 45"/>
              <p:cNvSpPr>
                <a:spLocks noChangeArrowheads="1"/>
              </p:cNvSpPr>
              <p:nvPr/>
            </p:nvSpPr>
            <p:spPr bwMode="auto">
              <a:xfrm>
                <a:off x="3767" y="3216"/>
                <a:ext cx="314" cy="358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6" name="Group 46"/>
              <p:cNvGrpSpPr>
                <a:grpSpLocks/>
              </p:cNvGrpSpPr>
              <p:nvPr/>
            </p:nvGrpSpPr>
            <p:grpSpPr bwMode="auto">
              <a:xfrm rot="-3340723">
                <a:off x="3801" y="3295"/>
                <a:ext cx="118" cy="134"/>
                <a:chOff x="3801" y="3295"/>
                <a:chExt cx="118" cy="134"/>
              </a:xfrm>
            </p:grpSpPr>
            <p:sp>
              <p:nvSpPr>
                <p:cNvPr id="65" name="Oval 47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Oval 48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7" name="Group 49"/>
              <p:cNvGrpSpPr>
                <a:grpSpLocks/>
              </p:cNvGrpSpPr>
              <p:nvPr/>
            </p:nvGrpSpPr>
            <p:grpSpPr bwMode="auto">
              <a:xfrm rot="-3134004">
                <a:off x="3955" y="3295"/>
                <a:ext cx="118" cy="136"/>
                <a:chOff x="3955" y="3295"/>
                <a:chExt cx="118" cy="136"/>
              </a:xfrm>
            </p:grpSpPr>
            <p:sp>
              <p:nvSpPr>
                <p:cNvPr id="63" name="Oval 50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Oval 51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8" name="Oval 52"/>
              <p:cNvSpPr>
                <a:spLocks noChangeArrowheads="1"/>
              </p:cNvSpPr>
              <p:nvPr/>
            </p:nvSpPr>
            <p:spPr bwMode="auto">
              <a:xfrm rot="1722357">
                <a:off x="3660" y="3850"/>
                <a:ext cx="196" cy="89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Oval 53"/>
              <p:cNvSpPr>
                <a:spLocks noChangeArrowheads="1"/>
              </p:cNvSpPr>
              <p:nvPr/>
            </p:nvSpPr>
            <p:spPr bwMode="auto">
              <a:xfrm>
                <a:off x="3974" y="3895"/>
                <a:ext cx="196" cy="89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Oval 54"/>
              <p:cNvSpPr>
                <a:spLocks noChangeArrowheads="1"/>
              </p:cNvSpPr>
              <p:nvPr/>
            </p:nvSpPr>
            <p:spPr bwMode="auto">
              <a:xfrm rot="-1373433">
                <a:off x="4250" y="3420"/>
                <a:ext cx="118" cy="89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Oval 55"/>
              <p:cNvSpPr>
                <a:spLocks noChangeArrowheads="1"/>
              </p:cNvSpPr>
              <p:nvPr/>
            </p:nvSpPr>
            <p:spPr bwMode="auto">
              <a:xfrm rot="-1373433">
                <a:off x="3504" y="3358"/>
                <a:ext cx="118" cy="89"/>
              </a:xfrm>
              <a:prstGeom prst="ellipse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Line 56"/>
              <p:cNvSpPr>
                <a:spLocks noChangeShapeType="1"/>
              </p:cNvSpPr>
              <p:nvPr/>
            </p:nvSpPr>
            <p:spPr bwMode="auto">
              <a:xfrm flipV="1">
                <a:off x="3880" y="3480"/>
                <a:ext cx="56" cy="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7" name="Line 95"/>
            <p:cNvSpPr>
              <a:spLocks noChangeShapeType="1"/>
            </p:cNvSpPr>
            <p:nvPr/>
          </p:nvSpPr>
          <p:spPr bwMode="auto">
            <a:xfrm flipH="1">
              <a:off x="6078536" y="4523095"/>
              <a:ext cx="125413" cy="7200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52942" y="4937981"/>
            <a:ext cx="5682532" cy="1712241"/>
            <a:chOff x="252942" y="4937981"/>
            <a:chExt cx="5682532" cy="1712241"/>
          </a:xfrm>
        </p:grpSpPr>
        <p:grpSp>
          <p:nvGrpSpPr>
            <p:cNvPr id="69" name="Group 311"/>
            <p:cNvGrpSpPr>
              <a:grpSpLocks/>
            </p:cNvGrpSpPr>
            <p:nvPr/>
          </p:nvGrpSpPr>
          <p:grpSpPr bwMode="auto">
            <a:xfrm rot="1833914">
              <a:off x="3257114" y="5634222"/>
              <a:ext cx="1143000" cy="1016000"/>
              <a:chOff x="2256" y="1584"/>
              <a:chExt cx="1059" cy="912"/>
            </a:xfrm>
            <a:solidFill>
              <a:schemeClr val="accent2"/>
            </a:solidFill>
          </p:grpSpPr>
          <p:sp>
            <p:nvSpPr>
              <p:cNvPr id="72" name="Freeform 312"/>
              <p:cNvSpPr>
                <a:spLocks/>
              </p:cNvSpPr>
              <p:nvPr/>
            </p:nvSpPr>
            <p:spPr bwMode="auto">
              <a:xfrm>
                <a:off x="2496" y="1824"/>
                <a:ext cx="144" cy="448"/>
              </a:xfrm>
              <a:custGeom>
                <a:avLst/>
                <a:gdLst>
                  <a:gd name="T0" fmla="*/ 1 w 528"/>
                  <a:gd name="T1" fmla="*/ 384 h 448"/>
                  <a:gd name="T2" fmla="*/ 0 w 528"/>
                  <a:gd name="T3" fmla="*/ 384 h 448"/>
                  <a:gd name="T4" fmla="*/ 0 w 528"/>
                  <a:gd name="T5" fmla="*/ 0 h 448"/>
                  <a:gd name="T6" fmla="*/ 0 60000 65536"/>
                  <a:gd name="T7" fmla="*/ 0 60000 65536"/>
                  <a:gd name="T8" fmla="*/ 0 60000 65536"/>
                  <a:gd name="T9" fmla="*/ 0 w 528"/>
                  <a:gd name="T10" fmla="*/ 0 h 448"/>
                  <a:gd name="T11" fmla="*/ 528 w 528"/>
                  <a:gd name="T12" fmla="*/ 448 h 4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28" h="448">
                    <a:moveTo>
                      <a:pt x="528" y="384"/>
                    </a:moveTo>
                    <a:cubicBezTo>
                      <a:pt x="356" y="416"/>
                      <a:pt x="184" y="448"/>
                      <a:pt x="96" y="384"/>
                    </a:cubicBezTo>
                    <a:cubicBezTo>
                      <a:pt x="8" y="320"/>
                      <a:pt x="4" y="160"/>
                      <a:pt x="0" y="0"/>
                    </a:cubicBezTo>
                  </a:path>
                </a:pathLst>
              </a:custGeom>
              <a:grpFill/>
              <a:ln w="57150" cmpd="sng">
                <a:solidFill>
                  <a:schemeClr val="tx1"/>
                </a:solidFill>
                <a:round/>
                <a:headEnd type="none" w="med" len="med"/>
                <a:tailEnd type="arrow" w="med" len="med"/>
              </a:ln>
              <a:ex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Rectangle 313"/>
              <p:cNvSpPr>
                <a:spLocks noChangeArrowheads="1"/>
              </p:cNvSpPr>
              <p:nvPr/>
            </p:nvSpPr>
            <p:spPr bwMode="auto">
              <a:xfrm rot="1879721">
                <a:off x="2304" y="1968"/>
                <a:ext cx="384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Rectangle 314"/>
              <p:cNvSpPr>
                <a:spLocks noChangeArrowheads="1"/>
              </p:cNvSpPr>
              <p:nvPr/>
            </p:nvSpPr>
            <p:spPr bwMode="auto">
              <a:xfrm rot="-2120236">
                <a:off x="2880" y="2016"/>
                <a:ext cx="384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Rectangle 315"/>
              <p:cNvSpPr>
                <a:spLocks noChangeArrowheads="1"/>
              </p:cNvSpPr>
              <p:nvPr/>
            </p:nvSpPr>
            <p:spPr bwMode="auto">
              <a:xfrm>
                <a:off x="2880" y="2208"/>
                <a:ext cx="48" cy="24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Rectangle 316"/>
              <p:cNvSpPr>
                <a:spLocks noChangeArrowheads="1"/>
              </p:cNvSpPr>
              <p:nvPr/>
            </p:nvSpPr>
            <p:spPr bwMode="auto">
              <a:xfrm>
                <a:off x="2640" y="2256"/>
                <a:ext cx="48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Oval 317"/>
              <p:cNvSpPr>
                <a:spLocks noChangeArrowheads="1"/>
              </p:cNvSpPr>
              <p:nvPr/>
            </p:nvSpPr>
            <p:spPr bwMode="auto">
              <a:xfrm>
                <a:off x="2544" y="2016"/>
                <a:ext cx="480" cy="288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AutoShape 318"/>
              <p:cNvSpPr>
                <a:spLocks noChangeArrowheads="1"/>
              </p:cNvSpPr>
              <p:nvPr/>
            </p:nvSpPr>
            <p:spPr bwMode="auto">
              <a:xfrm rot="-2069312">
                <a:off x="2544" y="1584"/>
                <a:ext cx="192" cy="288"/>
              </a:xfrm>
              <a:prstGeom prst="moon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AutoShape 319"/>
              <p:cNvSpPr>
                <a:spLocks noChangeArrowheads="1"/>
              </p:cNvSpPr>
              <p:nvPr/>
            </p:nvSpPr>
            <p:spPr bwMode="auto">
              <a:xfrm rot="2069312" flipH="1">
                <a:off x="2832" y="1584"/>
                <a:ext cx="192" cy="288"/>
              </a:xfrm>
              <a:prstGeom prst="moon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Oval 320"/>
              <p:cNvSpPr>
                <a:spLocks noChangeArrowheads="1"/>
              </p:cNvSpPr>
              <p:nvPr/>
            </p:nvSpPr>
            <p:spPr bwMode="auto">
              <a:xfrm>
                <a:off x="2592" y="1680"/>
                <a:ext cx="384" cy="384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AutoShape 321"/>
              <p:cNvSpPr>
                <a:spLocks noChangeArrowheads="1"/>
              </p:cNvSpPr>
              <p:nvPr/>
            </p:nvSpPr>
            <p:spPr bwMode="auto">
              <a:xfrm rot="-5149774">
                <a:off x="2736" y="1872"/>
                <a:ext cx="96" cy="192"/>
              </a:xfrm>
              <a:prstGeom prst="moon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2" name="Group 322"/>
              <p:cNvGrpSpPr>
                <a:grpSpLocks/>
              </p:cNvGrpSpPr>
              <p:nvPr/>
            </p:nvGrpSpPr>
            <p:grpSpPr bwMode="auto">
              <a:xfrm>
                <a:off x="2640" y="1728"/>
                <a:ext cx="144" cy="144"/>
                <a:chOff x="3744" y="1776"/>
                <a:chExt cx="336" cy="336"/>
              </a:xfrm>
              <a:grpFill/>
            </p:grpSpPr>
            <p:sp>
              <p:nvSpPr>
                <p:cNvPr id="90" name="Oval 323"/>
                <p:cNvSpPr>
                  <a:spLocks noChangeArrowheads="1"/>
                </p:cNvSpPr>
                <p:nvPr/>
              </p:nvSpPr>
              <p:spPr bwMode="auto">
                <a:xfrm>
                  <a:off x="3744" y="1776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" name="Oval 324"/>
                <p:cNvSpPr>
                  <a:spLocks noChangeArrowheads="1"/>
                </p:cNvSpPr>
                <p:nvPr/>
              </p:nvSpPr>
              <p:spPr bwMode="auto">
                <a:xfrm>
                  <a:off x="3840" y="1872"/>
                  <a:ext cx="192" cy="192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3" name="Group 325"/>
              <p:cNvGrpSpPr>
                <a:grpSpLocks/>
              </p:cNvGrpSpPr>
              <p:nvPr/>
            </p:nvGrpSpPr>
            <p:grpSpPr bwMode="auto">
              <a:xfrm>
                <a:off x="2832" y="1728"/>
                <a:ext cx="144" cy="144"/>
                <a:chOff x="3744" y="1776"/>
                <a:chExt cx="336" cy="336"/>
              </a:xfrm>
              <a:grpFill/>
            </p:grpSpPr>
            <p:sp>
              <p:nvSpPr>
                <p:cNvPr id="88" name="Oval 326"/>
                <p:cNvSpPr>
                  <a:spLocks noChangeArrowheads="1"/>
                </p:cNvSpPr>
                <p:nvPr/>
              </p:nvSpPr>
              <p:spPr bwMode="auto">
                <a:xfrm>
                  <a:off x="3744" y="1776"/>
                  <a:ext cx="336" cy="33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" name="Oval 327"/>
                <p:cNvSpPr>
                  <a:spLocks noChangeArrowheads="1"/>
                </p:cNvSpPr>
                <p:nvPr/>
              </p:nvSpPr>
              <p:spPr bwMode="auto">
                <a:xfrm>
                  <a:off x="3840" y="1872"/>
                  <a:ext cx="192" cy="192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4" name="Oval 328"/>
              <p:cNvSpPr>
                <a:spLocks noChangeArrowheads="1"/>
              </p:cNvSpPr>
              <p:nvPr/>
            </p:nvSpPr>
            <p:spPr bwMode="auto">
              <a:xfrm rot="1722357">
                <a:off x="2448" y="2352"/>
                <a:ext cx="240" cy="9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Oval 329"/>
              <p:cNvSpPr>
                <a:spLocks noChangeArrowheads="1"/>
              </p:cNvSpPr>
              <p:nvPr/>
            </p:nvSpPr>
            <p:spPr bwMode="auto">
              <a:xfrm>
                <a:off x="2832" y="2400"/>
                <a:ext cx="240" cy="9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Oval 330"/>
              <p:cNvSpPr>
                <a:spLocks noChangeArrowheads="1"/>
              </p:cNvSpPr>
              <p:nvPr/>
            </p:nvSpPr>
            <p:spPr bwMode="auto">
              <a:xfrm rot="-1373433">
                <a:off x="3171" y="1890"/>
                <a:ext cx="144" cy="9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Oval 331"/>
              <p:cNvSpPr>
                <a:spLocks noChangeArrowheads="1"/>
              </p:cNvSpPr>
              <p:nvPr/>
            </p:nvSpPr>
            <p:spPr bwMode="auto">
              <a:xfrm rot="-1373433">
                <a:off x="2256" y="1824"/>
                <a:ext cx="144" cy="9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0" name="Text Box 198"/>
            <p:cNvSpPr txBox="1">
              <a:spLocks noChangeArrowheads="1"/>
            </p:cNvSpPr>
            <p:nvPr/>
          </p:nvSpPr>
          <p:spPr bwMode="auto">
            <a:xfrm>
              <a:off x="252942" y="4937981"/>
              <a:ext cx="5682532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i="1"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r>
                <a:rPr lang="en-US" sz="2400" dirty="0" smtClean="0">
                  <a:latin typeface="+mj-lt"/>
                </a:rPr>
                <a:t>Welcome to the </a:t>
              </a:r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real</a:t>
              </a:r>
              <a:r>
                <a:rPr lang="en-US" sz="2400" dirty="0" smtClean="0">
                  <a:latin typeface="+mj-lt"/>
                </a:rPr>
                <a:t> problem of </a:t>
              </a:r>
              <a:r>
                <a:rPr lang="en-US" sz="2400" dirty="0" smtClean="0">
                  <a:latin typeface="+mj-lt"/>
                </a:rPr>
                <a:t>induction.  </a:t>
              </a:r>
              <a:endParaRPr lang="en-US" sz="2400" dirty="0" smtClean="0">
                <a:latin typeface="+mj-lt"/>
              </a:endParaRPr>
            </a:p>
            <a:p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Give up</a:t>
              </a:r>
              <a:r>
                <a:rPr lang="en-US" sz="2400" dirty="0" smtClean="0">
                  <a:latin typeface="+mj-lt"/>
                </a:rPr>
                <a:t>.</a:t>
              </a:r>
            </a:p>
          </p:txBody>
        </p:sp>
        <p:sp>
          <p:nvSpPr>
            <p:cNvPr id="71" name="Line 222"/>
            <p:cNvSpPr>
              <a:spLocks noChangeShapeType="1"/>
            </p:cNvSpPr>
            <p:nvPr/>
          </p:nvSpPr>
          <p:spPr bwMode="auto">
            <a:xfrm>
              <a:off x="3033931" y="5584967"/>
              <a:ext cx="276459" cy="2820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989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2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82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2488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Rearrange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75039"/>
          </a:xfrm>
          <a:noFill/>
        </p:spPr>
        <p:txBody>
          <a:bodyPr>
            <a:normAutofit fontScale="55000" lnSpcReduction="20000"/>
          </a:bodyPr>
          <a:lstStyle/>
          <a:p>
            <a:pPr marL="0" indent="0">
              <a:buNone/>
              <a:defRPr/>
            </a:pPr>
            <a:r>
              <a:rPr lang="en-US" sz="2800" dirty="0" smtClean="0"/>
              <a:t> </a:t>
            </a:r>
            <a:endParaRPr lang="en-US" sz="2400" dirty="0" smtClean="0"/>
          </a:p>
        </p:txBody>
      </p:sp>
      <p:cxnSp>
        <p:nvCxnSpPr>
          <p:cNvPr id="421" name="Straight Connector 420"/>
          <p:cNvCxnSpPr>
            <a:stCxn id="95" idx="0"/>
            <a:endCxn id="88" idx="2"/>
          </p:cNvCxnSpPr>
          <p:nvPr/>
        </p:nvCxnSpPr>
        <p:spPr>
          <a:xfrm flipV="1">
            <a:off x="990126" y="2697807"/>
            <a:ext cx="3437807" cy="402587"/>
          </a:xfrm>
          <a:prstGeom prst="line">
            <a:avLst/>
          </a:prstGeom>
          <a:ln w="381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/>
          <p:cNvCxnSpPr>
            <a:stCxn id="114" idx="0"/>
            <a:endCxn id="88" idx="2"/>
          </p:cNvCxnSpPr>
          <p:nvPr/>
        </p:nvCxnSpPr>
        <p:spPr>
          <a:xfrm flipH="1" flipV="1">
            <a:off x="4427933" y="2697807"/>
            <a:ext cx="1511509" cy="409738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Straight Connector 430"/>
          <p:cNvCxnSpPr>
            <a:stCxn id="88" idx="0"/>
          </p:cNvCxnSpPr>
          <p:nvPr/>
        </p:nvCxnSpPr>
        <p:spPr>
          <a:xfrm>
            <a:off x="4427933" y="1859607"/>
            <a:ext cx="1240987" cy="813351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Connector 433"/>
          <p:cNvCxnSpPr>
            <a:stCxn id="674" idx="0"/>
            <a:endCxn id="88" idx="2"/>
          </p:cNvCxnSpPr>
          <p:nvPr/>
        </p:nvCxnSpPr>
        <p:spPr>
          <a:xfrm flipH="1" flipV="1">
            <a:off x="4427933" y="2697807"/>
            <a:ext cx="3657004" cy="40258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/>
          <p:nvPr/>
        </p:nvCxnSpPr>
        <p:spPr>
          <a:xfrm flipH="1" flipV="1">
            <a:off x="2370533" y="5592373"/>
            <a:ext cx="2171701" cy="34885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Connector 438"/>
          <p:cNvCxnSpPr/>
          <p:nvPr/>
        </p:nvCxnSpPr>
        <p:spPr>
          <a:xfrm flipV="1">
            <a:off x="4523183" y="5585231"/>
            <a:ext cx="0" cy="33099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 flipV="1">
            <a:off x="4523183" y="5585231"/>
            <a:ext cx="2081213" cy="3309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Rectangle 453"/>
          <p:cNvSpPr/>
          <p:nvPr/>
        </p:nvSpPr>
        <p:spPr>
          <a:xfrm>
            <a:off x="3960613" y="5916228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Rectangle 454"/>
          <p:cNvSpPr/>
          <p:nvPr/>
        </p:nvSpPr>
        <p:spPr>
          <a:xfrm>
            <a:off x="4427933" y="601385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56" name="Rectangle 455"/>
          <p:cNvSpPr/>
          <p:nvPr/>
        </p:nvSpPr>
        <p:spPr>
          <a:xfrm>
            <a:off x="41231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57" name="Rectangle 456"/>
          <p:cNvSpPr/>
          <p:nvPr/>
        </p:nvSpPr>
        <p:spPr>
          <a:xfrm>
            <a:off x="47327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518" name="Straight Connector 517"/>
          <p:cNvCxnSpPr/>
          <p:nvPr/>
        </p:nvCxnSpPr>
        <p:spPr>
          <a:xfrm flipV="1">
            <a:off x="6604396" y="3938594"/>
            <a:ext cx="1480541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 flipH="1" flipV="1">
            <a:off x="942380" y="3938594"/>
            <a:ext cx="3580803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Straight Connector 546"/>
          <p:cNvCxnSpPr>
            <a:stCxn id="646" idx="0"/>
            <a:endCxn id="114" idx="2"/>
          </p:cNvCxnSpPr>
          <p:nvPr/>
        </p:nvCxnSpPr>
        <p:spPr>
          <a:xfrm flipH="1" flipV="1">
            <a:off x="5939442" y="3945745"/>
            <a:ext cx="664954" cy="80128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Connector 551"/>
          <p:cNvCxnSpPr/>
          <p:nvPr/>
        </p:nvCxnSpPr>
        <p:spPr>
          <a:xfrm>
            <a:off x="979290" y="3938598"/>
            <a:ext cx="1391243" cy="815575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>
            <a:stCxn id="640" idx="0"/>
            <a:endCxn id="114" idx="2"/>
          </p:cNvCxnSpPr>
          <p:nvPr/>
        </p:nvCxnSpPr>
        <p:spPr>
          <a:xfrm flipV="1">
            <a:off x="2370533" y="3945745"/>
            <a:ext cx="3568909" cy="80842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/>
          <p:nvPr/>
        </p:nvCxnSpPr>
        <p:spPr>
          <a:xfrm flipV="1">
            <a:off x="4523183" y="3938594"/>
            <a:ext cx="3561754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Rectangle 633"/>
          <p:cNvSpPr/>
          <p:nvPr/>
        </p:nvSpPr>
        <p:spPr>
          <a:xfrm>
            <a:off x="3960613" y="4747031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Rectangle 634"/>
          <p:cNvSpPr/>
          <p:nvPr/>
        </p:nvSpPr>
        <p:spPr>
          <a:xfrm>
            <a:off x="4408883" y="4813706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36" name="Rectangle 635"/>
          <p:cNvSpPr/>
          <p:nvPr/>
        </p:nvSpPr>
        <p:spPr>
          <a:xfrm>
            <a:off x="41040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37" name="Rectangle 636"/>
          <p:cNvSpPr/>
          <p:nvPr/>
        </p:nvSpPr>
        <p:spPr>
          <a:xfrm>
            <a:off x="47136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38" name="Straight Connector 637"/>
          <p:cNvCxnSpPr>
            <a:stCxn id="636" idx="3"/>
            <a:endCxn id="637" idx="1"/>
          </p:cNvCxnSpPr>
          <p:nvPr/>
        </p:nvCxnSpPr>
        <p:spPr>
          <a:xfrm>
            <a:off x="4332683" y="5380444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0" name="Rectangle 639"/>
          <p:cNvSpPr/>
          <p:nvPr/>
        </p:nvSpPr>
        <p:spPr>
          <a:xfrm>
            <a:off x="1807963" y="4754173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1" name="Straight Connector 640"/>
          <p:cNvCxnSpPr/>
          <p:nvPr/>
        </p:nvCxnSpPr>
        <p:spPr>
          <a:xfrm flipH="1">
            <a:off x="1951433" y="4947054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2" name="Rectangle 641"/>
          <p:cNvSpPr/>
          <p:nvPr/>
        </p:nvSpPr>
        <p:spPr>
          <a:xfrm>
            <a:off x="2256233" y="4832754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3" name="Rectangle 642"/>
          <p:cNvSpPr/>
          <p:nvPr/>
        </p:nvSpPr>
        <p:spPr>
          <a:xfrm>
            <a:off x="19514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44" name="Rectangle 643"/>
          <p:cNvSpPr/>
          <p:nvPr/>
        </p:nvSpPr>
        <p:spPr>
          <a:xfrm>
            <a:off x="25610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46" name="Rectangle 645"/>
          <p:cNvSpPr/>
          <p:nvPr/>
        </p:nvSpPr>
        <p:spPr>
          <a:xfrm>
            <a:off x="6041826" y="4747031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Rectangle 646"/>
          <p:cNvSpPr/>
          <p:nvPr/>
        </p:nvSpPr>
        <p:spPr>
          <a:xfrm>
            <a:off x="6490096" y="482561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8" name="Rectangle 647"/>
          <p:cNvSpPr/>
          <p:nvPr/>
        </p:nvSpPr>
        <p:spPr>
          <a:xfrm>
            <a:off x="61852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649" name="Straight Connector 648"/>
          <p:cNvCxnSpPr>
            <a:endCxn id="650" idx="0"/>
          </p:cNvCxnSpPr>
          <p:nvPr/>
        </p:nvCxnSpPr>
        <p:spPr>
          <a:xfrm>
            <a:off x="6718696" y="5054212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0" name="Rectangle 649"/>
          <p:cNvSpPr/>
          <p:nvPr/>
        </p:nvSpPr>
        <p:spPr>
          <a:xfrm>
            <a:off x="67948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74" name="Rectangle 673"/>
          <p:cNvSpPr/>
          <p:nvPr/>
        </p:nvSpPr>
        <p:spPr>
          <a:xfrm>
            <a:off x="7522367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Rectangle 674"/>
          <p:cNvSpPr/>
          <p:nvPr/>
        </p:nvSpPr>
        <p:spPr>
          <a:xfrm>
            <a:off x="7970637" y="3178975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76" name="Rectangle 675"/>
          <p:cNvSpPr/>
          <p:nvPr/>
        </p:nvSpPr>
        <p:spPr>
          <a:xfrm>
            <a:off x="76658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77" name="Rectangle 676"/>
          <p:cNvSpPr/>
          <p:nvPr/>
        </p:nvSpPr>
        <p:spPr>
          <a:xfrm>
            <a:off x="82754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91" name="Straight Connector 690"/>
          <p:cNvCxnSpPr>
            <a:endCxn id="677" idx="1"/>
          </p:cNvCxnSpPr>
          <p:nvPr/>
        </p:nvCxnSpPr>
        <p:spPr>
          <a:xfrm flipV="1">
            <a:off x="7909915" y="3745713"/>
            <a:ext cx="365522" cy="9546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2" name="Straight Connector 691"/>
          <p:cNvCxnSpPr>
            <a:endCxn id="677" idx="0"/>
          </p:cNvCxnSpPr>
          <p:nvPr/>
        </p:nvCxnSpPr>
        <p:spPr>
          <a:xfrm>
            <a:off x="8199237" y="3414726"/>
            <a:ext cx="190500" cy="216687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427556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/>
          <p:nvPr/>
        </p:nvCxnSpPr>
        <p:spPr>
          <a:xfrm flipH="1">
            <a:off x="712711" y="3269472"/>
            <a:ext cx="269081" cy="307182"/>
          </a:xfrm>
          <a:prstGeom prst="line">
            <a:avLst/>
          </a:prstGeom>
          <a:ln w="381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867492" y="315517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5626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11722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00" name="Straight Connector 99"/>
          <p:cNvCxnSpPr>
            <a:stCxn id="99" idx="1"/>
          </p:cNvCxnSpPr>
          <p:nvPr/>
        </p:nvCxnSpPr>
        <p:spPr>
          <a:xfrm flipH="1">
            <a:off x="865112" y="3721910"/>
            <a:ext cx="307180" cy="7144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2693421" y="1859607"/>
            <a:ext cx="3469023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/>
          <p:nvPr/>
        </p:nvCxnSpPr>
        <p:spPr>
          <a:xfrm flipH="1">
            <a:off x="2836893" y="2021528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3141693" y="1907228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2836893" y="235966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3446493" y="235966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07" name="Straight Connector 106"/>
          <p:cNvCxnSpPr>
            <a:stCxn id="105" idx="3"/>
            <a:endCxn id="106" idx="1"/>
          </p:cNvCxnSpPr>
          <p:nvPr/>
        </p:nvCxnSpPr>
        <p:spPr>
          <a:xfrm>
            <a:off x="3065493" y="2473966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4313921" y="190580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4000546" y="235824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11" name="Straight Connector 110"/>
          <p:cNvCxnSpPr>
            <a:endCxn id="112" idx="0"/>
          </p:cNvCxnSpPr>
          <p:nvPr/>
        </p:nvCxnSpPr>
        <p:spPr>
          <a:xfrm>
            <a:off x="4542521" y="2134402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4618721" y="235824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13" name="Straight Connector 112"/>
          <p:cNvCxnSpPr>
            <a:stCxn id="110" idx="3"/>
            <a:endCxn id="112" idx="1"/>
          </p:cNvCxnSpPr>
          <p:nvPr/>
        </p:nvCxnSpPr>
        <p:spPr>
          <a:xfrm>
            <a:off x="4229146" y="2472540"/>
            <a:ext cx="389575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4819659" y="3107545"/>
            <a:ext cx="2239565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Connector 114"/>
          <p:cNvCxnSpPr/>
          <p:nvPr/>
        </p:nvCxnSpPr>
        <p:spPr>
          <a:xfrm flipH="1">
            <a:off x="4963130" y="3310164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5267930" y="3195864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4963130" y="364830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18" name="Straight Connector 117"/>
          <p:cNvCxnSpPr/>
          <p:nvPr/>
        </p:nvCxnSpPr>
        <p:spPr>
          <a:xfrm>
            <a:off x="5496530" y="3424464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5572730" y="364830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120" name="Rectangle 119"/>
          <p:cNvSpPr/>
          <p:nvPr/>
        </p:nvSpPr>
        <p:spPr>
          <a:xfrm>
            <a:off x="6394024" y="3181581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21" name="Rectangle 120"/>
          <p:cNvSpPr/>
          <p:nvPr/>
        </p:nvSpPr>
        <p:spPr>
          <a:xfrm>
            <a:off x="6089224" y="3634019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22" name="Rectangle 121"/>
          <p:cNvSpPr/>
          <p:nvPr/>
        </p:nvSpPr>
        <p:spPr>
          <a:xfrm>
            <a:off x="6698824" y="3634019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23" name="Straight Connector 122"/>
          <p:cNvCxnSpPr/>
          <p:nvPr/>
        </p:nvCxnSpPr>
        <p:spPr>
          <a:xfrm flipH="1" flipV="1">
            <a:off x="6622624" y="3410181"/>
            <a:ext cx="22979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21" idx="0"/>
          </p:cNvCxnSpPr>
          <p:nvPr/>
        </p:nvCxnSpPr>
        <p:spPr>
          <a:xfrm flipV="1">
            <a:off x="6203524" y="3410181"/>
            <a:ext cx="19050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5157904" y="2015737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5462704" y="190143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86" name="Straight Connector 85"/>
          <p:cNvCxnSpPr/>
          <p:nvPr/>
        </p:nvCxnSpPr>
        <p:spPr>
          <a:xfrm>
            <a:off x="5691304" y="2130037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5301073" y="2468175"/>
            <a:ext cx="630974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5157904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5767504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16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Rearrange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75039"/>
          </a:xfrm>
          <a:noFill/>
        </p:spPr>
        <p:txBody>
          <a:bodyPr>
            <a:normAutofit fontScale="55000" lnSpcReduction="20000"/>
          </a:bodyPr>
          <a:lstStyle/>
          <a:p>
            <a:pPr marL="0" indent="0">
              <a:buNone/>
              <a:defRPr/>
            </a:pPr>
            <a:r>
              <a:rPr lang="en-US" sz="2800" dirty="0" smtClean="0"/>
              <a:t> </a:t>
            </a:r>
            <a:endParaRPr lang="en-US" sz="2400" dirty="0" smtClean="0"/>
          </a:p>
        </p:txBody>
      </p:sp>
      <p:cxnSp>
        <p:nvCxnSpPr>
          <p:cNvPr id="421" name="Straight Connector 420"/>
          <p:cNvCxnSpPr>
            <a:stCxn id="95" idx="0"/>
            <a:endCxn id="88" idx="2"/>
          </p:cNvCxnSpPr>
          <p:nvPr/>
        </p:nvCxnSpPr>
        <p:spPr>
          <a:xfrm flipV="1">
            <a:off x="990126" y="2697807"/>
            <a:ext cx="3437807" cy="402587"/>
          </a:xfrm>
          <a:prstGeom prst="line">
            <a:avLst/>
          </a:prstGeom>
          <a:ln w="381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/>
          <p:cNvCxnSpPr>
            <a:stCxn id="114" idx="0"/>
            <a:endCxn id="88" idx="2"/>
          </p:cNvCxnSpPr>
          <p:nvPr/>
        </p:nvCxnSpPr>
        <p:spPr>
          <a:xfrm flipH="1" flipV="1">
            <a:off x="4427933" y="2697807"/>
            <a:ext cx="16074" cy="531395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Straight Connector 430"/>
          <p:cNvCxnSpPr>
            <a:stCxn id="88" idx="0"/>
          </p:cNvCxnSpPr>
          <p:nvPr/>
        </p:nvCxnSpPr>
        <p:spPr>
          <a:xfrm>
            <a:off x="4427933" y="1859607"/>
            <a:ext cx="1240987" cy="813351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Connector 433"/>
          <p:cNvCxnSpPr>
            <a:stCxn id="674" idx="0"/>
            <a:endCxn id="88" idx="2"/>
          </p:cNvCxnSpPr>
          <p:nvPr/>
        </p:nvCxnSpPr>
        <p:spPr>
          <a:xfrm flipH="1" flipV="1">
            <a:off x="4427933" y="2697807"/>
            <a:ext cx="3657004" cy="40258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/>
          <p:nvPr/>
        </p:nvCxnSpPr>
        <p:spPr>
          <a:xfrm flipH="1" flipV="1">
            <a:off x="2370533" y="5592373"/>
            <a:ext cx="2171701" cy="34885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Connector 438"/>
          <p:cNvCxnSpPr/>
          <p:nvPr/>
        </p:nvCxnSpPr>
        <p:spPr>
          <a:xfrm flipV="1">
            <a:off x="4523183" y="5585231"/>
            <a:ext cx="0" cy="33099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 flipV="1">
            <a:off x="4523183" y="5585231"/>
            <a:ext cx="2081213" cy="3309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Rectangle 453"/>
          <p:cNvSpPr/>
          <p:nvPr/>
        </p:nvSpPr>
        <p:spPr>
          <a:xfrm>
            <a:off x="3960613" y="5916228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Rectangle 454"/>
          <p:cNvSpPr/>
          <p:nvPr/>
        </p:nvSpPr>
        <p:spPr>
          <a:xfrm>
            <a:off x="4427933" y="601385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56" name="Rectangle 455"/>
          <p:cNvSpPr/>
          <p:nvPr/>
        </p:nvSpPr>
        <p:spPr>
          <a:xfrm>
            <a:off x="41231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57" name="Rectangle 456"/>
          <p:cNvSpPr/>
          <p:nvPr/>
        </p:nvSpPr>
        <p:spPr>
          <a:xfrm>
            <a:off x="47327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518" name="Straight Connector 517"/>
          <p:cNvCxnSpPr/>
          <p:nvPr/>
        </p:nvCxnSpPr>
        <p:spPr>
          <a:xfrm flipV="1">
            <a:off x="6604396" y="3938594"/>
            <a:ext cx="1480541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 flipH="1" flipV="1">
            <a:off x="942380" y="3938594"/>
            <a:ext cx="3580803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Straight Connector 546"/>
          <p:cNvCxnSpPr>
            <a:stCxn id="646" idx="0"/>
            <a:endCxn id="114" idx="2"/>
          </p:cNvCxnSpPr>
          <p:nvPr/>
        </p:nvCxnSpPr>
        <p:spPr>
          <a:xfrm flipH="1" flipV="1">
            <a:off x="4444007" y="4067402"/>
            <a:ext cx="2160389" cy="679629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Connector 551"/>
          <p:cNvCxnSpPr/>
          <p:nvPr/>
        </p:nvCxnSpPr>
        <p:spPr>
          <a:xfrm>
            <a:off x="979290" y="3938598"/>
            <a:ext cx="1391243" cy="815575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>
            <a:stCxn id="640" idx="0"/>
            <a:endCxn id="114" idx="2"/>
          </p:cNvCxnSpPr>
          <p:nvPr/>
        </p:nvCxnSpPr>
        <p:spPr>
          <a:xfrm flipV="1">
            <a:off x="2370533" y="4067402"/>
            <a:ext cx="2073474" cy="686771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/>
          <p:nvPr/>
        </p:nvCxnSpPr>
        <p:spPr>
          <a:xfrm flipV="1">
            <a:off x="4523183" y="3938594"/>
            <a:ext cx="3561754" cy="808437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Rectangle 633"/>
          <p:cNvSpPr/>
          <p:nvPr/>
        </p:nvSpPr>
        <p:spPr>
          <a:xfrm>
            <a:off x="3960613" y="4747031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Rectangle 634"/>
          <p:cNvSpPr/>
          <p:nvPr/>
        </p:nvSpPr>
        <p:spPr>
          <a:xfrm>
            <a:off x="4408883" y="4813706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36" name="Rectangle 635"/>
          <p:cNvSpPr/>
          <p:nvPr/>
        </p:nvSpPr>
        <p:spPr>
          <a:xfrm>
            <a:off x="41040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37" name="Rectangle 636"/>
          <p:cNvSpPr/>
          <p:nvPr/>
        </p:nvSpPr>
        <p:spPr>
          <a:xfrm>
            <a:off x="4713683" y="5266144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38" name="Straight Connector 637"/>
          <p:cNvCxnSpPr>
            <a:stCxn id="636" idx="3"/>
            <a:endCxn id="637" idx="1"/>
          </p:cNvCxnSpPr>
          <p:nvPr/>
        </p:nvCxnSpPr>
        <p:spPr>
          <a:xfrm>
            <a:off x="4332683" y="5380444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0" name="Rectangle 639"/>
          <p:cNvSpPr/>
          <p:nvPr/>
        </p:nvSpPr>
        <p:spPr>
          <a:xfrm>
            <a:off x="1807963" y="4754173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1" name="Straight Connector 640"/>
          <p:cNvCxnSpPr/>
          <p:nvPr/>
        </p:nvCxnSpPr>
        <p:spPr>
          <a:xfrm flipH="1">
            <a:off x="1951433" y="4947054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2" name="Rectangle 641"/>
          <p:cNvSpPr/>
          <p:nvPr/>
        </p:nvSpPr>
        <p:spPr>
          <a:xfrm>
            <a:off x="2256233" y="4832754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3" name="Rectangle 642"/>
          <p:cNvSpPr/>
          <p:nvPr/>
        </p:nvSpPr>
        <p:spPr>
          <a:xfrm>
            <a:off x="19514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44" name="Rectangle 643"/>
          <p:cNvSpPr/>
          <p:nvPr/>
        </p:nvSpPr>
        <p:spPr>
          <a:xfrm>
            <a:off x="2561033" y="528519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46" name="Rectangle 645"/>
          <p:cNvSpPr/>
          <p:nvPr/>
        </p:nvSpPr>
        <p:spPr>
          <a:xfrm>
            <a:off x="6041826" y="4747031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Rectangle 646"/>
          <p:cNvSpPr/>
          <p:nvPr/>
        </p:nvSpPr>
        <p:spPr>
          <a:xfrm>
            <a:off x="6490096" y="482561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8" name="Rectangle 647"/>
          <p:cNvSpPr/>
          <p:nvPr/>
        </p:nvSpPr>
        <p:spPr>
          <a:xfrm>
            <a:off x="61852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649" name="Straight Connector 648"/>
          <p:cNvCxnSpPr>
            <a:endCxn id="650" idx="0"/>
          </p:cNvCxnSpPr>
          <p:nvPr/>
        </p:nvCxnSpPr>
        <p:spPr>
          <a:xfrm>
            <a:off x="6718696" y="5054212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0" name="Rectangle 649"/>
          <p:cNvSpPr/>
          <p:nvPr/>
        </p:nvSpPr>
        <p:spPr>
          <a:xfrm>
            <a:off x="6794896" y="527805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74" name="Rectangle 673"/>
          <p:cNvSpPr/>
          <p:nvPr/>
        </p:nvSpPr>
        <p:spPr>
          <a:xfrm>
            <a:off x="7522367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Rectangle 674"/>
          <p:cNvSpPr/>
          <p:nvPr/>
        </p:nvSpPr>
        <p:spPr>
          <a:xfrm>
            <a:off x="7970637" y="3178975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76" name="Rectangle 675"/>
          <p:cNvSpPr/>
          <p:nvPr/>
        </p:nvSpPr>
        <p:spPr>
          <a:xfrm>
            <a:off x="76658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77" name="Rectangle 676"/>
          <p:cNvSpPr/>
          <p:nvPr/>
        </p:nvSpPr>
        <p:spPr>
          <a:xfrm>
            <a:off x="8275437" y="363141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91" name="Straight Connector 690"/>
          <p:cNvCxnSpPr>
            <a:endCxn id="677" idx="1"/>
          </p:cNvCxnSpPr>
          <p:nvPr/>
        </p:nvCxnSpPr>
        <p:spPr>
          <a:xfrm flipV="1">
            <a:off x="7909915" y="3745713"/>
            <a:ext cx="365522" cy="9546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2" name="Straight Connector 691"/>
          <p:cNvCxnSpPr>
            <a:endCxn id="677" idx="0"/>
          </p:cNvCxnSpPr>
          <p:nvPr/>
        </p:nvCxnSpPr>
        <p:spPr>
          <a:xfrm>
            <a:off x="8199237" y="3414726"/>
            <a:ext cx="190500" cy="216687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427556" y="3100394"/>
            <a:ext cx="112514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/>
          <p:nvPr/>
        </p:nvCxnSpPr>
        <p:spPr>
          <a:xfrm flipH="1">
            <a:off x="712711" y="3269472"/>
            <a:ext cx="269081" cy="307182"/>
          </a:xfrm>
          <a:prstGeom prst="line">
            <a:avLst/>
          </a:prstGeom>
          <a:ln w="381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867492" y="315517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5626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1172292" y="360761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00" name="Straight Connector 99"/>
          <p:cNvCxnSpPr>
            <a:stCxn id="99" idx="1"/>
          </p:cNvCxnSpPr>
          <p:nvPr/>
        </p:nvCxnSpPr>
        <p:spPr>
          <a:xfrm flipH="1">
            <a:off x="865112" y="3721910"/>
            <a:ext cx="307180" cy="7144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2693421" y="1859607"/>
            <a:ext cx="3469023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/>
          <p:nvPr/>
        </p:nvCxnSpPr>
        <p:spPr>
          <a:xfrm flipH="1">
            <a:off x="2836893" y="2021528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3141693" y="1907228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2836893" y="235966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3446493" y="235966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07" name="Straight Connector 106"/>
          <p:cNvCxnSpPr>
            <a:stCxn id="105" idx="3"/>
            <a:endCxn id="106" idx="1"/>
          </p:cNvCxnSpPr>
          <p:nvPr/>
        </p:nvCxnSpPr>
        <p:spPr>
          <a:xfrm>
            <a:off x="3065493" y="2473966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4313921" y="1905802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4000546" y="235824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11" name="Straight Connector 110"/>
          <p:cNvCxnSpPr>
            <a:endCxn id="112" idx="0"/>
          </p:cNvCxnSpPr>
          <p:nvPr/>
        </p:nvCxnSpPr>
        <p:spPr>
          <a:xfrm>
            <a:off x="4542521" y="2134402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4618721" y="2358240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13" name="Straight Connector 112"/>
          <p:cNvCxnSpPr>
            <a:stCxn id="110" idx="3"/>
            <a:endCxn id="112" idx="1"/>
          </p:cNvCxnSpPr>
          <p:nvPr/>
        </p:nvCxnSpPr>
        <p:spPr>
          <a:xfrm>
            <a:off x="4229146" y="2472540"/>
            <a:ext cx="389575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3324224" y="3229202"/>
            <a:ext cx="2239565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Connector 114"/>
          <p:cNvCxnSpPr/>
          <p:nvPr/>
        </p:nvCxnSpPr>
        <p:spPr>
          <a:xfrm flipH="1">
            <a:off x="3467695" y="3431821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3772495" y="3317521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3467695" y="3769959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18" name="Straight Connector 117"/>
          <p:cNvCxnSpPr/>
          <p:nvPr/>
        </p:nvCxnSpPr>
        <p:spPr>
          <a:xfrm>
            <a:off x="4001095" y="3546121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4077295" y="3769959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120" name="Rectangle 119"/>
          <p:cNvSpPr/>
          <p:nvPr/>
        </p:nvSpPr>
        <p:spPr>
          <a:xfrm>
            <a:off x="4898589" y="3303238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21" name="Rectangle 120"/>
          <p:cNvSpPr/>
          <p:nvPr/>
        </p:nvSpPr>
        <p:spPr>
          <a:xfrm>
            <a:off x="4593789" y="375567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22" name="Rectangle 121"/>
          <p:cNvSpPr/>
          <p:nvPr/>
        </p:nvSpPr>
        <p:spPr>
          <a:xfrm>
            <a:off x="5203389" y="375567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23" name="Straight Connector 122"/>
          <p:cNvCxnSpPr/>
          <p:nvPr/>
        </p:nvCxnSpPr>
        <p:spPr>
          <a:xfrm flipH="1" flipV="1">
            <a:off x="5127189" y="3531838"/>
            <a:ext cx="22979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21" idx="0"/>
          </p:cNvCxnSpPr>
          <p:nvPr/>
        </p:nvCxnSpPr>
        <p:spPr>
          <a:xfrm flipV="1">
            <a:off x="4708089" y="3531838"/>
            <a:ext cx="19050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5157904" y="2015737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5462704" y="190143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86" name="Straight Connector 85"/>
          <p:cNvCxnSpPr/>
          <p:nvPr/>
        </p:nvCxnSpPr>
        <p:spPr>
          <a:xfrm>
            <a:off x="5691304" y="2130037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5301073" y="2468175"/>
            <a:ext cx="630974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5157904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5767504" y="235387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645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 Coarsest Factorization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75039"/>
          </a:xfrm>
          <a:noFill/>
        </p:spPr>
        <p:txBody>
          <a:bodyPr>
            <a:normAutofit fontScale="55000" lnSpcReduction="20000"/>
          </a:bodyPr>
          <a:lstStyle/>
          <a:p>
            <a:pPr marL="0" indent="0">
              <a:buNone/>
              <a:defRPr/>
            </a:pPr>
            <a:r>
              <a:rPr lang="en-US" sz="2800" dirty="0" smtClean="0"/>
              <a:t> </a:t>
            </a:r>
            <a:endParaRPr lang="en-US" sz="2400" dirty="0" smtClean="0"/>
          </a:p>
        </p:txBody>
      </p:sp>
      <p:cxnSp>
        <p:nvCxnSpPr>
          <p:cNvPr id="421" name="Straight Connector 420"/>
          <p:cNvCxnSpPr>
            <a:stCxn id="95" idx="0"/>
            <a:endCxn id="88" idx="2"/>
          </p:cNvCxnSpPr>
          <p:nvPr/>
        </p:nvCxnSpPr>
        <p:spPr>
          <a:xfrm flipV="1">
            <a:off x="2362123" y="2697807"/>
            <a:ext cx="2065810" cy="531395"/>
          </a:xfrm>
          <a:prstGeom prst="line">
            <a:avLst/>
          </a:prstGeom>
          <a:ln w="381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/>
          <p:cNvCxnSpPr>
            <a:stCxn id="114" idx="0"/>
            <a:endCxn id="88" idx="2"/>
          </p:cNvCxnSpPr>
          <p:nvPr/>
        </p:nvCxnSpPr>
        <p:spPr>
          <a:xfrm flipH="1" flipV="1">
            <a:off x="4427933" y="2697807"/>
            <a:ext cx="16074" cy="531395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Straight Connector 430"/>
          <p:cNvCxnSpPr>
            <a:stCxn id="88" idx="0"/>
          </p:cNvCxnSpPr>
          <p:nvPr/>
        </p:nvCxnSpPr>
        <p:spPr>
          <a:xfrm>
            <a:off x="4427933" y="1859607"/>
            <a:ext cx="1240987" cy="813351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Connector 433"/>
          <p:cNvCxnSpPr>
            <a:stCxn id="674" idx="0"/>
            <a:endCxn id="88" idx="2"/>
          </p:cNvCxnSpPr>
          <p:nvPr/>
        </p:nvCxnSpPr>
        <p:spPr>
          <a:xfrm flipH="1" flipV="1">
            <a:off x="4427933" y="2697807"/>
            <a:ext cx="2176463" cy="526850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>
            <a:stCxn id="454" idx="0"/>
          </p:cNvCxnSpPr>
          <p:nvPr/>
        </p:nvCxnSpPr>
        <p:spPr>
          <a:xfrm flipH="1" flipV="1">
            <a:off x="2410467" y="5399493"/>
            <a:ext cx="2112716" cy="51673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Connector 438"/>
          <p:cNvCxnSpPr>
            <a:stCxn id="454" idx="0"/>
            <a:endCxn id="634" idx="2"/>
          </p:cNvCxnSpPr>
          <p:nvPr/>
        </p:nvCxnSpPr>
        <p:spPr>
          <a:xfrm flipH="1" flipV="1">
            <a:off x="4518977" y="5392350"/>
            <a:ext cx="4206" cy="523878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>
            <a:stCxn id="454" idx="0"/>
          </p:cNvCxnSpPr>
          <p:nvPr/>
        </p:nvCxnSpPr>
        <p:spPr>
          <a:xfrm flipV="1">
            <a:off x="4523183" y="5392351"/>
            <a:ext cx="2121146" cy="52387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Rectangle 453"/>
          <p:cNvSpPr/>
          <p:nvPr/>
        </p:nvSpPr>
        <p:spPr>
          <a:xfrm>
            <a:off x="3960613" y="5916228"/>
            <a:ext cx="1125140" cy="83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Rectangle 454"/>
          <p:cNvSpPr/>
          <p:nvPr/>
        </p:nvSpPr>
        <p:spPr>
          <a:xfrm>
            <a:off x="4427933" y="601385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56" name="Rectangle 455"/>
          <p:cNvSpPr/>
          <p:nvPr/>
        </p:nvSpPr>
        <p:spPr>
          <a:xfrm>
            <a:off x="41231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57" name="Rectangle 456"/>
          <p:cNvSpPr/>
          <p:nvPr/>
        </p:nvSpPr>
        <p:spPr>
          <a:xfrm>
            <a:off x="47327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518" name="Straight Connector 517"/>
          <p:cNvCxnSpPr>
            <a:stCxn id="646" idx="0"/>
            <a:endCxn id="674" idx="2"/>
          </p:cNvCxnSpPr>
          <p:nvPr/>
        </p:nvCxnSpPr>
        <p:spPr>
          <a:xfrm flipH="1" flipV="1">
            <a:off x="6604396" y="4062857"/>
            <a:ext cx="19966" cy="502501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>
            <a:stCxn id="634" idx="0"/>
            <a:endCxn id="95" idx="2"/>
          </p:cNvCxnSpPr>
          <p:nvPr/>
        </p:nvCxnSpPr>
        <p:spPr>
          <a:xfrm flipH="1" flipV="1">
            <a:off x="2362123" y="4067402"/>
            <a:ext cx="2156854" cy="486748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Straight Connector 546"/>
          <p:cNvCxnSpPr>
            <a:stCxn id="646" idx="0"/>
            <a:endCxn id="114" idx="2"/>
          </p:cNvCxnSpPr>
          <p:nvPr/>
        </p:nvCxnSpPr>
        <p:spPr>
          <a:xfrm flipH="1" flipV="1">
            <a:off x="4444007" y="4067402"/>
            <a:ext cx="2180355" cy="49795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Connector 551"/>
          <p:cNvCxnSpPr>
            <a:stCxn id="95" idx="2"/>
            <a:endCxn id="640" idx="0"/>
          </p:cNvCxnSpPr>
          <p:nvPr/>
        </p:nvCxnSpPr>
        <p:spPr>
          <a:xfrm flipH="1">
            <a:off x="2353789" y="4067402"/>
            <a:ext cx="8334" cy="486748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>
            <a:stCxn id="640" idx="0"/>
            <a:endCxn id="114" idx="2"/>
          </p:cNvCxnSpPr>
          <p:nvPr/>
        </p:nvCxnSpPr>
        <p:spPr>
          <a:xfrm flipV="1">
            <a:off x="2353789" y="4067402"/>
            <a:ext cx="2090218" cy="48674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74" idx="2"/>
            <a:endCxn id="634" idx="0"/>
          </p:cNvCxnSpPr>
          <p:nvPr/>
        </p:nvCxnSpPr>
        <p:spPr>
          <a:xfrm flipH="1">
            <a:off x="4518977" y="4062857"/>
            <a:ext cx="2085419" cy="491293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Rectangle 633"/>
          <p:cNvSpPr/>
          <p:nvPr/>
        </p:nvSpPr>
        <p:spPr>
          <a:xfrm>
            <a:off x="3956407" y="4554150"/>
            <a:ext cx="1125140" cy="838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Rectangle 634"/>
          <p:cNvSpPr/>
          <p:nvPr/>
        </p:nvSpPr>
        <p:spPr>
          <a:xfrm>
            <a:off x="4404677" y="4620825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36" name="Rectangle 635"/>
          <p:cNvSpPr/>
          <p:nvPr/>
        </p:nvSpPr>
        <p:spPr>
          <a:xfrm>
            <a:off x="4099877" y="507326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37" name="Rectangle 636"/>
          <p:cNvSpPr/>
          <p:nvPr/>
        </p:nvSpPr>
        <p:spPr>
          <a:xfrm>
            <a:off x="4709477" y="507326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38" name="Straight Connector 637"/>
          <p:cNvCxnSpPr>
            <a:stCxn id="636" idx="3"/>
            <a:endCxn id="637" idx="1"/>
          </p:cNvCxnSpPr>
          <p:nvPr/>
        </p:nvCxnSpPr>
        <p:spPr>
          <a:xfrm>
            <a:off x="4328477" y="5187563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0" name="Rectangle 639"/>
          <p:cNvSpPr/>
          <p:nvPr/>
        </p:nvSpPr>
        <p:spPr>
          <a:xfrm>
            <a:off x="1791219" y="4554150"/>
            <a:ext cx="1125140" cy="83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1" name="Straight Connector 640"/>
          <p:cNvCxnSpPr/>
          <p:nvPr/>
        </p:nvCxnSpPr>
        <p:spPr>
          <a:xfrm flipH="1">
            <a:off x="1934689" y="4747031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2" name="Rectangle 641"/>
          <p:cNvSpPr/>
          <p:nvPr/>
        </p:nvSpPr>
        <p:spPr>
          <a:xfrm>
            <a:off x="2239489" y="4632731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3" name="Rectangle 642"/>
          <p:cNvSpPr/>
          <p:nvPr/>
        </p:nvSpPr>
        <p:spPr>
          <a:xfrm>
            <a:off x="1934689" y="5085169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44" name="Rectangle 643"/>
          <p:cNvSpPr/>
          <p:nvPr/>
        </p:nvSpPr>
        <p:spPr>
          <a:xfrm>
            <a:off x="2544289" y="5085169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46" name="Rectangle 645"/>
          <p:cNvSpPr/>
          <p:nvPr/>
        </p:nvSpPr>
        <p:spPr>
          <a:xfrm>
            <a:off x="6061792" y="4565358"/>
            <a:ext cx="1125140" cy="83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Rectangle 646"/>
          <p:cNvSpPr/>
          <p:nvPr/>
        </p:nvSpPr>
        <p:spPr>
          <a:xfrm>
            <a:off x="6510062" y="4643939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8" name="Rectangle 647"/>
          <p:cNvSpPr/>
          <p:nvPr/>
        </p:nvSpPr>
        <p:spPr>
          <a:xfrm>
            <a:off x="6205262" y="5096377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649" name="Straight Connector 648"/>
          <p:cNvCxnSpPr>
            <a:endCxn id="650" idx="0"/>
          </p:cNvCxnSpPr>
          <p:nvPr/>
        </p:nvCxnSpPr>
        <p:spPr>
          <a:xfrm>
            <a:off x="6738662" y="4872539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0" name="Rectangle 649"/>
          <p:cNvSpPr/>
          <p:nvPr/>
        </p:nvSpPr>
        <p:spPr>
          <a:xfrm>
            <a:off x="6814862" y="5096377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74" name="Rectangle 673"/>
          <p:cNvSpPr/>
          <p:nvPr/>
        </p:nvSpPr>
        <p:spPr>
          <a:xfrm>
            <a:off x="6041826" y="3224657"/>
            <a:ext cx="1125140" cy="838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Rectangle 674"/>
          <p:cNvSpPr/>
          <p:nvPr/>
        </p:nvSpPr>
        <p:spPr>
          <a:xfrm>
            <a:off x="6490096" y="3303238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76" name="Rectangle 675"/>
          <p:cNvSpPr/>
          <p:nvPr/>
        </p:nvSpPr>
        <p:spPr>
          <a:xfrm>
            <a:off x="6185296" y="375567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77" name="Rectangle 676"/>
          <p:cNvSpPr/>
          <p:nvPr/>
        </p:nvSpPr>
        <p:spPr>
          <a:xfrm>
            <a:off x="6794896" y="375567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91" name="Straight Connector 690"/>
          <p:cNvCxnSpPr>
            <a:endCxn id="677" idx="1"/>
          </p:cNvCxnSpPr>
          <p:nvPr/>
        </p:nvCxnSpPr>
        <p:spPr>
          <a:xfrm flipV="1">
            <a:off x="6429374" y="3869976"/>
            <a:ext cx="365522" cy="9546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2" name="Straight Connector 691"/>
          <p:cNvCxnSpPr>
            <a:endCxn id="677" idx="0"/>
          </p:cNvCxnSpPr>
          <p:nvPr/>
        </p:nvCxnSpPr>
        <p:spPr>
          <a:xfrm>
            <a:off x="6718696" y="3538989"/>
            <a:ext cx="190500" cy="216687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1799553" y="3229202"/>
            <a:ext cx="1125140" cy="838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/>
          <p:nvPr/>
        </p:nvCxnSpPr>
        <p:spPr>
          <a:xfrm flipH="1">
            <a:off x="2084708" y="3398280"/>
            <a:ext cx="269081" cy="307182"/>
          </a:xfrm>
          <a:prstGeom prst="line">
            <a:avLst/>
          </a:prstGeom>
          <a:ln w="381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2239489" y="3283980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1934689" y="3736418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2544289" y="3736418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00" name="Straight Connector 99"/>
          <p:cNvCxnSpPr>
            <a:stCxn id="99" idx="1"/>
          </p:cNvCxnSpPr>
          <p:nvPr/>
        </p:nvCxnSpPr>
        <p:spPr>
          <a:xfrm flipH="1">
            <a:off x="2237109" y="3850718"/>
            <a:ext cx="307180" cy="7144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2693421" y="1859607"/>
            <a:ext cx="3469023" cy="838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/>
          <p:nvPr/>
        </p:nvCxnSpPr>
        <p:spPr>
          <a:xfrm flipH="1">
            <a:off x="2836893" y="2021528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3141693" y="1907228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2836893" y="235966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3446493" y="235966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07" name="Straight Connector 106"/>
          <p:cNvCxnSpPr>
            <a:stCxn id="105" idx="3"/>
            <a:endCxn id="106" idx="1"/>
          </p:cNvCxnSpPr>
          <p:nvPr/>
        </p:nvCxnSpPr>
        <p:spPr>
          <a:xfrm>
            <a:off x="3065493" y="2473966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5443968" y="1912889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5130593" y="2365327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11" name="Straight Connector 110"/>
          <p:cNvCxnSpPr>
            <a:endCxn id="112" idx="0"/>
          </p:cNvCxnSpPr>
          <p:nvPr/>
        </p:nvCxnSpPr>
        <p:spPr>
          <a:xfrm>
            <a:off x="5672568" y="2141489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5748768" y="2365327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13" name="Straight Connector 112"/>
          <p:cNvCxnSpPr>
            <a:stCxn id="110" idx="3"/>
            <a:endCxn id="112" idx="1"/>
          </p:cNvCxnSpPr>
          <p:nvPr/>
        </p:nvCxnSpPr>
        <p:spPr>
          <a:xfrm>
            <a:off x="5359193" y="2479627"/>
            <a:ext cx="389575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3324224" y="3229202"/>
            <a:ext cx="2239565" cy="83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Connector 114"/>
          <p:cNvCxnSpPr/>
          <p:nvPr/>
        </p:nvCxnSpPr>
        <p:spPr>
          <a:xfrm flipH="1">
            <a:off x="3467695" y="3431821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3772495" y="3317521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3467695" y="3769959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18" name="Straight Connector 117"/>
          <p:cNvCxnSpPr/>
          <p:nvPr/>
        </p:nvCxnSpPr>
        <p:spPr>
          <a:xfrm>
            <a:off x="4001095" y="3546121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4077295" y="3769959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120" name="Rectangle 119"/>
          <p:cNvSpPr/>
          <p:nvPr/>
        </p:nvSpPr>
        <p:spPr>
          <a:xfrm>
            <a:off x="4898589" y="3303238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21" name="Rectangle 120"/>
          <p:cNvSpPr/>
          <p:nvPr/>
        </p:nvSpPr>
        <p:spPr>
          <a:xfrm>
            <a:off x="4593789" y="375567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22" name="Rectangle 121"/>
          <p:cNvSpPr/>
          <p:nvPr/>
        </p:nvSpPr>
        <p:spPr>
          <a:xfrm>
            <a:off x="5203389" y="375567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23" name="Straight Connector 122"/>
          <p:cNvCxnSpPr/>
          <p:nvPr/>
        </p:nvCxnSpPr>
        <p:spPr>
          <a:xfrm flipH="1" flipV="1">
            <a:off x="5127189" y="3531838"/>
            <a:ext cx="22979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21" idx="0"/>
          </p:cNvCxnSpPr>
          <p:nvPr/>
        </p:nvCxnSpPr>
        <p:spPr>
          <a:xfrm flipV="1">
            <a:off x="4708089" y="3531838"/>
            <a:ext cx="19050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H="1">
            <a:off x="4001388" y="2029834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>
            <a:off x="4306188" y="1915534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27" name="Straight Connector 126"/>
          <p:cNvCxnSpPr/>
          <p:nvPr/>
        </p:nvCxnSpPr>
        <p:spPr>
          <a:xfrm>
            <a:off x="4534788" y="2144134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4144557" y="2482272"/>
            <a:ext cx="630974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128"/>
          <p:cNvSpPr/>
          <p:nvPr/>
        </p:nvSpPr>
        <p:spPr>
          <a:xfrm>
            <a:off x="4001388" y="236797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30" name="Rectangle 129"/>
          <p:cNvSpPr/>
          <p:nvPr/>
        </p:nvSpPr>
        <p:spPr>
          <a:xfrm>
            <a:off x="4610988" y="236797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24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 Coarsest Factorization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75039"/>
          </a:xfrm>
          <a:noFill/>
        </p:spPr>
        <p:txBody>
          <a:bodyPr>
            <a:normAutofit fontScale="55000" lnSpcReduction="20000"/>
          </a:bodyPr>
          <a:lstStyle/>
          <a:p>
            <a:pPr marL="0" indent="0">
              <a:buNone/>
              <a:defRPr/>
            </a:pPr>
            <a:r>
              <a:rPr lang="en-US" sz="2800" dirty="0" smtClean="0"/>
              <a:t> </a:t>
            </a:r>
            <a:endParaRPr lang="en-US" sz="2400" dirty="0" smtClean="0"/>
          </a:p>
        </p:txBody>
      </p:sp>
      <p:cxnSp>
        <p:nvCxnSpPr>
          <p:cNvPr id="421" name="Straight Connector 420"/>
          <p:cNvCxnSpPr>
            <a:stCxn id="95" idx="0"/>
            <a:endCxn id="88" idx="2"/>
          </p:cNvCxnSpPr>
          <p:nvPr/>
        </p:nvCxnSpPr>
        <p:spPr>
          <a:xfrm flipV="1">
            <a:off x="2362123" y="2697807"/>
            <a:ext cx="2065810" cy="531395"/>
          </a:xfrm>
          <a:prstGeom prst="line">
            <a:avLst/>
          </a:prstGeom>
          <a:ln w="381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/>
          <p:cNvCxnSpPr>
            <a:stCxn id="114" idx="0"/>
            <a:endCxn id="88" idx="2"/>
          </p:cNvCxnSpPr>
          <p:nvPr/>
        </p:nvCxnSpPr>
        <p:spPr>
          <a:xfrm flipH="1" flipV="1">
            <a:off x="4427933" y="2697807"/>
            <a:ext cx="16074" cy="531395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Straight Connector 430"/>
          <p:cNvCxnSpPr>
            <a:stCxn id="88" idx="0"/>
          </p:cNvCxnSpPr>
          <p:nvPr/>
        </p:nvCxnSpPr>
        <p:spPr>
          <a:xfrm>
            <a:off x="4427933" y="1859607"/>
            <a:ext cx="1240987" cy="813351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Connector 433"/>
          <p:cNvCxnSpPr>
            <a:stCxn id="674" idx="0"/>
            <a:endCxn id="88" idx="2"/>
          </p:cNvCxnSpPr>
          <p:nvPr/>
        </p:nvCxnSpPr>
        <p:spPr>
          <a:xfrm flipH="1" flipV="1">
            <a:off x="4427933" y="2697807"/>
            <a:ext cx="2176463" cy="526850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>
            <a:stCxn id="454" idx="0"/>
          </p:cNvCxnSpPr>
          <p:nvPr/>
        </p:nvCxnSpPr>
        <p:spPr>
          <a:xfrm flipH="1" flipV="1">
            <a:off x="2410467" y="5399493"/>
            <a:ext cx="2112716" cy="51673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Connector 438"/>
          <p:cNvCxnSpPr>
            <a:stCxn id="454" idx="0"/>
            <a:endCxn id="634" idx="2"/>
          </p:cNvCxnSpPr>
          <p:nvPr/>
        </p:nvCxnSpPr>
        <p:spPr>
          <a:xfrm flipH="1" flipV="1">
            <a:off x="4518977" y="5392350"/>
            <a:ext cx="4206" cy="523878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>
            <a:stCxn id="454" idx="0"/>
          </p:cNvCxnSpPr>
          <p:nvPr/>
        </p:nvCxnSpPr>
        <p:spPr>
          <a:xfrm flipV="1">
            <a:off x="4523183" y="5392351"/>
            <a:ext cx="2121146" cy="52387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Rectangle 453"/>
          <p:cNvSpPr/>
          <p:nvPr/>
        </p:nvSpPr>
        <p:spPr>
          <a:xfrm>
            <a:off x="3960613" y="5916228"/>
            <a:ext cx="1125140" cy="83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Rectangle 454"/>
          <p:cNvSpPr/>
          <p:nvPr/>
        </p:nvSpPr>
        <p:spPr>
          <a:xfrm>
            <a:off x="4427933" y="6013857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56" name="Rectangle 455"/>
          <p:cNvSpPr/>
          <p:nvPr/>
        </p:nvSpPr>
        <p:spPr>
          <a:xfrm>
            <a:off x="41231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57" name="Rectangle 456"/>
          <p:cNvSpPr/>
          <p:nvPr/>
        </p:nvSpPr>
        <p:spPr>
          <a:xfrm>
            <a:off x="4732733" y="6466295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518" name="Straight Connector 517"/>
          <p:cNvCxnSpPr>
            <a:stCxn id="646" idx="0"/>
            <a:endCxn id="674" idx="2"/>
          </p:cNvCxnSpPr>
          <p:nvPr/>
        </p:nvCxnSpPr>
        <p:spPr>
          <a:xfrm flipH="1" flipV="1">
            <a:off x="6604396" y="4062857"/>
            <a:ext cx="19966" cy="502501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>
            <a:stCxn id="634" idx="0"/>
            <a:endCxn id="95" idx="2"/>
          </p:cNvCxnSpPr>
          <p:nvPr/>
        </p:nvCxnSpPr>
        <p:spPr>
          <a:xfrm flipH="1" flipV="1">
            <a:off x="2362123" y="4067402"/>
            <a:ext cx="2156854" cy="486748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Straight Connector 546"/>
          <p:cNvCxnSpPr>
            <a:stCxn id="646" idx="0"/>
            <a:endCxn id="114" idx="2"/>
          </p:cNvCxnSpPr>
          <p:nvPr/>
        </p:nvCxnSpPr>
        <p:spPr>
          <a:xfrm flipH="1" flipV="1">
            <a:off x="4444007" y="4067402"/>
            <a:ext cx="2180355" cy="49795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Connector 551"/>
          <p:cNvCxnSpPr>
            <a:stCxn id="95" idx="2"/>
            <a:endCxn id="640" idx="0"/>
          </p:cNvCxnSpPr>
          <p:nvPr/>
        </p:nvCxnSpPr>
        <p:spPr>
          <a:xfrm flipH="1">
            <a:off x="2353789" y="4067402"/>
            <a:ext cx="8334" cy="486748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>
            <a:stCxn id="640" idx="0"/>
            <a:endCxn id="114" idx="2"/>
          </p:cNvCxnSpPr>
          <p:nvPr/>
        </p:nvCxnSpPr>
        <p:spPr>
          <a:xfrm flipV="1">
            <a:off x="2353789" y="4067402"/>
            <a:ext cx="2090218" cy="48674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74" idx="2"/>
            <a:endCxn id="634" idx="0"/>
          </p:cNvCxnSpPr>
          <p:nvPr/>
        </p:nvCxnSpPr>
        <p:spPr>
          <a:xfrm flipH="1">
            <a:off x="4518977" y="4062857"/>
            <a:ext cx="2085419" cy="491293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Rectangle 633"/>
          <p:cNvSpPr/>
          <p:nvPr/>
        </p:nvSpPr>
        <p:spPr>
          <a:xfrm>
            <a:off x="3956407" y="4554150"/>
            <a:ext cx="1125140" cy="838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Rectangle 634"/>
          <p:cNvSpPr/>
          <p:nvPr/>
        </p:nvSpPr>
        <p:spPr>
          <a:xfrm>
            <a:off x="4404677" y="4620825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36" name="Rectangle 635"/>
          <p:cNvSpPr/>
          <p:nvPr/>
        </p:nvSpPr>
        <p:spPr>
          <a:xfrm>
            <a:off x="4099877" y="507326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37" name="Rectangle 636"/>
          <p:cNvSpPr/>
          <p:nvPr/>
        </p:nvSpPr>
        <p:spPr>
          <a:xfrm>
            <a:off x="4709477" y="5073263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38" name="Straight Connector 637"/>
          <p:cNvCxnSpPr>
            <a:stCxn id="636" idx="3"/>
            <a:endCxn id="637" idx="1"/>
          </p:cNvCxnSpPr>
          <p:nvPr/>
        </p:nvCxnSpPr>
        <p:spPr>
          <a:xfrm>
            <a:off x="4328477" y="5187563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0" name="Rectangle 639"/>
          <p:cNvSpPr/>
          <p:nvPr/>
        </p:nvSpPr>
        <p:spPr>
          <a:xfrm>
            <a:off x="1791219" y="4554150"/>
            <a:ext cx="1125140" cy="83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1" name="Straight Connector 640"/>
          <p:cNvCxnSpPr/>
          <p:nvPr/>
        </p:nvCxnSpPr>
        <p:spPr>
          <a:xfrm flipH="1">
            <a:off x="1934689" y="4747031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2" name="Rectangle 641"/>
          <p:cNvSpPr/>
          <p:nvPr/>
        </p:nvSpPr>
        <p:spPr>
          <a:xfrm>
            <a:off x="2239489" y="4632731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3" name="Rectangle 642"/>
          <p:cNvSpPr/>
          <p:nvPr/>
        </p:nvSpPr>
        <p:spPr>
          <a:xfrm>
            <a:off x="1934689" y="5085169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44" name="Rectangle 643"/>
          <p:cNvSpPr/>
          <p:nvPr/>
        </p:nvSpPr>
        <p:spPr>
          <a:xfrm>
            <a:off x="2544289" y="5085169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46" name="Rectangle 645"/>
          <p:cNvSpPr/>
          <p:nvPr/>
        </p:nvSpPr>
        <p:spPr>
          <a:xfrm>
            <a:off x="6061792" y="4565358"/>
            <a:ext cx="1125140" cy="83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Rectangle 646"/>
          <p:cNvSpPr/>
          <p:nvPr/>
        </p:nvSpPr>
        <p:spPr>
          <a:xfrm>
            <a:off x="6510062" y="4643939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48" name="Rectangle 647"/>
          <p:cNvSpPr/>
          <p:nvPr/>
        </p:nvSpPr>
        <p:spPr>
          <a:xfrm>
            <a:off x="6205262" y="5096377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649" name="Straight Connector 648"/>
          <p:cNvCxnSpPr>
            <a:endCxn id="650" idx="0"/>
          </p:cNvCxnSpPr>
          <p:nvPr/>
        </p:nvCxnSpPr>
        <p:spPr>
          <a:xfrm>
            <a:off x="6738662" y="4872539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0" name="Rectangle 649"/>
          <p:cNvSpPr/>
          <p:nvPr/>
        </p:nvSpPr>
        <p:spPr>
          <a:xfrm>
            <a:off x="6814862" y="5096377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674" name="Rectangle 673"/>
          <p:cNvSpPr/>
          <p:nvPr/>
        </p:nvSpPr>
        <p:spPr>
          <a:xfrm>
            <a:off x="6041826" y="3224657"/>
            <a:ext cx="1125140" cy="838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Rectangle 674"/>
          <p:cNvSpPr/>
          <p:nvPr/>
        </p:nvSpPr>
        <p:spPr>
          <a:xfrm>
            <a:off x="6490096" y="3303238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76" name="Rectangle 675"/>
          <p:cNvSpPr/>
          <p:nvPr/>
        </p:nvSpPr>
        <p:spPr>
          <a:xfrm>
            <a:off x="6185296" y="375567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77" name="Rectangle 676"/>
          <p:cNvSpPr/>
          <p:nvPr/>
        </p:nvSpPr>
        <p:spPr>
          <a:xfrm>
            <a:off x="6794896" y="375567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691" name="Straight Connector 690"/>
          <p:cNvCxnSpPr>
            <a:endCxn id="677" idx="1"/>
          </p:cNvCxnSpPr>
          <p:nvPr/>
        </p:nvCxnSpPr>
        <p:spPr>
          <a:xfrm flipV="1">
            <a:off x="6429374" y="3869976"/>
            <a:ext cx="365522" cy="9546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2" name="Straight Connector 691"/>
          <p:cNvCxnSpPr>
            <a:endCxn id="677" idx="0"/>
          </p:cNvCxnSpPr>
          <p:nvPr/>
        </p:nvCxnSpPr>
        <p:spPr>
          <a:xfrm>
            <a:off x="6718696" y="3538989"/>
            <a:ext cx="190500" cy="216687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1799553" y="3229202"/>
            <a:ext cx="1125140" cy="838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/>
          <p:nvPr/>
        </p:nvCxnSpPr>
        <p:spPr>
          <a:xfrm flipH="1">
            <a:off x="2084708" y="3398280"/>
            <a:ext cx="269081" cy="307182"/>
          </a:xfrm>
          <a:prstGeom prst="line">
            <a:avLst/>
          </a:prstGeom>
          <a:ln w="381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2239489" y="3283980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1934689" y="3736418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2544289" y="3736418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00" name="Straight Connector 99"/>
          <p:cNvCxnSpPr>
            <a:stCxn id="99" idx="1"/>
          </p:cNvCxnSpPr>
          <p:nvPr/>
        </p:nvCxnSpPr>
        <p:spPr>
          <a:xfrm flipH="1">
            <a:off x="2237109" y="3850718"/>
            <a:ext cx="307180" cy="7144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2693421" y="1859607"/>
            <a:ext cx="3469023" cy="838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/>
          <p:nvPr/>
        </p:nvCxnSpPr>
        <p:spPr>
          <a:xfrm flipH="1">
            <a:off x="2836893" y="2021528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3141693" y="1907228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2836893" y="235966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3446493" y="235966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07" name="Straight Connector 106"/>
          <p:cNvCxnSpPr>
            <a:stCxn id="105" idx="3"/>
            <a:endCxn id="106" idx="1"/>
          </p:cNvCxnSpPr>
          <p:nvPr/>
        </p:nvCxnSpPr>
        <p:spPr>
          <a:xfrm>
            <a:off x="3065493" y="2473966"/>
            <a:ext cx="3810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5443968" y="1912889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5130593" y="2365327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11" name="Straight Connector 110"/>
          <p:cNvCxnSpPr>
            <a:endCxn id="112" idx="0"/>
          </p:cNvCxnSpPr>
          <p:nvPr/>
        </p:nvCxnSpPr>
        <p:spPr>
          <a:xfrm>
            <a:off x="5672568" y="2141489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5748768" y="2365327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13" name="Straight Connector 112"/>
          <p:cNvCxnSpPr>
            <a:stCxn id="110" idx="3"/>
            <a:endCxn id="112" idx="1"/>
          </p:cNvCxnSpPr>
          <p:nvPr/>
        </p:nvCxnSpPr>
        <p:spPr>
          <a:xfrm>
            <a:off x="5359193" y="2479627"/>
            <a:ext cx="389575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3324224" y="3229202"/>
            <a:ext cx="2239565" cy="83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Connector 114"/>
          <p:cNvCxnSpPr/>
          <p:nvPr/>
        </p:nvCxnSpPr>
        <p:spPr>
          <a:xfrm flipH="1">
            <a:off x="3467695" y="3431821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3772495" y="3317521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3467695" y="3769959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18" name="Straight Connector 117"/>
          <p:cNvCxnSpPr/>
          <p:nvPr/>
        </p:nvCxnSpPr>
        <p:spPr>
          <a:xfrm>
            <a:off x="4001095" y="3546121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4077295" y="3769959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120" name="Rectangle 119"/>
          <p:cNvSpPr/>
          <p:nvPr/>
        </p:nvSpPr>
        <p:spPr>
          <a:xfrm>
            <a:off x="4898589" y="3303238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21" name="Rectangle 120"/>
          <p:cNvSpPr/>
          <p:nvPr/>
        </p:nvSpPr>
        <p:spPr>
          <a:xfrm>
            <a:off x="4593789" y="375567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22" name="Rectangle 121"/>
          <p:cNvSpPr/>
          <p:nvPr/>
        </p:nvSpPr>
        <p:spPr>
          <a:xfrm>
            <a:off x="5203389" y="3755676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23" name="Straight Connector 122"/>
          <p:cNvCxnSpPr/>
          <p:nvPr/>
        </p:nvCxnSpPr>
        <p:spPr>
          <a:xfrm flipH="1" flipV="1">
            <a:off x="5127189" y="3531838"/>
            <a:ext cx="22979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21" idx="0"/>
          </p:cNvCxnSpPr>
          <p:nvPr/>
        </p:nvCxnSpPr>
        <p:spPr>
          <a:xfrm flipV="1">
            <a:off x="4708089" y="3531838"/>
            <a:ext cx="190500" cy="223838"/>
          </a:xfrm>
          <a:prstGeom prst="line">
            <a:avLst/>
          </a:prstGeom>
          <a:ln w="28575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H="1">
            <a:off x="4001388" y="2029834"/>
            <a:ext cx="419100" cy="4524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>
            <a:off x="4306188" y="1915534"/>
            <a:ext cx="2286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27" name="Straight Connector 126"/>
          <p:cNvCxnSpPr/>
          <p:nvPr/>
        </p:nvCxnSpPr>
        <p:spPr>
          <a:xfrm>
            <a:off x="4534788" y="2144134"/>
            <a:ext cx="190500" cy="223838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4144557" y="2482272"/>
            <a:ext cx="630974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128"/>
          <p:cNvSpPr/>
          <p:nvPr/>
        </p:nvSpPr>
        <p:spPr>
          <a:xfrm>
            <a:off x="4001388" y="236797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30" name="Rectangle 129"/>
          <p:cNvSpPr/>
          <p:nvPr/>
        </p:nvSpPr>
        <p:spPr>
          <a:xfrm>
            <a:off x="4610988" y="2367972"/>
            <a:ext cx="228600" cy="22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76" name="Text Box 198"/>
          <p:cNvSpPr txBox="1">
            <a:spLocks noChangeArrowheads="1"/>
          </p:cNvSpPr>
          <p:nvPr/>
        </p:nvSpPr>
        <p:spPr bwMode="auto">
          <a:xfrm>
            <a:off x="6493852" y="1775749"/>
            <a:ext cx="261902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1600" i="1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1600" i="1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sz="2400" dirty="0" smtClean="0">
                <a:latin typeface="+mj-lt"/>
              </a:rPr>
              <a:t>Note the essential</a:t>
            </a:r>
          </a:p>
          <a:p>
            <a:r>
              <a:rPr lang="en-US" sz="2400" dirty="0" smtClean="0">
                <a:latin typeface="+mj-lt"/>
              </a:rPr>
              <a:t>role of benign arrows.</a:t>
            </a:r>
          </a:p>
        </p:txBody>
      </p:sp>
    </p:spTree>
    <p:extLst>
      <p:ext uri="{BB962C8B-B14F-4D97-AF65-F5344CB8AC3E}">
        <p14:creationId xmlns:p14="http://schemas.microsoft.com/office/powerpoint/2010/main" val="245219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Refined factorizations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59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Benign Arrows as Confirmation</a:t>
            </a: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209800"/>
          </a:xfrm>
        </p:spPr>
        <p:txBody>
          <a:bodyPr>
            <a:normAutofit/>
          </a:bodyPr>
          <a:lstStyle/>
          <a:p>
            <a:pPr marL="57150" indent="0" eaLnBrk="1" hangingPunct="1">
              <a:buNone/>
              <a:defRPr/>
            </a:pPr>
            <a:r>
              <a:rPr lang="en-US" sz="3600" dirty="0" smtClean="0"/>
              <a:t>Greedy Ockham leaps with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no data</a:t>
            </a:r>
            <a:r>
              <a:rPr lang="en-US" sz="3600" dirty="0" smtClean="0"/>
              <a:t> when the factorization is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coarse</a:t>
            </a:r>
            <a:r>
              <a:rPr lang="en-US" sz="3600" dirty="0" smtClean="0"/>
              <a:t>.</a:t>
            </a:r>
            <a:endParaRPr lang="en-US" sz="3600" dirty="0"/>
          </a:p>
          <a:p>
            <a:pPr marL="57150" indent="0" eaLnBrk="1" hangingPunct="1">
              <a:buNone/>
              <a:defRPr/>
            </a:pP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2930167" y="4533900"/>
            <a:ext cx="3207466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724400"/>
            <a:ext cx="2743200" cy="0"/>
          </a:xfrm>
          <a:prstGeom prst="line">
            <a:avLst/>
          </a:prstGeom>
          <a:ln w="762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8" idx="2"/>
          </p:cNvCxnSpPr>
          <p:nvPr/>
        </p:nvCxnSpPr>
        <p:spPr>
          <a:xfrm flipV="1">
            <a:off x="4533900" y="4914900"/>
            <a:ext cx="0" cy="459580"/>
          </a:xfrm>
          <a:prstGeom prst="line">
            <a:avLst/>
          </a:prstGeom>
          <a:ln w="762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 bwMode="auto">
          <a:xfrm>
            <a:off x="4467225" y="4626769"/>
            <a:ext cx="166688" cy="176212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12" name="Rectangle 11"/>
          <p:cNvSpPr/>
          <p:nvPr/>
        </p:nvSpPr>
        <p:spPr>
          <a:xfrm>
            <a:off x="4343400" y="5374480"/>
            <a:ext cx="3810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>
            <a:off x="4443412" y="5476874"/>
            <a:ext cx="166688" cy="176212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14" name="Rectangle 13"/>
          <p:cNvSpPr/>
          <p:nvPr/>
        </p:nvSpPr>
        <p:spPr>
          <a:xfrm>
            <a:off x="3886200" y="5295900"/>
            <a:ext cx="1295400" cy="58801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777406" y="5422253"/>
            <a:ext cx="1132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err="1" smtClean="0">
                <a:latin typeface="+mj-lt"/>
              </a:rPr>
              <a:t>Ock</a:t>
            </a:r>
            <a:r>
              <a:rPr lang="en-US" sz="2400" baseline="-25000" dirty="0" err="1" smtClean="0">
                <a:latin typeface="+mj-lt"/>
              </a:rPr>
              <a:t>F</a:t>
            </a:r>
            <a:r>
              <a:rPr lang="en-US" sz="2400" i="0" dirty="0" smtClean="0">
                <a:latin typeface="+mj-lt"/>
              </a:rPr>
              <a:t>(</a:t>
            </a:r>
            <a:r>
              <a:rPr lang="en-US" sz="2400" dirty="0" smtClean="0">
                <a:latin typeface="+mj-lt"/>
              </a:rPr>
              <a:t>E</a:t>
            </a:r>
            <a:r>
              <a:rPr lang="en-US" sz="2400" i="0" dirty="0" smtClean="0">
                <a:latin typeface="+mj-lt"/>
              </a:rPr>
              <a:t>)</a:t>
            </a:r>
            <a:endParaRPr lang="en-US" sz="2400" i="0" dirty="0">
              <a:latin typeface="+mj-lt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449359" y="4267200"/>
            <a:ext cx="3951441" cy="1828800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05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Benign </a:t>
            </a:r>
            <a:r>
              <a:rPr lang="en-US" dirty="0">
                <a:latin typeface="Arial" pitchFamily="34" charset="0"/>
                <a:cs typeface="Arial" pitchFamily="34" charset="0"/>
              </a:rPr>
              <a:t>Arrows as Confirmation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209800"/>
          </a:xfrm>
        </p:spPr>
        <p:txBody>
          <a:bodyPr/>
          <a:lstStyle/>
          <a:p>
            <a:pPr marL="57150" indent="0" eaLnBrk="1" hangingPunct="1">
              <a:buNone/>
              <a:defRPr/>
            </a:pPr>
            <a:r>
              <a:rPr lang="en-US" sz="2800" dirty="0" smtClean="0"/>
              <a:t>Refined factorizations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delay</a:t>
            </a:r>
            <a:r>
              <a:rPr lang="en-US" sz="2800" dirty="0" smtClean="0"/>
              <a:t> induction.</a:t>
            </a:r>
          </a:p>
          <a:p>
            <a:pPr marL="57150" indent="0" eaLnBrk="1" hangingPunct="1">
              <a:buNone/>
              <a:defRPr/>
            </a:pPr>
            <a:r>
              <a:rPr lang="en-US" sz="2800" dirty="0" smtClean="0"/>
              <a:t>From the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outside</a:t>
            </a:r>
            <a:r>
              <a:rPr lang="en-US" sz="2800" dirty="0" smtClean="0"/>
              <a:t> is looks like “waiting for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confirmation</a:t>
            </a:r>
            <a:r>
              <a:rPr lang="en-US" sz="2800" dirty="0" smtClean="0"/>
              <a:t>”.</a:t>
            </a:r>
            <a:endParaRPr lang="en-US" sz="2800" dirty="0"/>
          </a:p>
          <a:p>
            <a:pPr marL="57150" indent="0" eaLnBrk="1" hangingPunct="1">
              <a:buNone/>
              <a:defRPr/>
            </a:pP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2930167" y="4533900"/>
            <a:ext cx="3207466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724400"/>
            <a:ext cx="2743200" cy="0"/>
          </a:xfrm>
          <a:prstGeom prst="line">
            <a:avLst/>
          </a:prstGeom>
          <a:ln w="762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 bwMode="auto">
          <a:xfrm>
            <a:off x="4467225" y="4626769"/>
            <a:ext cx="166688" cy="176212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14" name="Oval 13"/>
          <p:cNvSpPr/>
          <p:nvPr/>
        </p:nvSpPr>
        <p:spPr bwMode="auto">
          <a:xfrm>
            <a:off x="5103019" y="4636294"/>
            <a:ext cx="166688" cy="176212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15" name="Oval 14"/>
          <p:cNvSpPr/>
          <p:nvPr/>
        </p:nvSpPr>
        <p:spPr bwMode="auto">
          <a:xfrm>
            <a:off x="3805231" y="4626769"/>
            <a:ext cx="166688" cy="176212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4533900" y="4914900"/>
            <a:ext cx="0" cy="459580"/>
          </a:xfrm>
          <a:prstGeom prst="line">
            <a:avLst/>
          </a:prstGeom>
          <a:ln w="762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343400" y="5374480"/>
            <a:ext cx="3810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 bwMode="auto">
          <a:xfrm>
            <a:off x="4443412" y="5476874"/>
            <a:ext cx="166688" cy="176212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5186363" y="4917280"/>
            <a:ext cx="0" cy="45958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995863" y="5376860"/>
            <a:ext cx="3810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 bwMode="auto">
          <a:xfrm>
            <a:off x="5095875" y="5479254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3905246" y="4914900"/>
            <a:ext cx="0" cy="45958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714746" y="5374480"/>
            <a:ext cx="3810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 bwMode="auto">
          <a:xfrm>
            <a:off x="3814758" y="5476874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19" name="Rectangle 18"/>
          <p:cNvSpPr/>
          <p:nvPr/>
        </p:nvSpPr>
        <p:spPr>
          <a:xfrm>
            <a:off x="3581400" y="5295900"/>
            <a:ext cx="1905000" cy="58801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0" name="Rounded Rectangle 19"/>
          <p:cNvSpPr/>
          <p:nvPr/>
        </p:nvSpPr>
        <p:spPr>
          <a:xfrm>
            <a:off x="2449359" y="4267200"/>
            <a:ext cx="3951441" cy="1828800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449359" y="5406078"/>
            <a:ext cx="1132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err="1" smtClean="0">
                <a:latin typeface="+mj-lt"/>
              </a:rPr>
              <a:t>Ock</a:t>
            </a:r>
            <a:r>
              <a:rPr lang="en-US" sz="2400" baseline="-25000" dirty="0" err="1" smtClean="0">
                <a:latin typeface="+mj-lt"/>
              </a:rPr>
              <a:t>F</a:t>
            </a:r>
            <a:r>
              <a:rPr lang="en-US" sz="2400" i="0" dirty="0" smtClean="0">
                <a:latin typeface="+mj-lt"/>
              </a:rPr>
              <a:t>(</a:t>
            </a:r>
            <a:r>
              <a:rPr lang="en-US" sz="2400" dirty="0" smtClean="0">
                <a:latin typeface="+mj-lt"/>
              </a:rPr>
              <a:t>E</a:t>
            </a:r>
            <a:r>
              <a:rPr lang="en-US" sz="2400" i="0" dirty="0" smtClean="0">
                <a:latin typeface="+mj-lt"/>
              </a:rPr>
              <a:t>)</a:t>
            </a:r>
            <a:endParaRPr lang="en-US" sz="2400" i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8944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4140994"/>
            <a:ext cx="2743200" cy="2590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Model Scoring Rules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/>
              <a:t>AIC, BIC, etc. Pick out an array of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benign </a:t>
            </a:r>
            <a:r>
              <a:rPr lang="en-US" sz="2800" dirty="0" smtClean="0"/>
              <a:t>points.  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762000" y="5445919"/>
            <a:ext cx="2743200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133600" y="4121944"/>
            <a:ext cx="0" cy="2590800"/>
          </a:xfrm>
          <a:prstGeom prst="line">
            <a:avLst/>
          </a:prstGeom>
          <a:ln w="76200"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 bwMode="auto">
          <a:xfrm>
            <a:off x="2050256" y="5357813"/>
            <a:ext cx="166688" cy="176212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0" name="Oval 19"/>
          <p:cNvSpPr/>
          <p:nvPr/>
        </p:nvSpPr>
        <p:spPr bwMode="auto">
          <a:xfrm>
            <a:off x="1600200" y="5367009"/>
            <a:ext cx="166688" cy="176212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1" name="Oval 20"/>
          <p:cNvSpPr/>
          <p:nvPr/>
        </p:nvSpPr>
        <p:spPr bwMode="auto">
          <a:xfrm>
            <a:off x="2514600" y="5357484"/>
            <a:ext cx="166688" cy="176212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2" name="Oval 21"/>
          <p:cNvSpPr/>
          <p:nvPr/>
        </p:nvSpPr>
        <p:spPr bwMode="auto">
          <a:xfrm>
            <a:off x="2043112" y="4918144"/>
            <a:ext cx="166688" cy="176212"/>
          </a:xfrm>
          <a:prstGeom prst="ellipse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3" name="Oval 22"/>
          <p:cNvSpPr/>
          <p:nvPr/>
        </p:nvSpPr>
        <p:spPr bwMode="auto">
          <a:xfrm>
            <a:off x="2043112" y="5791200"/>
            <a:ext cx="166688" cy="176212"/>
          </a:xfrm>
          <a:prstGeom prst="ellipse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4" name="Oval 23"/>
          <p:cNvSpPr/>
          <p:nvPr/>
        </p:nvSpPr>
        <p:spPr bwMode="auto">
          <a:xfrm>
            <a:off x="2493168" y="4918144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5" name="Oval 24"/>
          <p:cNvSpPr/>
          <p:nvPr/>
        </p:nvSpPr>
        <p:spPr bwMode="auto">
          <a:xfrm>
            <a:off x="1578768" y="4894332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6" name="Oval 25"/>
          <p:cNvSpPr/>
          <p:nvPr/>
        </p:nvSpPr>
        <p:spPr bwMode="auto">
          <a:xfrm>
            <a:off x="2486024" y="5803969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7" name="Oval 26"/>
          <p:cNvSpPr/>
          <p:nvPr/>
        </p:nvSpPr>
        <p:spPr bwMode="auto">
          <a:xfrm>
            <a:off x="1578768" y="5803969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8" name="Oval 27"/>
          <p:cNvSpPr/>
          <p:nvPr/>
        </p:nvSpPr>
        <p:spPr bwMode="auto">
          <a:xfrm>
            <a:off x="2493168" y="4495800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9" name="Oval 28"/>
          <p:cNvSpPr/>
          <p:nvPr/>
        </p:nvSpPr>
        <p:spPr bwMode="auto">
          <a:xfrm>
            <a:off x="1600200" y="4495800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0" name="Oval 29"/>
          <p:cNvSpPr/>
          <p:nvPr/>
        </p:nvSpPr>
        <p:spPr bwMode="auto">
          <a:xfrm>
            <a:off x="2971800" y="4918144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1" name="Oval 30"/>
          <p:cNvSpPr/>
          <p:nvPr/>
        </p:nvSpPr>
        <p:spPr bwMode="auto">
          <a:xfrm>
            <a:off x="2971800" y="5791200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2" name="Oval 31"/>
          <p:cNvSpPr/>
          <p:nvPr/>
        </p:nvSpPr>
        <p:spPr bwMode="auto">
          <a:xfrm>
            <a:off x="2524125" y="6213546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3" name="Oval 32"/>
          <p:cNvSpPr/>
          <p:nvPr/>
        </p:nvSpPr>
        <p:spPr bwMode="auto">
          <a:xfrm>
            <a:off x="1578768" y="6262031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4" name="Oval 33"/>
          <p:cNvSpPr/>
          <p:nvPr/>
        </p:nvSpPr>
        <p:spPr bwMode="auto">
          <a:xfrm>
            <a:off x="1112044" y="5803969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5" name="Oval 34"/>
          <p:cNvSpPr/>
          <p:nvPr/>
        </p:nvSpPr>
        <p:spPr bwMode="auto">
          <a:xfrm>
            <a:off x="1123950" y="4919006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6" name="Oval 35"/>
          <p:cNvSpPr/>
          <p:nvPr/>
        </p:nvSpPr>
        <p:spPr bwMode="auto">
          <a:xfrm>
            <a:off x="1600200" y="4052888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7" name="Oval 36"/>
          <p:cNvSpPr/>
          <p:nvPr/>
        </p:nvSpPr>
        <p:spPr bwMode="auto">
          <a:xfrm>
            <a:off x="678656" y="4915763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8" name="Oval 37"/>
          <p:cNvSpPr/>
          <p:nvPr/>
        </p:nvSpPr>
        <p:spPr bwMode="auto">
          <a:xfrm>
            <a:off x="2486024" y="4045088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9" name="Oval 38"/>
          <p:cNvSpPr/>
          <p:nvPr/>
        </p:nvSpPr>
        <p:spPr bwMode="auto">
          <a:xfrm>
            <a:off x="3421856" y="4919006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40" name="Oval 39"/>
          <p:cNvSpPr/>
          <p:nvPr/>
        </p:nvSpPr>
        <p:spPr bwMode="auto">
          <a:xfrm>
            <a:off x="3407568" y="5807212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41" name="Oval 40"/>
          <p:cNvSpPr/>
          <p:nvPr/>
        </p:nvSpPr>
        <p:spPr bwMode="auto">
          <a:xfrm>
            <a:off x="3407568" y="4495800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42" name="Oval 41"/>
          <p:cNvSpPr/>
          <p:nvPr/>
        </p:nvSpPr>
        <p:spPr bwMode="auto">
          <a:xfrm>
            <a:off x="3421856" y="6205540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43" name="Oval 42"/>
          <p:cNvSpPr/>
          <p:nvPr/>
        </p:nvSpPr>
        <p:spPr bwMode="auto">
          <a:xfrm>
            <a:off x="3400425" y="6631125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44" name="Oval 43"/>
          <p:cNvSpPr/>
          <p:nvPr/>
        </p:nvSpPr>
        <p:spPr bwMode="auto">
          <a:xfrm>
            <a:off x="3393280" y="4052888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45" name="Oval 44"/>
          <p:cNvSpPr/>
          <p:nvPr/>
        </p:nvSpPr>
        <p:spPr bwMode="auto">
          <a:xfrm>
            <a:off x="2943224" y="4060032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46" name="Oval 45"/>
          <p:cNvSpPr/>
          <p:nvPr/>
        </p:nvSpPr>
        <p:spPr bwMode="auto">
          <a:xfrm>
            <a:off x="2971800" y="4495800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47" name="Oval 46"/>
          <p:cNvSpPr/>
          <p:nvPr/>
        </p:nvSpPr>
        <p:spPr bwMode="auto">
          <a:xfrm>
            <a:off x="1123950" y="4052888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48" name="Oval 47"/>
          <p:cNvSpPr/>
          <p:nvPr/>
        </p:nvSpPr>
        <p:spPr bwMode="auto">
          <a:xfrm>
            <a:off x="678656" y="4045744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49" name="Oval 48"/>
          <p:cNvSpPr/>
          <p:nvPr/>
        </p:nvSpPr>
        <p:spPr bwMode="auto">
          <a:xfrm>
            <a:off x="678656" y="4488656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50" name="Oval 49"/>
          <p:cNvSpPr/>
          <p:nvPr/>
        </p:nvSpPr>
        <p:spPr bwMode="auto">
          <a:xfrm>
            <a:off x="1123950" y="4495800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51" name="Oval 50"/>
          <p:cNvSpPr/>
          <p:nvPr/>
        </p:nvSpPr>
        <p:spPr bwMode="auto">
          <a:xfrm>
            <a:off x="673894" y="5791200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52" name="Oval 51"/>
          <p:cNvSpPr/>
          <p:nvPr/>
        </p:nvSpPr>
        <p:spPr bwMode="auto">
          <a:xfrm>
            <a:off x="1135857" y="6254025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53" name="Oval 52"/>
          <p:cNvSpPr/>
          <p:nvPr/>
        </p:nvSpPr>
        <p:spPr bwMode="auto">
          <a:xfrm>
            <a:off x="673895" y="6254025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54" name="Oval 53"/>
          <p:cNvSpPr/>
          <p:nvPr/>
        </p:nvSpPr>
        <p:spPr bwMode="auto">
          <a:xfrm>
            <a:off x="678656" y="6607311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55" name="Oval 54"/>
          <p:cNvSpPr/>
          <p:nvPr/>
        </p:nvSpPr>
        <p:spPr bwMode="auto">
          <a:xfrm>
            <a:off x="1585911" y="6643688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56" name="Oval 55"/>
          <p:cNvSpPr/>
          <p:nvPr/>
        </p:nvSpPr>
        <p:spPr bwMode="auto">
          <a:xfrm>
            <a:off x="1142999" y="6643688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57" name="Oval 56"/>
          <p:cNvSpPr/>
          <p:nvPr/>
        </p:nvSpPr>
        <p:spPr bwMode="auto">
          <a:xfrm>
            <a:off x="1150143" y="5367009"/>
            <a:ext cx="166688" cy="176212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58" name="Oval 57"/>
          <p:cNvSpPr/>
          <p:nvPr/>
        </p:nvSpPr>
        <p:spPr bwMode="auto">
          <a:xfrm>
            <a:off x="666750" y="5348288"/>
            <a:ext cx="166688" cy="176212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59" name="Oval 58"/>
          <p:cNvSpPr/>
          <p:nvPr/>
        </p:nvSpPr>
        <p:spPr bwMode="auto">
          <a:xfrm>
            <a:off x="2959894" y="5367009"/>
            <a:ext cx="166688" cy="176212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60" name="Oval 59"/>
          <p:cNvSpPr/>
          <p:nvPr/>
        </p:nvSpPr>
        <p:spPr bwMode="auto">
          <a:xfrm>
            <a:off x="3421856" y="5373824"/>
            <a:ext cx="166688" cy="176212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61" name="Oval 60"/>
          <p:cNvSpPr/>
          <p:nvPr/>
        </p:nvSpPr>
        <p:spPr bwMode="auto">
          <a:xfrm>
            <a:off x="2050256" y="4503805"/>
            <a:ext cx="166688" cy="176212"/>
          </a:xfrm>
          <a:prstGeom prst="ellipse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62" name="Oval 61"/>
          <p:cNvSpPr/>
          <p:nvPr/>
        </p:nvSpPr>
        <p:spPr bwMode="auto">
          <a:xfrm>
            <a:off x="2050256" y="4060032"/>
            <a:ext cx="166688" cy="176212"/>
          </a:xfrm>
          <a:prstGeom prst="ellipse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63" name="Oval 62"/>
          <p:cNvSpPr/>
          <p:nvPr/>
        </p:nvSpPr>
        <p:spPr bwMode="auto">
          <a:xfrm>
            <a:off x="2050256" y="6254025"/>
            <a:ext cx="166688" cy="176212"/>
          </a:xfrm>
          <a:prstGeom prst="ellipse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64" name="Oval 63"/>
          <p:cNvSpPr/>
          <p:nvPr/>
        </p:nvSpPr>
        <p:spPr bwMode="auto">
          <a:xfrm>
            <a:off x="2050256" y="6651694"/>
            <a:ext cx="166688" cy="176212"/>
          </a:xfrm>
          <a:prstGeom prst="ellipse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65" name="Oval 64"/>
          <p:cNvSpPr/>
          <p:nvPr/>
        </p:nvSpPr>
        <p:spPr bwMode="auto">
          <a:xfrm>
            <a:off x="2509837" y="6624638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66" name="Oval 65"/>
          <p:cNvSpPr/>
          <p:nvPr/>
        </p:nvSpPr>
        <p:spPr bwMode="auto">
          <a:xfrm>
            <a:off x="2971800" y="6207920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67" name="Oval 66"/>
          <p:cNvSpPr/>
          <p:nvPr/>
        </p:nvSpPr>
        <p:spPr bwMode="auto">
          <a:xfrm>
            <a:off x="2976562" y="6631125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79" name="Oval 78"/>
          <p:cNvSpPr/>
          <p:nvPr/>
        </p:nvSpPr>
        <p:spPr bwMode="auto">
          <a:xfrm>
            <a:off x="5686425" y="5685768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80" name="Oval 79"/>
          <p:cNvSpPr/>
          <p:nvPr/>
        </p:nvSpPr>
        <p:spPr bwMode="auto">
          <a:xfrm>
            <a:off x="7137581" y="5666185"/>
            <a:ext cx="166688" cy="176212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81" name="Oval 80"/>
          <p:cNvSpPr/>
          <p:nvPr/>
        </p:nvSpPr>
        <p:spPr bwMode="auto">
          <a:xfrm>
            <a:off x="5356987" y="5666185"/>
            <a:ext cx="166688" cy="176212"/>
          </a:xfrm>
          <a:prstGeom prst="ellipse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82" name="Straight Connector 81"/>
          <p:cNvCxnSpPr>
            <a:stCxn id="81" idx="0"/>
            <a:endCxn id="84" idx="2"/>
          </p:cNvCxnSpPr>
          <p:nvPr/>
        </p:nvCxnSpPr>
        <p:spPr>
          <a:xfrm flipH="1" flipV="1">
            <a:off x="5410200" y="4990771"/>
            <a:ext cx="30131" cy="675414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 rot="18806678">
            <a:off x="5755120" y="4264659"/>
            <a:ext cx="1061516" cy="1061516"/>
          </a:xfrm>
          <a:prstGeom prst="rect">
            <a:avLst/>
          </a:prstGeom>
          <a:noFill/>
          <a:ln w="381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5181600" y="4583577"/>
            <a:ext cx="457200" cy="407194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6035192" y="3710850"/>
            <a:ext cx="457200" cy="40719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41831" y="4583577"/>
            <a:ext cx="457200" cy="40719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6085198" y="5462588"/>
            <a:ext cx="457200" cy="40719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 bwMode="auto">
          <a:xfrm>
            <a:off x="6202534" y="3826341"/>
            <a:ext cx="166688" cy="1762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89" name="Oval 88"/>
          <p:cNvSpPr/>
          <p:nvPr/>
        </p:nvSpPr>
        <p:spPr bwMode="auto">
          <a:xfrm>
            <a:off x="7087087" y="4699068"/>
            <a:ext cx="166688" cy="1762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90" name="Straight Connector 89"/>
          <p:cNvCxnSpPr>
            <a:stCxn id="80" idx="0"/>
            <a:endCxn id="86" idx="2"/>
          </p:cNvCxnSpPr>
          <p:nvPr/>
        </p:nvCxnSpPr>
        <p:spPr>
          <a:xfrm flipH="1" flipV="1">
            <a:off x="7170431" y="4990771"/>
            <a:ext cx="50494" cy="675414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79" idx="0"/>
          </p:cNvCxnSpPr>
          <p:nvPr/>
        </p:nvCxnSpPr>
        <p:spPr>
          <a:xfrm flipV="1">
            <a:off x="5769769" y="4118044"/>
            <a:ext cx="494023" cy="1567724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al 91"/>
          <p:cNvSpPr/>
          <p:nvPr/>
        </p:nvSpPr>
        <p:spPr bwMode="auto">
          <a:xfrm>
            <a:off x="5326856" y="4707311"/>
            <a:ext cx="166688" cy="1762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</p:spTree>
    <p:extLst>
      <p:ext uri="{BB962C8B-B14F-4D97-AF65-F5344CB8AC3E}">
        <p14:creationId xmlns:p14="http://schemas.microsoft.com/office/powerpoint/2010/main" val="72197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4140994"/>
            <a:ext cx="2743200" cy="2590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Benign </a:t>
            </a:r>
            <a:r>
              <a:rPr lang="en-US" dirty="0">
                <a:latin typeface="Arial" pitchFamily="34" charset="0"/>
                <a:cs typeface="Arial" pitchFamily="34" charset="0"/>
              </a:rPr>
              <a:t>Arrows as Skeptical Scoring Rules</a:t>
            </a:r>
            <a:endParaRPr lang="en-US" b="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2488" name="Rectangle 2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86800" cy="2362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 smtClean="0"/>
              <a:t>Model scoring rules are greedy.</a:t>
            </a:r>
          </a:p>
          <a:p>
            <a:pPr>
              <a:defRPr/>
            </a:pPr>
            <a:r>
              <a:rPr lang="en-US" sz="2400" dirty="0" smtClean="0"/>
              <a:t>Pulling down benign points adds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“skeptical zones” </a:t>
            </a:r>
            <a:r>
              <a:rPr lang="en-US" sz="2400" dirty="0" smtClean="0"/>
              <a:t>in which weaker answers are produced.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762000" y="5445919"/>
            <a:ext cx="2743200" cy="0"/>
          </a:xfrm>
          <a:prstGeom prst="line">
            <a:avLst/>
          </a:prstGeom>
          <a:ln w="762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133600" y="4121944"/>
            <a:ext cx="0" cy="2590800"/>
          </a:xfrm>
          <a:prstGeom prst="line">
            <a:avLst/>
          </a:prstGeom>
          <a:ln w="76200"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 bwMode="auto">
          <a:xfrm>
            <a:off x="2050256" y="5357813"/>
            <a:ext cx="166688" cy="176212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0" name="Oval 19"/>
          <p:cNvSpPr/>
          <p:nvPr/>
        </p:nvSpPr>
        <p:spPr bwMode="auto">
          <a:xfrm>
            <a:off x="1600200" y="5367009"/>
            <a:ext cx="166688" cy="176212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1" name="Oval 20"/>
          <p:cNvSpPr/>
          <p:nvPr/>
        </p:nvSpPr>
        <p:spPr bwMode="auto">
          <a:xfrm>
            <a:off x="2514600" y="5357484"/>
            <a:ext cx="166688" cy="176212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2" name="Oval 21"/>
          <p:cNvSpPr/>
          <p:nvPr/>
        </p:nvSpPr>
        <p:spPr bwMode="auto">
          <a:xfrm>
            <a:off x="2043112" y="4918144"/>
            <a:ext cx="166688" cy="176212"/>
          </a:xfrm>
          <a:prstGeom prst="ellipse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3" name="Oval 22"/>
          <p:cNvSpPr/>
          <p:nvPr/>
        </p:nvSpPr>
        <p:spPr bwMode="auto">
          <a:xfrm>
            <a:off x="2043112" y="5791200"/>
            <a:ext cx="166688" cy="176212"/>
          </a:xfrm>
          <a:prstGeom prst="ellipse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4" name="Oval 23"/>
          <p:cNvSpPr/>
          <p:nvPr/>
        </p:nvSpPr>
        <p:spPr bwMode="auto">
          <a:xfrm>
            <a:off x="2493168" y="4918144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5" name="Oval 24"/>
          <p:cNvSpPr/>
          <p:nvPr/>
        </p:nvSpPr>
        <p:spPr bwMode="auto">
          <a:xfrm>
            <a:off x="1578768" y="4894332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6" name="Oval 25"/>
          <p:cNvSpPr/>
          <p:nvPr/>
        </p:nvSpPr>
        <p:spPr bwMode="auto">
          <a:xfrm>
            <a:off x="2486024" y="5803969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7" name="Oval 26"/>
          <p:cNvSpPr/>
          <p:nvPr/>
        </p:nvSpPr>
        <p:spPr bwMode="auto">
          <a:xfrm>
            <a:off x="1578768" y="5803969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8" name="Oval 27"/>
          <p:cNvSpPr/>
          <p:nvPr/>
        </p:nvSpPr>
        <p:spPr bwMode="auto">
          <a:xfrm>
            <a:off x="2493168" y="4495800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9" name="Oval 28"/>
          <p:cNvSpPr/>
          <p:nvPr/>
        </p:nvSpPr>
        <p:spPr bwMode="auto">
          <a:xfrm>
            <a:off x="1600200" y="4495800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0" name="Oval 29"/>
          <p:cNvSpPr/>
          <p:nvPr/>
        </p:nvSpPr>
        <p:spPr bwMode="auto">
          <a:xfrm>
            <a:off x="2971800" y="4918144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1" name="Oval 30"/>
          <p:cNvSpPr/>
          <p:nvPr/>
        </p:nvSpPr>
        <p:spPr bwMode="auto">
          <a:xfrm>
            <a:off x="2971800" y="5791200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2" name="Oval 31"/>
          <p:cNvSpPr/>
          <p:nvPr/>
        </p:nvSpPr>
        <p:spPr bwMode="auto">
          <a:xfrm>
            <a:off x="2524125" y="6213546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3" name="Oval 32"/>
          <p:cNvSpPr/>
          <p:nvPr/>
        </p:nvSpPr>
        <p:spPr bwMode="auto">
          <a:xfrm>
            <a:off x="1578768" y="6262031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4" name="Oval 33"/>
          <p:cNvSpPr/>
          <p:nvPr/>
        </p:nvSpPr>
        <p:spPr bwMode="auto">
          <a:xfrm>
            <a:off x="1112044" y="5803969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5" name="Oval 34"/>
          <p:cNvSpPr/>
          <p:nvPr/>
        </p:nvSpPr>
        <p:spPr bwMode="auto">
          <a:xfrm>
            <a:off x="1123950" y="4919006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6" name="Oval 35"/>
          <p:cNvSpPr/>
          <p:nvPr/>
        </p:nvSpPr>
        <p:spPr bwMode="auto">
          <a:xfrm>
            <a:off x="1600200" y="4052888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7" name="Oval 36"/>
          <p:cNvSpPr/>
          <p:nvPr/>
        </p:nvSpPr>
        <p:spPr bwMode="auto">
          <a:xfrm>
            <a:off x="678656" y="4915763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8" name="Oval 37"/>
          <p:cNvSpPr/>
          <p:nvPr/>
        </p:nvSpPr>
        <p:spPr bwMode="auto">
          <a:xfrm>
            <a:off x="2486024" y="4045088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39" name="Oval 38"/>
          <p:cNvSpPr/>
          <p:nvPr/>
        </p:nvSpPr>
        <p:spPr bwMode="auto">
          <a:xfrm>
            <a:off x="3421856" y="4919006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40" name="Oval 39"/>
          <p:cNvSpPr/>
          <p:nvPr/>
        </p:nvSpPr>
        <p:spPr bwMode="auto">
          <a:xfrm>
            <a:off x="3407568" y="5807212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41" name="Oval 40"/>
          <p:cNvSpPr/>
          <p:nvPr/>
        </p:nvSpPr>
        <p:spPr bwMode="auto">
          <a:xfrm>
            <a:off x="3407568" y="4495800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42" name="Oval 41"/>
          <p:cNvSpPr/>
          <p:nvPr/>
        </p:nvSpPr>
        <p:spPr bwMode="auto">
          <a:xfrm>
            <a:off x="3421856" y="6205540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43" name="Oval 42"/>
          <p:cNvSpPr/>
          <p:nvPr/>
        </p:nvSpPr>
        <p:spPr bwMode="auto">
          <a:xfrm>
            <a:off x="3400425" y="6631125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44" name="Oval 43"/>
          <p:cNvSpPr/>
          <p:nvPr/>
        </p:nvSpPr>
        <p:spPr bwMode="auto">
          <a:xfrm>
            <a:off x="3393280" y="4052888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45" name="Oval 44"/>
          <p:cNvSpPr/>
          <p:nvPr/>
        </p:nvSpPr>
        <p:spPr bwMode="auto">
          <a:xfrm>
            <a:off x="2943224" y="4060032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46" name="Oval 45"/>
          <p:cNvSpPr/>
          <p:nvPr/>
        </p:nvSpPr>
        <p:spPr bwMode="auto">
          <a:xfrm>
            <a:off x="2971800" y="4495800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47" name="Oval 46"/>
          <p:cNvSpPr/>
          <p:nvPr/>
        </p:nvSpPr>
        <p:spPr bwMode="auto">
          <a:xfrm>
            <a:off x="1123950" y="4052888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48" name="Oval 47"/>
          <p:cNvSpPr/>
          <p:nvPr/>
        </p:nvSpPr>
        <p:spPr bwMode="auto">
          <a:xfrm>
            <a:off x="678656" y="4045744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49" name="Oval 48"/>
          <p:cNvSpPr/>
          <p:nvPr/>
        </p:nvSpPr>
        <p:spPr bwMode="auto">
          <a:xfrm>
            <a:off x="678656" y="4488656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50" name="Oval 49"/>
          <p:cNvSpPr/>
          <p:nvPr/>
        </p:nvSpPr>
        <p:spPr bwMode="auto">
          <a:xfrm>
            <a:off x="1123950" y="4495800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51" name="Oval 50"/>
          <p:cNvSpPr/>
          <p:nvPr/>
        </p:nvSpPr>
        <p:spPr bwMode="auto">
          <a:xfrm>
            <a:off x="673894" y="5791200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52" name="Oval 51"/>
          <p:cNvSpPr/>
          <p:nvPr/>
        </p:nvSpPr>
        <p:spPr bwMode="auto">
          <a:xfrm>
            <a:off x="1135857" y="6254025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53" name="Oval 52"/>
          <p:cNvSpPr/>
          <p:nvPr/>
        </p:nvSpPr>
        <p:spPr bwMode="auto">
          <a:xfrm>
            <a:off x="673895" y="6254025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54" name="Oval 53"/>
          <p:cNvSpPr/>
          <p:nvPr/>
        </p:nvSpPr>
        <p:spPr bwMode="auto">
          <a:xfrm>
            <a:off x="678656" y="6607311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55" name="Oval 54"/>
          <p:cNvSpPr/>
          <p:nvPr/>
        </p:nvSpPr>
        <p:spPr bwMode="auto">
          <a:xfrm>
            <a:off x="1585911" y="6643688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56" name="Oval 55"/>
          <p:cNvSpPr/>
          <p:nvPr/>
        </p:nvSpPr>
        <p:spPr bwMode="auto">
          <a:xfrm>
            <a:off x="1142999" y="6643688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57" name="Oval 56"/>
          <p:cNvSpPr/>
          <p:nvPr/>
        </p:nvSpPr>
        <p:spPr bwMode="auto">
          <a:xfrm>
            <a:off x="1150143" y="5367009"/>
            <a:ext cx="166688" cy="176212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59" name="Oval 58"/>
          <p:cNvSpPr/>
          <p:nvPr/>
        </p:nvSpPr>
        <p:spPr bwMode="auto">
          <a:xfrm>
            <a:off x="2959894" y="5367009"/>
            <a:ext cx="166688" cy="176212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61" name="Oval 60"/>
          <p:cNvSpPr/>
          <p:nvPr/>
        </p:nvSpPr>
        <p:spPr bwMode="auto">
          <a:xfrm>
            <a:off x="2050256" y="4503805"/>
            <a:ext cx="166688" cy="176212"/>
          </a:xfrm>
          <a:prstGeom prst="ellipse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63" name="Oval 62"/>
          <p:cNvSpPr/>
          <p:nvPr/>
        </p:nvSpPr>
        <p:spPr bwMode="auto">
          <a:xfrm>
            <a:off x="2050256" y="6254025"/>
            <a:ext cx="166688" cy="176212"/>
          </a:xfrm>
          <a:prstGeom prst="ellipse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65" name="Oval 64"/>
          <p:cNvSpPr/>
          <p:nvPr/>
        </p:nvSpPr>
        <p:spPr bwMode="auto">
          <a:xfrm>
            <a:off x="2509837" y="6624638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66" name="Oval 65"/>
          <p:cNvSpPr/>
          <p:nvPr/>
        </p:nvSpPr>
        <p:spPr bwMode="auto">
          <a:xfrm>
            <a:off x="2971800" y="6207920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67" name="Oval 66"/>
          <p:cNvSpPr/>
          <p:nvPr/>
        </p:nvSpPr>
        <p:spPr bwMode="auto">
          <a:xfrm>
            <a:off x="2976562" y="6631125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2" name="Rectangle 1"/>
          <p:cNvSpPr/>
          <p:nvPr/>
        </p:nvSpPr>
        <p:spPr>
          <a:xfrm>
            <a:off x="1828800" y="5741194"/>
            <a:ext cx="609600" cy="998606"/>
          </a:xfrm>
          <a:prstGeom prst="rect">
            <a:avLst/>
          </a:prstGeom>
          <a:solidFill>
            <a:schemeClr val="accent5">
              <a:alpha val="4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 rot="16200000">
            <a:off x="2652712" y="4917282"/>
            <a:ext cx="609600" cy="1038224"/>
          </a:xfrm>
          <a:prstGeom prst="rect">
            <a:avLst/>
          </a:prstGeom>
          <a:solidFill>
            <a:srgbClr val="9BBB59">
              <a:alpha val="43922"/>
            </a:srgbClr>
          </a:solidFill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 bwMode="auto">
          <a:xfrm>
            <a:off x="666750" y="5348288"/>
            <a:ext cx="166688" cy="176212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79" name="Oval 78"/>
          <p:cNvSpPr/>
          <p:nvPr/>
        </p:nvSpPr>
        <p:spPr bwMode="auto">
          <a:xfrm>
            <a:off x="3421856" y="5373824"/>
            <a:ext cx="166688" cy="176212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80" name="Oval 79"/>
          <p:cNvSpPr/>
          <p:nvPr/>
        </p:nvSpPr>
        <p:spPr bwMode="auto">
          <a:xfrm>
            <a:off x="2050256" y="4060032"/>
            <a:ext cx="166688" cy="176212"/>
          </a:xfrm>
          <a:prstGeom prst="ellipse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81" name="Oval 80"/>
          <p:cNvSpPr/>
          <p:nvPr/>
        </p:nvSpPr>
        <p:spPr bwMode="auto">
          <a:xfrm>
            <a:off x="2050256" y="6651694"/>
            <a:ext cx="166688" cy="176212"/>
          </a:xfrm>
          <a:prstGeom prst="ellipse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82" name="Oval 81"/>
          <p:cNvSpPr/>
          <p:nvPr/>
        </p:nvSpPr>
        <p:spPr bwMode="auto">
          <a:xfrm>
            <a:off x="5686425" y="5685768"/>
            <a:ext cx="166688" cy="17621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83" name="Oval 82"/>
          <p:cNvSpPr/>
          <p:nvPr/>
        </p:nvSpPr>
        <p:spPr bwMode="auto">
          <a:xfrm>
            <a:off x="7137581" y="5666185"/>
            <a:ext cx="166688" cy="176212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84" name="Oval 83"/>
          <p:cNvSpPr/>
          <p:nvPr/>
        </p:nvSpPr>
        <p:spPr bwMode="auto">
          <a:xfrm>
            <a:off x="5356987" y="5666185"/>
            <a:ext cx="166688" cy="176212"/>
          </a:xfrm>
          <a:prstGeom prst="ellipse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85" name="Straight Connector 84"/>
          <p:cNvCxnSpPr>
            <a:stCxn id="84" idx="0"/>
            <a:endCxn id="87" idx="2"/>
          </p:cNvCxnSpPr>
          <p:nvPr/>
        </p:nvCxnSpPr>
        <p:spPr>
          <a:xfrm flipH="1" flipV="1">
            <a:off x="5410200" y="4990771"/>
            <a:ext cx="30131" cy="675414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 rot="18806678">
            <a:off x="5755120" y="4264659"/>
            <a:ext cx="1061516" cy="1061516"/>
          </a:xfrm>
          <a:prstGeom prst="rect">
            <a:avLst/>
          </a:prstGeom>
          <a:noFill/>
          <a:ln w="381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5181600" y="4583577"/>
            <a:ext cx="457200" cy="407194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6035192" y="3710850"/>
            <a:ext cx="457200" cy="40719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6941831" y="4583577"/>
            <a:ext cx="457200" cy="40719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6085198" y="5462588"/>
            <a:ext cx="457200" cy="40719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 bwMode="auto">
          <a:xfrm>
            <a:off x="6202534" y="3826341"/>
            <a:ext cx="166688" cy="1762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92" name="Oval 91"/>
          <p:cNvSpPr/>
          <p:nvPr/>
        </p:nvSpPr>
        <p:spPr bwMode="auto">
          <a:xfrm>
            <a:off x="7087087" y="4699068"/>
            <a:ext cx="166688" cy="1762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cxnSp>
        <p:nvCxnSpPr>
          <p:cNvPr id="93" name="Straight Connector 92"/>
          <p:cNvCxnSpPr>
            <a:stCxn id="83" idx="0"/>
            <a:endCxn id="89" idx="2"/>
          </p:cNvCxnSpPr>
          <p:nvPr/>
        </p:nvCxnSpPr>
        <p:spPr>
          <a:xfrm flipH="1" flipV="1">
            <a:off x="7170431" y="4990771"/>
            <a:ext cx="50494" cy="675414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82" idx="0"/>
          </p:cNvCxnSpPr>
          <p:nvPr/>
        </p:nvCxnSpPr>
        <p:spPr>
          <a:xfrm flipV="1">
            <a:off x="5769769" y="4118044"/>
            <a:ext cx="494023" cy="1567724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 bwMode="auto">
          <a:xfrm>
            <a:off x="5326856" y="4707311"/>
            <a:ext cx="166688" cy="1762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3200" b="1"/>
          </a:p>
        </p:txBody>
      </p:sp>
      <p:sp>
        <p:nvSpPr>
          <p:cNvPr id="96" name="Rectangle 95"/>
          <p:cNvSpPr/>
          <p:nvPr/>
        </p:nvSpPr>
        <p:spPr>
          <a:xfrm rot="16200000">
            <a:off x="1004887" y="4917282"/>
            <a:ext cx="609600" cy="1038224"/>
          </a:xfrm>
          <a:prstGeom prst="rect">
            <a:avLst/>
          </a:prstGeom>
          <a:solidFill>
            <a:srgbClr val="9BBB59">
              <a:alpha val="43922"/>
            </a:srgbClr>
          </a:solidFill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1821656" y="4118044"/>
            <a:ext cx="609600" cy="998606"/>
          </a:xfrm>
          <a:prstGeom prst="rect">
            <a:avLst/>
          </a:prstGeom>
          <a:solidFill>
            <a:schemeClr val="accent5">
              <a:alpha val="4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1819274" y="5124553"/>
            <a:ext cx="609600" cy="616641"/>
          </a:xfrm>
          <a:prstGeom prst="rect">
            <a:avLst/>
          </a:prstGeom>
          <a:solidFill>
            <a:schemeClr val="accent4">
              <a:alpha val="4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38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2. Ockham’s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Razor</a:t>
            </a:r>
            <a:r>
              <a:rPr lang="en-US" dirty="0" err="1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and Their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Justification</a:t>
            </a:r>
            <a:r>
              <a:rPr lang="en-US" dirty="0" err="1" smtClean="0">
                <a:solidFill>
                  <a:srgbClr val="FF0000"/>
                </a:solidFill>
              </a:rPr>
              <a:t>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473433" y="5106442"/>
            <a:ext cx="1406525" cy="1457325"/>
            <a:chOff x="4074753" y="5064198"/>
            <a:chExt cx="1406525" cy="145732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5" name="Group 161"/>
            <p:cNvGrpSpPr>
              <a:grpSpLocks/>
            </p:cNvGrpSpPr>
            <p:nvPr/>
          </p:nvGrpSpPr>
          <p:grpSpPr bwMode="auto">
            <a:xfrm rot="-2668339">
              <a:off x="4074753" y="5064198"/>
              <a:ext cx="141288" cy="671513"/>
              <a:chOff x="2916" y="3264"/>
              <a:chExt cx="89" cy="423"/>
            </a:xfrm>
          </p:grpSpPr>
          <p:sp>
            <p:nvSpPr>
              <p:cNvPr id="28" name="Rectangle 100"/>
              <p:cNvSpPr>
                <a:spLocks noChangeArrowheads="1"/>
              </p:cNvSpPr>
              <p:nvPr/>
            </p:nvSpPr>
            <p:spPr bwMode="auto">
              <a:xfrm rot="1447567">
                <a:off x="2935" y="3271"/>
                <a:ext cx="70" cy="295"/>
              </a:xfrm>
              <a:prstGeom prst="rect">
                <a:avLst/>
              </a:prstGeom>
              <a:solidFill>
                <a:srgbClr val="B4B2B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9" name="Group 160"/>
              <p:cNvGrpSpPr>
                <a:grpSpLocks/>
              </p:cNvGrpSpPr>
              <p:nvPr/>
            </p:nvGrpSpPr>
            <p:grpSpPr bwMode="auto">
              <a:xfrm>
                <a:off x="2916" y="3264"/>
                <a:ext cx="55" cy="423"/>
                <a:chOff x="2916" y="3264"/>
                <a:chExt cx="55" cy="423"/>
              </a:xfrm>
            </p:grpSpPr>
            <p:sp>
              <p:nvSpPr>
                <p:cNvPr id="30" name="Rectangle 101"/>
                <p:cNvSpPr>
                  <a:spLocks noChangeArrowheads="1"/>
                </p:cNvSpPr>
                <p:nvPr/>
              </p:nvSpPr>
              <p:spPr bwMode="auto">
                <a:xfrm rot="1447567">
                  <a:off x="2936" y="3264"/>
                  <a:ext cx="35" cy="29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02"/>
                <p:cNvSpPr>
                  <a:spLocks noChangeShapeType="1"/>
                </p:cNvSpPr>
                <p:nvPr/>
              </p:nvSpPr>
              <p:spPr bwMode="auto">
                <a:xfrm rot="1447567">
                  <a:off x="2916" y="3566"/>
                  <a:ext cx="18" cy="121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6" name="Rectangle 77"/>
            <p:cNvSpPr>
              <a:spLocks noChangeArrowheads="1"/>
            </p:cNvSpPr>
            <p:nvPr/>
          </p:nvSpPr>
          <p:spPr bwMode="auto">
            <a:xfrm rot="1879721">
              <a:off x="4282716" y="5770636"/>
              <a:ext cx="441325" cy="68262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78"/>
            <p:cNvSpPr>
              <a:spLocks noChangeArrowheads="1"/>
            </p:cNvSpPr>
            <p:nvPr/>
          </p:nvSpPr>
          <p:spPr bwMode="auto">
            <a:xfrm rot="-2120236">
              <a:off x="4946291" y="5838898"/>
              <a:ext cx="441325" cy="6985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9"/>
            <p:cNvSpPr>
              <a:spLocks noChangeArrowheads="1"/>
            </p:cNvSpPr>
            <p:nvPr/>
          </p:nvSpPr>
          <p:spPr bwMode="auto">
            <a:xfrm>
              <a:off x="4946291" y="6111948"/>
              <a:ext cx="53975" cy="3413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0"/>
            <p:cNvSpPr>
              <a:spLocks noChangeArrowheads="1"/>
            </p:cNvSpPr>
            <p:nvPr/>
          </p:nvSpPr>
          <p:spPr bwMode="auto">
            <a:xfrm>
              <a:off x="4668478" y="6180211"/>
              <a:ext cx="55563" cy="2730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81"/>
            <p:cNvSpPr>
              <a:spLocks noChangeArrowheads="1"/>
            </p:cNvSpPr>
            <p:nvPr/>
          </p:nvSpPr>
          <p:spPr bwMode="auto">
            <a:xfrm>
              <a:off x="4558941" y="5838898"/>
              <a:ext cx="552450" cy="42386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89"/>
            <p:cNvSpPr>
              <a:spLocks noChangeArrowheads="1"/>
            </p:cNvSpPr>
            <p:nvPr/>
          </p:nvSpPr>
          <p:spPr bwMode="auto">
            <a:xfrm rot="1722357">
              <a:off x="4447816" y="6316736"/>
              <a:ext cx="276225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90"/>
            <p:cNvSpPr>
              <a:spLocks noChangeArrowheads="1"/>
            </p:cNvSpPr>
            <p:nvPr/>
          </p:nvSpPr>
          <p:spPr bwMode="auto">
            <a:xfrm>
              <a:off x="4889141" y="6384998"/>
              <a:ext cx="277812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91"/>
            <p:cNvSpPr>
              <a:spLocks noChangeArrowheads="1"/>
            </p:cNvSpPr>
            <p:nvPr/>
          </p:nvSpPr>
          <p:spPr bwMode="auto">
            <a:xfrm rot="-1373433">
              <a:off x="5279666" y="5659511"/>
              <a:ext cx="166687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92"/>
            <p:cNvSpPr>
              <a:spLocks noChangeArrowheads="1"/>
            </p:cNvSpPr>
            <p:nvPr/>
          </p:nvSpPr>
          <p:spPr bwMode="auto">
            <a:xfrm rot="-1373433">
              <a:off x="4227153" y="5565848"/>
              <a:ext cx="166688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95"/>
            <p:cNvSpPr>
              <a:spLocks/>
            </p:cNvSpPr>
            <p:nvPr/>
          </p:nvSpPr>
          <p:spPr bwMode="auto">
            <a:xfrm>
              <a:off x="4414478" y="5602361"/>
              <a:ext cx="844550" cy="812800"/>
            </a:xfrm>
            <a:custGeom>
              <a:avLst/>
              <a:gdLst>
                <a:gd name="T0" fmla="*/ 0 w 864"/>
                <a:gd name="T1" fmla="*/ 2147483647 h 768"/>
                <a:gd name="T2" fmla="*/ 0 w 864"/>
                <a:gd name="T3" fmla="*/ 2147483647 h 768"/>
                <a:gd name="T4" fmla="*/ 2147483647 w 864"/>
                <a:gd name="T5" fmla="*/ 2147483647 h 768"/>
                <a:gd name="T6" fmla="*/ 2147483647 w 864"/>
                <a:gd name="T7" fmla="*/ 2147483647 h 768"/>
                <a:gd name="T8" fmla="*/ 2147483647 w 864"/>
                <a:gd name="T9" fmla="*/ 2147483647 h 768"/>
                <a:gd name="T10" fmla="*/ 2147483647 w 864"/>
                <a:gd name="T11" fmla="*/ 2147483647 h 768"/>
                <a:gd name="T12" fmla="*/ 2147483647 w 864"/>
                <a:gd name="T13" fmla="*/ 2147483647 h 768"/>
                <a:gd name="T14" fmla="*/ 2147483647 w 864"/>
                <a:gd name="T15" fmla="*/ 2147483647 h 768"/>
                <a:gd name="T16" fmla="*/ 2147483647 w 864"/>
                <a:gd name="T17" fmla="*/ 2147483647 h 768"/>
                <a:gd name="T18" fmla="*/ 2147483647 w 864"/>
                <a:gd name="T19" fmla="*/ 2147483647 h 768"/>
                <a:gd name="T20" fmla="*/ 2147483647 w 864"/>
                <a:gd name="T21" fmla="*/ 2147483647 h 768"/>
                <a:gd name="T22" fmla="*/ 2147483647 w 864"/>
                <a:gd name="T23" fmla="*/ 2147483647 h 768"/>
                <a:gd name="T24" fmla="*/ 2147483647 w 864"/>
                <a:gd name="T25" fmla="*/ 2147483647 h 768"/>
                <a:gd name="T26" fmla="*/ 2147483647 w 864"/>
                <a:gd name="T27" fmla="*/ 2147483647 h 768"/>
                <a:gd name="T28" fmla="*/ 2147483647 w 864"/>
                <a:gd name="T29" fmla="*/ 2147483647 h 768"/>
                <a:gd name="T30" fmla="*/ 2147483647 w 864"/>
                <a:gd name="T31" fmla="*/ 2147483647 h 768"/>
                <a:gd name="T32" fmla="*/ 2147483647 w 864"/>
                <a:gd name="T33" fmla="*/ 2147483647 h 768"/>
                <a:gd name="T34" fmla="*/ 2147483647 w 864"/>
                <a:gd name="T35" fmla="*/ 0 h 768"/>
                <a:gd name="T36" fmla="*/ 2147483647 w 864"/>
                <a:gd name="T37" fmla="*/ 2147483647 h 768"/>
                <a:gd name="T38" fmla="*/ 2147483647 w 864"/>
                <a:gd name="T39" fmla="*/ 2147483647 h 768"/>
                <a:gd name="T40" fmla="*/ 0 w 864"/>
                <a:gd name="T41" fmla="*/ 2147483647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Oval 82"/>
            <p:cNvSpPr>
              <a:spLocks noChangeArrowheads="1"/>
            </p:cNvSpPr>
            <p:nvPr/>
          </p:nvSpPr>
          <p:spPr bwMode="auto">
            <a:xfrm>
              <a:off x="4598628" y="5348361"/>
              <a:ext cx="442913" cy="547687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" name="Group 83"/>
            <p:cNvGrpSpPr>
              <a:grpSpLocks/>
            </p:cNvGrpSpPr>
            <p:nvPr/>
          </p:nvGrpSpPr>
          <p:grpSpPr bwMode="auto">
            <a:xfrm>
              <a:off x="4651016" y="5472186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26" name="Oval 8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Oval 8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" name="Group 86"/>
            <p:cNvGrpSpPr>
              <a:grpSpLocks/>
            </p:cNvGrpSpPr>
            <p:nvPr/>
          </p:nvGrpSpPr>
          <p:grpSpPr bwMode="auto">
            <a:xfrm>
              <a:off x="4863741" y="5472186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24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" name="Freeform 94"/>
            <p:cNvSpPr>
              <a:spLocks/>
            </p:cNvSpPr>
            <p:nvPr/>
          </p:nvSpPr>
          <p:spPr bwMode="auto">
            <a:xfrm>
              <a:off x="4789128" y="5805561"/>
              <a:ext cx="95250" cy="50800"/>
            </a:xfrm>
            <a:custGeom>
              <a:avLst/>
              <a:gdLst>
                <a:gd name="T0" fmla="*/ 0 w 336"/>
                <a:gd name="T1" fmla="*/ 0 h 96"/>
                <a:gd name="T2" fmla="*/ 2147483647 w 336"/>
                <a:gd name="T3" fmla="*/ 2147483647 h 96"/>
                <a:gd name="T4" fmla="*/ 2147483647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98"/>
            <p:cNvSpPr>
              <a:spLocks noChangeArrowheads="1"/>
            </p:cNvSpPr>
            <p:nvPr/>
          </p:nvSpPr>
          <p:spPr bwMode="auto">
            <a:xfrm>
              <a:off x="4555766" y="6110361"/>
              <a:ext cx="515937" cy="101600"/>
            </a:xfrm>
            <a:prstGeom prst="rect">
              <a:avLst/>
            </a:pr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96"/>
            <p:cNvSpPr>
              <a:spLocks noChangeShapeType="1"/>
            </p:cNvSpPr>
            <p:nvPr/>
          </p:nvSpPr>
          <p:spPr bwMode="auto">
            <a:xfrm>
              <a:off x="4884378" y="6059561"/>
              <a:ext cx="93663" cy="203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97"/>
            <p:cNvSpPr>
              <a:spLocks noChangeShapeType="1"/>
            </p:cNvSpPr>
            <p:nvPr/>
          </p:nvSpPr>
          <p:spPr bwMode="auto">
            <a:xfrm flipV="1">
              <a:off x="4836753" y="6110361"/>
              <a:ext cx="141288" cy="50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153"/>
            <p:cNvSpPr>
              <a:spLocks noChangeArrowheads="1"/>
            </p:cNvSpPr>
            <p:nvPr/>
          </p:nvSpPr>
          <p:spPr bwMode="auto">
            <a:xfrm rot="-1373433">
              <a:off x="5293953" y="5670623"/>
              <a:ext cx="187325" cy="14128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583094" y="5188202"/>
            <a:ext cx="1406525" cy="1457325"/>
            <a:chOff x="4074753" y="5064198"/>
            <a:chExt cx="1406525" cy="145732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34" name="Group 161"/>
            <p:cNvGrpSpPr>
              <a:grpSpLocks/>
            </p:cNvGrpSpPr>
            <p:nvPr/>
          </p:nvGrpSpPr>
          <p:grpSpPr bwMode="auto">
            <a:xfrm rot="-2668339">
              <a:off x="4074753" y="5064198"/>
              <a:ext cx="141288" cy="671513"/>
              <a:chOff x="2916" y="3264"/>
              <a:chExt cx="89" cy="423"/>
            </a:xfrm>
          </p:grpSpPr>
          <p:sp>
            <p:nvSpPr>
              <p:cNvPr id="57" name="Rectangle 100"/>
              <p:cNvSpPr>
                <a:spLocks noChangeArrowheads="1"/>
              </p:cNvSpPr>
              <p:nvPr/>
            </p:nvSpPr>
            <p:spPr bwMode="auto">
              <a:xfrm rot="1447567">
                <a:off x="2935" y="3271"/>
                <a:ext cx="70" cy="295"/>
              </a:xfrm>
              <a:prstGeom prst="rect">
                <a:avLst/>
              </a:prstGeom>
              <a:solidFill>
                <a:srgbClr val="B4B2B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8" name="Group 160"/>
              <p:cNvGrpSpPr>
                <a:grpSpLocks/>
              </p:cNvGrpSpPr>
              <p:nvPr/>
            </p:nvGrpSpPr>
            <p:grpSpPr bwMode="auto">
              <a:xfrm>
                <a:off x="2916" y="3264"/>
                <a:ext cx="55" cy="423"/>
                <a:chOff x="2916" y="3264"/>
                <a:chExt cx="55" cy="423"/>
              </a:xfrm>
            </p:grpSpPr>
            <p:sp>
              <p:nvSpPr>
                <p:cNvPr id="59" name="Rectangle 101"/>
                <p:cNvSpPr>
                  <a:spLocks noChangeArrowheads="1"/>
                </p:cNvSpPr>
                <p:nvPr/>
              </p:nvSpPr>
              <p:spPr bwMode="auto">
                <a:xfrm rot="1447567">
                  <a:off x="2936" y="3264"/>
                  <a:ext cx="35" cy="29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102"/>
                <p:cNvSpPr>
                  <a:spLocks noChangeShapeType="1"/>
                </p:cNvSpPr>
                <p:nvPr/>
              </p:nvSpPr>
              <p:spPr bwMode="auto">
                <a:xfrm rot="1447567">
                  <a:off x="2916" y="3566"/>
                  <a:ext cx="18" cy="121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5" name="Rectangle 77"/>
            <p:cNvSpPr>
              <a:spLocks noChangeArrowheads="1"/>
            </p:cNvSpPr>
            <p:nvPr/>
          </p:nvSpPr>
          <p:spPr bwMode="auto">
            <a:xfrm rot="1879721">
              <a:off x="4282716" y="5770636"/>
              <a:ext cx="441325" cy="68262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78"/>
            <p:cNvSpPr>
              <a:spLocks noChangeArrowheads="1"/>
            </p:cNvSpPr>
            <p:nvPr/>
          </p:nvSpPr>
          <p:spPr bwMode="auto">
            <a:xfrm rot="-2120236">
              <a:off x="4946291" y="5838898"/>
              <a:ext cx="441325" cy="6985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79"/>
            <p:cNvSpPr>
              <a:spLocks noChangeArrowheads="1"/>
            </p:cNvSpPr>
            <p:nvPr/>
          </p:nvSpPr>
          <p:spPr bwMode="auto">
            <a:xfrm>
              <a:off x="4946291" y="6111948"/>
              <a:ext cx="53975" cy="3413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80"/>
            <p:cNvSpPr>
              <a:spLocks noChangeArrowheads="1"/>
            </p:cNvSpPr>
            <p:nvPr/>
          </p:nvSpPr>
          <p:spPr bwMode="auto">
            <a:xfrm>
              <a:off x="4668478" y="6180211"/>
              <a:ext cx="55563" cy="2730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81"/>
            <p:cNvSpPr>
              <a:spLocks noChangeArrowheads="1"/>
            </p:cNvSpPr>
            <p:nvPr/>
          </p:nvSpPr>
          <p:spPr bwMode="auto">
            <a:xfrm>
              <a:off x="4558941" y="5838898"/>
              <a:ext cx="552450" cy="42386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89"/>
            <p:cNvSpPr>
              <a:spLocks noChangeArrowheads="1"/>
            </p:cNvSpPr>
            <p:nvPr/>
          </p:nvSpPr>
          <p:spPr bwMode="auto">
            <a:xfrm rot="1722357">
              <a:off x="4447816" y="6316736"/>
              <a:ext cx="276225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Oval 90"/>
            <p:cNvSpPr>
              <a:spLocks noChangeArrowheads="1"/>
            </p:cNvSpPr>
            <p:nvPr/>
          </p:nvSpPr>
          <p:spPr bwMode="auto">
            <a:xfrm>
              <a:off x="4889141" y="6384998"/>
              <a:ext cx="277812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Oval 91"/>
            <p:cNvSpPr>
              <a:spLocks noChangeArrowheads="1"/>
            </p:cNvSpPr>
            <p:nvPr/>
          </p:nvSpPr>
          <p:spPr bwMode="auto">
            <a:xfrm rot="-1373433">
              <a:off x="5279666" y="5659511"/>
              <a:ext cx="166687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Oval 92"/>
            <p:cNvSpPr>
              <a:spLocks noChangeArrowheads="1"/>
            </p:cNvSpPr>
            <p:nvPr/>
          </p:nvSpPr>
          <p:spPr bwMode="auto">
            <a:xfrm rot="-1373433">
              <a:off x="4227153" y="5565848"/>
              <a:ext cx="166688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Freeform 95"/>
            <p:cNvSpPr>
              <a:spLocks/>
            </p:cNvSpPr>
            <p:nvPr/>
          </p:nvSpPr>
          <p:spPr bwMode="auto">
            <a:xfrm>
              <a:off x="4414478" y="5602361"/>
              <a:ext cx="844550" cy="812800"/>
            </a:xfrm>
            <a:custGeom>
              <a:avLst/>
              <a:gdLst>
                <a:gd name="T0" fmla="*/ 0 w 864"/>
                <a:gd name="T1" fmla="*/ 2147483647 h 768"/>
                <a:gd name="T2" fmla="*/ 0 w 864"/>
                <a:gd name="T3" fmla="*/ 2147483647 h 768"/>
                <a:gd name="T4" fmla="*/ 2147483647 w 864"/>
                <a:gd name="T5" fmla="*/ 2147483647 h 768"/>
                <a:gd name="T6" fmla="*/ 2147483647 w 864"/>
                <a:gd name="T7" fmla="*/ 2147483647 h 768"/>
                <a:gd name="T8" fmla="*/ 2147483647 w 864"/>
                <a:gd name="T9" fmla="*/ 2147483647 h 768"/>
                <a:gd name="T10" fmla="*/ 2147483647 w 864"/>
                <a:gd name="T11" fmla="*/ 2147483647 h 768"/>
                <a:gd name="T12" fmla="*/ 2147483647 w 864"/>
                <a:gd name="T13" fmla="*/ 2147483647 h 768"/>
                <a:gd name="T14" fmla="*/ 2147483647 w 864"/>
                <a:gd name="T15" fmla="*/ 2147483647 h 768"/>
                <a:gd name="T16" fmla="*/ 2147483647 w 864"/>
                <a:gd name="T17" fmla="*/ 2147483647 h 768"/>
                <a:gd name="T18" fmla="*/ 2147483647 w 864"/>
                <a:gd name="T19" fmla="*/ 2147483647 h 768"/>
                <a:gd name="T20" fmla="*/ 2147483647 w 864"/>
                <a:gd name="T21" fmla="*/ 2147483647 h 768"/>
                <a:gd name="T22" fmla="*/ 2147483647 w 864"/>
                <a:gd name="T23" fmla="*/ 2147483647 h 768"/>
                <a:gd name="T24" fmla="*/ 2147483647 w 864"/>
                <a:gd name="T25" fmla="*/ 2147483647 h 768"/>
                <a:gd name="T26" fmla="*/ 2147483647 w 864"/>
                <a:gd name="T27" fmla="*/ 2147483647 h 768"/>
                <a:gd name="T28" fmla="*/ 2147483647 w 864"/>
                <a:gd name="T29" fmla="*/ 2147483647 h 768"/>
                <a:gd name="T30" fmla="*/ 2147483647 w 864"/>
                <a:gd name="T31" fmla="*/ 2147483647 h 768"/>
                <a:gd name="T32" fmla="*/ 2147483647 w 864"/>
                <a:gd name="T33" fmla="*/ 2147483647 h 768"/>
                <a:gd name="T34" fmla="*/ 2147483647 w 864"/>
                <a:gd name="T35" fmla="*/ 0 h 768"/>
                <a:gd name="T36" fmla="*/ 2147483647 w 864"/>
                <a:gd name="T37" fmla="*/ 2147483647 h 768"/>
                <a:gd name="T38" fmla="*/ 2147483647 w 864"/>
                <a:gd name="T39" fmla="*/ 2147483647 h 768"/>
                <a:gd name="T40" fmla="*/ 0 w 864"/>
                <a:gd name="T41" fmla="*/ 2147483647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Oval 82"/>
            <p:cNvSpPr>
              <a:spLocks noChangeArrowheads="1"/>
            </p:cNvSpPr>
            <p:nvPr/>
          </p:nvSpPr>
          <p:spPr bwMode="auto">
            <a:xfrm>
              <a:off x="4598628" y="5348361"/>
              <a:ext cx="442913" cy="547687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" name="Group 83"/>
            <p:cNvGrpSpPr>
              <a:grpSpLocks/>
            </p:cNvGrpSpPr>
            <p:nvPr/>
          </p:nvGrpSpPr>
          <p:grpSpPr bwMode="auto">
            <a:xfrm>
              <a:off x="4651016" y="5472186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55" name="Oval 8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Oval 8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7" name="Group 86"/>
            <p:cNvGrpSpPr>
              <a:grpSpLocks/>
            </p:cNvGrpSpPr>
            <p:nvPr/>
          </p:nvGrpSpPr>
          <p:grpSpPr bwMode="auto">
            <a:xfrm>
              <a:off x="4863741" y="5472186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53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8" name="Freeform 94"/>
            <p:cNvSpPr>
              <a:spLocks/>
            </p:cNvSpPr>
            <p:nvPr/>
          </p:nvSpPr>
          <p:spPr bwMode="auto">
            <a:xfrm>
              <a:off x="4789128" y="5805561"/>
              <a:ext cx="95250" cy="50800"/>
            </a:xfrm>
            <a:custGeom>
              <a:avLst/>
              <a:gdLst>
                <a:gd name="T0" fmla="*/ 0 w 336"/>
                <a:gd name="T1" fmla="*/ 0 h 96"/>
                <a:gd name="T2" fmla="*/ 2147483647 w 336"/>
                <a:gd name="T3" fmla="*/ 2147483647 h 96"/>
                <a:gd name="T4" fmla="*/ 2147483647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98"/>
            <p:cNvSpPr>
              <a:spLocks noChangeArrowheads="1"/>
            </p:cNvSpPr>
            <p:nvPr/>
          </p:nvSpPr>
          <p:spPr bwMode="auto">
            <a:xfrm>
              <a:off x="4555766" y="6110361"/>
              <a:ext cx="515937" cy="101600"/>
            </a:xfrm>
            <a:prstGeom prst="rect">
              <a:avLst/>
            </a:pr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96"/>
            <p:cNvSpPr>
              <a:spLocks noChangeShapeType="1"/>
            </p:cNvSpPr>
            <p:nvPr/>
          </p:nvSpPr>
          <p:spPr bwMode="auto">
            <a:xfrm>
              <a:off x="4884378" y="6059561"/>
              <a:ext cx="93663" cy="203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97"/>
            <p:cNvSpPr>
              <a:spLocks noChangeShapeType="1"/>
            </p:cNvSpPr>
            <p:nvPr/>
          </p:nvSpPr>
          <p:spPr bwMode="auto">
            <a:xfrm flipV="1">
              <a:off x="4836753" y="6110361"/>
              <a:ext cx="141288" cy="50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Oval 153"/>
            <p:cNvSpPr>
              <a:spLocks noChangeArrowheads="1"/>
            </p:cNvSpPr>
            <p:nvPr/>
          </p:nvSpPr>
          <p:spPr bwMode="auto">
            <a:xfrm rot="-1373433">
              <a:off x="5293953" y="5670623"/>
              <a:ext cx="187325" cy="14128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6687789" y="5209629"/>
            <a:ext cx="1406525" cy="1457325"/>
            <a:chOff x="4074753" y="5064198"/>
            <a:chExt cx="1406525" cy="145732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62" name="Group 161"/>
            <p:cNvGrpSpPr>
              <a:grpSpLocks/>
            </p:cNvGrpSpPr>
            <p:nvPr/>
          </p:nvGrpSpPr>
          <p:grpSpPr bwMode="auto">
            <a:xfrm rot="-2668339">
              <a:off x="4074753" y="5064198"/>
              <a:ext cx="141288" cy="671513"/>
              <a:chOff x="2916" y="3264"/>
              <a:chExt cx="89" cy="423"/>
            </a:xfrm>
          </p:grpSpPr>
          <p:sp>
            <p:nvSpPr>
              <p:cNvPr id="85" name="Rectangle 100"/>
              <p:cNvSpPr>
                <a:spLocks noChangeArrowheads="1"/>
              </p:cNvSpPr>
              <p:nvPr/>
            </p:nvSpPr>
            <p:spPr bwMode="auto">
              <a:xfrm rot="1447567">
                <a:off x="2935" y="3271"/>
                <a:ext cx="70" cy="295"/>
              </a:xfrm>
              <a:prstGeom prst="rect">
                <a:avLst/>
              </a:prstGeom>
              <a:solidFill>
                <a:srgbClr val="B4B2B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6" name="Group 160"/>
              <p:cNvGrpSpPr>
                <a:grpSpLocks/>
              </p:cNvGrpSpPr>
              <p:nvPr/>
            </p:nvGrpSpPr>
            <p:grpSpPr bwMode="auto">
              <a:xfrm>
                <a:off x="2916" y="3264"/>
                <a:ext cx="55" cy="423"/>
                <a:chOff x="2916" y="3264"/>
                <a:chExt cx="55" cy="423"/>
              </a:xfrm>
            </p:grpSpPr>
            <p:sp>
              <p:nvSpPr>
                <p:cNvPr id="87" name="Rectangle 101"/>
                <p:cNvSpPr>
                  <a:spLocks noChangeArrowheads="1"/>
                </p:cNvSpPr>
                <p:nvPr/>
              </p:nvSpPr>
              <p:spPr bwMode="auto">
                <a:xfrm rot="1447567">
                  <a:off x="2936" y="3264"/>
                  <a:ext cx="35" cy="29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8" name="Line 102"/>
                <p:cNvSpPr>
                  <a:spLocks noChangeShapeType="1"/>
                </p:cNvSpPr>
                <p:nvPr/>
              </p:nvSpPr>
              <p:spPr bwMode="auto">
                <a:xfrm rot="1447567">
                  <a:off x="2916" y="3566"/>
                  <a:ext cx="18" cy="121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63" name="Rectangle 77"/>
            <p:cNvSpPr>
              <a:spLocks noChangeArrowheads="1"/>
            </p:cNvSpPr>
            <p:nvPr/>
          </p:nvSpPr>
          <p:spPr bwMode="auto">
            <a:xfrm rot="1879721">
              <a:off x="4282716" y="5770636"/>
              <a:ext cx="441325" cy="68262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78"/>
            <p:cNvSpPr>
              <a:spLocks noChangeArrowheads="1"/>
            </p:cNvSpPr>
            <p:nvPr/>
          </p:nvSpPr>
          <p:spPr bwMode="auto">
            <a:xfrm rot="-2120236">
              <a:off x="4946291" y="5838898"/>
              <a:ext cx="441325" cy="6985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79"/>
            <p:cNvSpPr>
              <a:spLocks noChangeArrowheads="1"/>
            </p:cNvSpPr>
            <p:nvPr/>
          </p:nvSpPr>
          <p:spPr bwMode="auto">
            <a:xfrm>
              <a:off x="4946291" y="6111948"/>
              <a:ext cx="53975" cy="3413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80"/>
            <p:cNvSpPr>
              <a:spLocks noChangeArrowheads="1"/>
            </p:cNvSpPr>
            <p:nvPr/>
          </p:nvSpPr>
          <p:spPr bwMode="auto">
            <a:xfrm>
              <a:off x="4668478" y="6180211"/>
              <a:ext cx="55563" cy="2730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Oval 81"/>
            <p:cNvSpPr>
              <a:spLocks noChangeArrowheads="1"/>
            </p:cNvSpPr>
            <p:nvPr/>
          </p:nvSpPr>
          <p:spPr bwMode="auto">
            <a:xfrm>
              <a:off x="4558941" y="5838898"/>
              <a:ext cx="552450" cy="42386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Oval 89"/>
            <p:cNvSpPr>
              <a:spLocks noChangeArrowheads="1"/>
            </p:cNvSpPr>
            <p:nvPr/>
          </p:nvSpPr>
          <p:spPr bwMode="auto">
            <a:xfrm rot="1722357">
              <a:off x="4447816" y="6316736"/>
              <a:ext cx="276225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90"/>
            <p:cNvSpPr>
              <a:spLocks noChangeArrowheads="1"/>
            </p:cNvSpPr>
            <p:nvPr/>
          </p:nvSpPr>
          <p:spPr bwMode="auto">
            <a:xfrm>
              <a:off x="4889141" y="6384998"/>
              <a:ext cx="277812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91"/>
            <p:cNvSpPr>
              <a:spLocks noChangeArrowheads="1"/>
            </p:cNvSpPr>
            <p:nvPr/>
          </p:nvSpPr>
          <p:spPr bwMode="auto">
            <a:xfrm rot="-1373433">
              <a:off x="5279666" y="5659511"/>
              <a:ext cx="166687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92"/>
            <p:cNvSpPr>
              <a:spLocks noChangeArrowheads="1"/>
            </p:cNvSpPr>
            <p:nvPr/>
          </p:nvSpPr>
          <p:spPr bwMode="auto">
            <a:xfrm rot="-1373433">
              <a:off x="4227153" y="5565848"/>
              <a:ext cx="166688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95"/>
            <p:cNvSpPr>
              <a:spLocks/>
            </p:cNvSpPr>
            <p:nvPr/>
          </p:nvSpPr>
          <p:spPr bwMode="auto">
            <a:xfrm>
              <a:off x="4414478" y="5602361"/>
              <a:ext cx="844550" cy="812800"/>
            </a:xfrm>
            <a:custGeom>
              <a:avLst/>
              <a:gdLst>
                <a:gd name="T0" fmla="*/ 0 w 864"/>
                <a:gd name="T1" fmla="*/ 2147483647 h 768"/>
                <a:gd name="T2" fmla="*/ 0 w 864"/>
                <a:gd name="T3" fmla="*/ 2147483647 h 768"/>
                <a:gd name="T4" fmla="*/ 2147483647 w 864"/>
                <a:gd name="T5" fmla="*/ 2147483647 h 768"/>
                <a:gd name="T6" fmla="*/ 2147483647 w 864"/>
                <a:gd name="T7" fmla="*/ 2147483647 h 768"/>
                <a:gd name="T8" fmla="*/ 2147483647 w 864"/>
                <a:gd name="T9" fmla="*/ 2147483647 h 768"/>
                <a:gd name="T10" fmla="*/ 2147483647 w 864"/>
                <a:gd name="T11" fmla="*/ 2147483647 h 768"/>
                <a:gd name="T12" fmla="*/ 2147483647 w 864"/>
                <a:gd name="T13" fmla="*/ 2147483647 h 768"/>
                <a:gd name="T14" fmla="*/ 2147483647 w 864"/>
                <a:gd name="T15" fmla="*/ 2147483647 h 768"/>
                <a:gd name="T16" fmla="*/ 2147483647 w 864"/>
                <a:gd name="T17" fmla="*/ 2147483647 h 768"/>
                <a:gd name="T18" fmla="*/ 2147483647 w 864"/>
                <a:gd name="T19" fmla="*/ 2147483647 h 768"/>
                <a:gd name="T20" fmla="*/ 2147483647 w 864"/>
                <a:gd name="T21" fmla="*/ 2147483647 h 768"/>
                <a:gd name="T22" fmla="*/ 2147483647 w 864"/>
                <a:gd name="T23" fmla="*/ 2147483647 h 768"/>
                <a:gd name="T24" fmla="*/ 2147483647 w 864"/>
                <a:gd name="T25" fmla="*/ 2147483647 h 768"/>
                <a:gd name="T26" fmla="*/ 2147483647 w 864"/>
                <a:gd name="T27" fmla="*/ 2147483647 h 768"/>
                <a:gd name="T28" fmla="*/ 2147483647 w 864"/>
                <a:gd name="T29" fmla="*/ 2147483647 h 768"/>
                <a:gd name="T30" fmla="*/ 2147483647 w 864"/>
                <a:gd name="T31" fmla="*/ 2147483647 h 768"/>
                <a:gd name="T32" fmla="*/ 2147483647 w 864"/>
                <a:gd name="T33" fmla="*/ 2147483647 h 768"/>
                <a:gd name="T34" fmla="*/ 2147483647 w 864"/>
                <a:gd name="T35" fmla="*/ 0 h 768"/>
                <a:gd name="T36" fmla="*/ 2147483647 w 864"/>
                <a:gd name="T37" fmla="*/ 2147483647 h 768"/>
                <a:gd name="T38" fmla="*/ 2147483647 w 864"/>
                <a:gd name="T39" fmla="*/ 2147483647 h 768"/>
                <a:gd name="T40" fmla="*/ 0 w 864"/>
                <a:gd name="T41" fmla="*/ 2147483647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Oval 82"/>
            <p:cNvSpPr>
              <a:spLocks noChangeArrowheads="1"/>
            </p:cNvSpPr>
            <p:nvPr/>
          </p:nvSpPr>
          <p:spPr bwMode="auto">
            <a:xfrm>
              <a:off x="4598628" y="5348361"/>
              <a:ext cx="442913" cy="547687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4" name="Group 83"/>
            <p:cNvGrpSpPr>
              <a:grpSpLocks/>
            </p:cNvGrpSpPr>
            <p:nvPr/>
          </p:nvGrpSpPr>
          <p:grpSpPr bwMode="auto">
            <a:xfrm>
              <a:off x="4651016" y="5472186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83" name="Oval 8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Oval 8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5" name="Group 86"/>
            <p:cNvGrpSpPr>
              <a:grpSpLocks/>
            </p:cNvGrpSpPr>
            <p:nvPr/>
          </p:nvGrpSpPr>
          <p:grpSpPr bwMode="auto">
            <a:xfrm>
              <a:off x="4863741" y="5472186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81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6" name="Freeform 94"/>
            <p:cNvSpPr>
              <a:spLocks/>
            </p:cNvSpPr>
            <p:nvPr/>
          </p:nvSpPr>
          <p:spPr bwMode="auto">
            <a:xfrm>
              <a:off x="4789128" y="5805561"/>
              <a:ext cx="95250" cy="50800"/>
            </a:xfrm>
            <a:custGeom>
              <a:avLst/>
              <a:gdLst>
                <a:gd name="T0" fmla="*/ 0 w 336"/>
                <a:gd name="T1" fmla="*/ 0 h 96"/>
                <a:gd name="T2" fmla="*/ 2147483647 w 336"/>
                <a:gd name="T3" fmla="*/ 2147483647 h 96"/>
                <a:gd name="T4" fmla="*/ 2147483647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Rectangle 98"/>
            <p:cNvSpPr>
              <a:spLocks noChangeArrowheads="1"/>
            </p:cNvSpPr>
            <p:nvPr/>
          </p:nvSpPr>
          <p:spPr bwMode="auto">
            <a:xfrm>
              <a:off x="4555766" y="6110361"/>
              <a:ext cx="515937" cy="101600"/>
            </a:xfrm>
            <a:prstGeom prst="rect">
              <a:avLst/>
            </a:pr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96"/>
            <p:cNvSpPr>
              <a:spLocks noChangeShapeType="1"/>
            </p:cNvSpPr>
            <p:nvPr/>
          </p:nvSpPr>
          <p:spPr bwMode="auto">
            <a:xfrm>
              <a:off x="4884378" y="6059561"/>
              <a:ext cx="93663" cy="203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97"/>
            <p:cNvSpPr>
              <a:spLocks noChangeShapeType="1"/>
            </p:cNvSpPr>
            <p:nvPr/>
          </p:nvSpPr>
          <p:spPr bwMode="auto">
            <a:xfrm flipV="1">
              <a:off x="4836753" y="6110361"/>
              <a:ext cx="141288" cy="50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Oval 153"/>
            <p:cNvSpPr>
              <a:spLocks noChangeArrowheads="1"/>
            </p:cNvSpPr>
            <p:nvPr/>
          </p:nvSpPr>
          <p:spPr bwMode="auto">
            <a:xfrm rot="-1373433">
              <a:off x="5293953" y="5670623"/>
              <a:ext cx="187325" cy="14128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7736108" y="5284787"/>
            <a:ext cx="1406525" cy="1457325"/>
            <a:chOff x="4074753" y="5064198"/>
            <a:chExt cx="1406525" cy="145732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90" name="Group 161"/>
            <p:cNvGrpSpPr>
              <a:grpSpLocks/>
            </p:cNvGrpSpPr>
            <p:nvPr/>
          </p:nvGrpSpPr>
          <p:grpSpPr bwMode="auto">
            <a:xfrm rot="-2668339">
              <a:off x="4074753" y="5064198"/>
              <a:ext cx="141288" cy="671513"/>
              <a:chOff x="2916" y="3264"/>
              <a:chExt cx="89" cy="423"/>
            </a:xfrm>
          </p:grpSpPr>
          <p:sp>
            <p:nvSpPr>
              <p:cNvPr id="113" name="Rectangle 100"/>
              <p:cNvSpPr>
                <a:spLocks noChangeArrowheads="1"/>
              </p:cNvSpPr>
              <p:nvPr/>
            </p:nvSpPr>
            <p:spPr bwMode="auto">
              <a:xfrm rot="1447567">
                <a:off x="2935" y="3271"/>
                <a:ext cx="70" cy="295"/>
              </a:xfrm>
              <a:prstGeom prst="rect">
                <a:avLst/>
              </a:prstGeom>
              <a:solidFill>
                <a:srgbClr val="B4B2B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4" name="Group 160"/>
              <p:cNvGrpSpPr>
                <a:grpSpLocks/>
              </p:cNvGrpSpPr>
              <p:nvPr/>
            </p:nvGrpSpPr>
            <p:grpSpPr bwMode="auto">
              <a:xfrm>
                <a:off x="2916" y="3264"/>
                <a:ext cx="55" cy="423"/>
                <a:chOff x="2916" y="3264"/>
                <a:chExt cx="55" cy="423"/>
              </a:xfrm>
            </p:grpSpPr>
            <p:sp>
              <p:nvSpPr>
                <p:cNvPr id="115" name="Rectangle 101"/>
                <p:cNvSpPr>
                  <a:spLocks noChangeArrowheads="1"/>
                </p:cNvSpPr>
                <p:nvPr/>
              </p:nvSpPr>
              <p:spPr bwMode="auto">
                <a:xfrm rot="1447567">
                  <a:off x="2936" y="3264"/>
                  <a:ext cx="35" cy="29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6" name="Line 102"/>
                <p:cNvSpPr>
                  <a:spLocks noChangeShapeType="1"/>
                </p:cNvSpPr>
                <p:nvPr/>
              </p:nvSpPr>
              <p:spPr bwMode="auto">
                <a:xfrm rot="1447567">
                  <a:off x="2916" y="3566"/>
                  <a:ext cx="18" cy="121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91" name="Rectangle 77"/>
            <p:cNvSpPr>
              <a:spLocks noChangeArrowheads="1"/>
            </p:cNvSpPr>
            <p:nvPr/>
          </p:nvSpPr>
          <p:spPr bwMode="auto">
            <a:xfrm rot="1879721">
              <a:off x="4282716" y="5770636"/>
              <a:ext cx="441325" cy="68262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Rectangle 78"/>
            <p:cNvSpPr>
              <a:spLocks noChangeArrowheads="1"/>
            </p:cNvSpPr>
            <p:nvPr/>
          </p:nvSpPr>
          <p:spPr bwMode="auto">
            <a:xfrm rot="-2120236">
              <a:off x="4946291" y="5838898"/>
              <a:ext cx="441325" cy="6985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79"/>
            <p:cNvSpPr>
              <a:spLocks noChangeArrowheads="1"/>
            </p:cNvSpPr>
            <p:nvPr/>
          </p:nvSpPr>
          <p:spPr bwMode="auto">
            <a:xfrm>
              <a:off x="4946291" y="6111948"/>
              <a:ext cx="53975" cy="3413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Rectangle 80"/>
            <p:cNvSpPr>
              <a:spLocks noChangeArrowheads="1"/>
            </p:cNvSpPr>
            <p:nvPr/>
          </p:nvSpPr>
          <p:spPr bwMode="auto">
            <a:xfrm>
              <a:off x="4668478" y="6180211"/>
              <a:ext cx="55563" cy="2730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81"/>
            <p:cNvSpPr>
              <a:spLocks noChangeArrowheads="1"/>
            </p:cNvSpPr>
            <p:nvPr/>
          </p:nvSpPr>
          <p:spPr bwMode="auto">
            <a:xfrm>
              <a:off x="4558941" y="5838898"/>
              <a:ext cx="552450" cy="42386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Oval 89"/>
            <p:cNvSpPr>
              <a:spLocks noChangeArrowheads="1"/>
            </p:cNvSpPr>
            <p:nvPr/>
          </p:nvSpPr>
          <p:spPr bwMode="auto">
            <a:xfrm rot="1722357">
              <a:off x="4447816" y="6316736"/>
              <a:ext cx="276225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Oval 90"/>
            <p:cNvSpPr>
              <a:spLocks noChangeArrowheads="1"/>
            </p:cNvSpPr>
            <p:nvPr/>
          </p:nvSpPr>
          <p:spPr bwMode="auto">
            <a:xfrm>
              <a:off x="4889141" y="6384998"/>
              <a:ext cx="277812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Oval 91"/>
            <p:cNvSpPr>
              <a:spLocks noChangeArrowheads="1"/>
            </p:cNvSpPr>
            <p:nvPr/>
          </p:nvSpPr>
          <p:spPr bwMode="auto">
            <a:xfrm rot="-1373433">
              <a:off x="5279666" y="5659511"/>
              <a:ext cx="166687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Oval 92"/>
            <p:cNvSpPr>
              <a:spLocks noChangeArrowheads="1"/>
            </p:cNvSpPr>
            <p:nvPr/>
          </p:nvSpPr>
          <p:spPr bwMode="auto">
            <a:xfrm rot="-1373433">
              <a:off x="4227153" y="5565848"/>
              <a:ext cx="166688" cy="136525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Freeform 95"/>
            <p:cNvSpPr>
              <a:spLocks/>
            </p:cNvSpPr>
            <p:nvPr/>
          </p:nvSpPr>
          <p:spPr bwMode="auto">
            <a:xfrm>
              <a:off x="4414478" y="5602361"/>
              <a:ext cx="844550" cy="812800"/>
            </a:xfrm>
            <a:custGeom>
              <a:avLst/>
              <a:gdLst>
                <a:gd name="T0" fmla="*/ 0 w 864"/>
                <a:gd name="T1" fmla="*/ 2147483647 h 768"/>
                <a:gd name="T2" fmla="*/ 0 w 864"/>
                <a:gd name="T3" fmla="*/ 2147483647 h 768"/>
                <a:gd name="T4" fmla="*/ 2147483647 w 864"/>
                <a:gd name="T5" fmla="*/ 2147483647 h 768"/>
                <a:gd name="T6" fmla="*/ 2147483647 w 864"/>
                <a:gd name="T7" fmla="*/ 2147483647 h 768"/>
                <a:gd name="T8" fmla="*/ 2147483647 w 864"/>
                <a:gd name="T9" fmla="*/ 2147483647 h 768"/>
                <a:gd name="T10" fmla="*/ 2147483647 w 864"/>
                <a:gd name="T11" fmla="*/ 2147483647 h 768"/>
                <a:gd name="T12" fmla="*/ 2147483647 w 864"/>
                <a:gd name="T13" fmla="*/ 2147483647 h 768"/>
                <a:gd name="T14" fmla="*/ 2147483647 w 864"/>
                <a:gd name="T15" fmla="*/ 2147483647 h 768"/>
                <a:gd name="T16" fmla="*/ 2147483647 w 864"/>
                <a:gd name="T17" fmla="*/ 2147483647 h 768"/>
                <a:gd name="T18" fmla="*/ 2147483647 w 864"/>
                <a:gd name="T19" fmla="*/ 2147483647 h 768"/>
                <a:gd name="T20" fmla="*/ 2147483647 w 864"/>
                <a:gd name="T21" fmla="*/ 2147483647 h 768"/>
                <a:gd name="T22" fmla="*/ 2147483647 w 864"/>
                <a:gd name="T23" fmla="*/ 2147483647 h 768"/>
                <a:gd name="T24" fmla="*/ 2147483647 w 864"/>
                <a:gd name="T25" fmla="*/ 2147483647 h 768"/>
                <a:gd name="T26" fmla="*/ 2147483647 w 864"/>
                <a:gd name="T27" fmla="*/ 2147483647 h 768"/>
                <a:gd name="T28" fmla="*/ 2147483647 w 864"/>
                <a:gd name="T29" fmla="*/ 2147483647 h 768"/>
                <a:gd name="T30" fmla="*/ 2147483647 w 864"/>
                <a:gd name="T31" fmla="*/ 2147483647 h 768"/>
                <a:gd name="T32" fmla="*/ 2147483647 w 864"/>
                <a:gd name="T33" fmla="*/ 2147483647 h 768"/>
                <a:gd name="T34" fmla="*/ 2147483647 w 864"/>
                <a:gd name="T35" fmla="*/ 0 h 768"/>
                <a:gd name="T36" fmla="*/ 2147483647 w 864"/>
                <a:gd name="T37" fmla="*/ 2147483647 h 768"/>
                <a:gd name="T38" fmla="*/ 2147483647 w 864"/>
                <a:gd name="T39" fmla="*/ 2147483647 h 768"/>
                <a:gd name="T40" fmla="*/ 0 w 864"/>
                <a:gd name="T41" fmla="*/ 2147483647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Oval 82"/>
            <p:cNvSpPr>
              <a:spLocks noChangeArrowheads="1"/>
            </p:cNvSpPr>
            <p:nvPr/>
          </p:nvSpPr>
          <p:spPr bwMode="auto">
            <a:xfrm>
              <a:off x="4598628" y="5348361"/>
              <a:ext cx="442913" cy="547687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" name="Group 83"/>
            <p:cNvGrpSpPr>
              <a:grpSpLocks/>
            </p:cNvGrpSpPr>
            <p:nvPr/>
          </p:nvGrpSpPr>
          <p:grpSpPr bwMode="auto">
            <a:xfrm>
              <a:off x="4651016" y="5472186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111" name="Oval 8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Oval 8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" name="Group 86"/>
            <p:cNvGrpSpPr>
              <a:grpSpLocks/>
            </p:cNvGrpSpPr>
            <p:nvPr/>
          </p:nvGrpSpPr>
          <p:grpSpPr bwMode="auto">
            <a:xfrm>
              <a:off x="4863741" y="5472186"/>
              <a:ext cx="166687" cy="204787"/>
              <a:chOff x="3744" y="1776"/>
              <a:chExt cx="336" cy="336"/>
            </a:xfrm>
            <a:solidFill>
              <a:schemeClr val="bg1"/>
            </a:solidFill>
          </p:grpSpPr>
          <p:sp>
            <p:nvSpPr>
              <p:cNvPr id="109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" name="Freeform 94"/>
            <p:cNvSpPr>
              <a:spLocks/>
            </p:cNvSpPr>
            <p:nvPr/>
          </p:nvSpPr>
          <p:spPr bwMode="auto">
            <a:xfrm>
              <a:off x="4789128" y="5805561"/>
              <a:ext cx="95250" cy="50800"/>
            </a:xfrm>
            <a:custGeom>
              <a:avLst/>
              <a:gdLst>
                <a:gd name="T0" fmla="*/ 0 w 336"/>
                <a:gd name="T1" fmla="*/ 0 h 96"/>
                <a:gd name="T2" fmla="*/ 2147483647 w 336"/>
                <a:gd name="T3" fmla="*/ 2147483647 h 96"/>
                <a:gd name="T4" fmla="*/ 2147483647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Rectangle 98"/>
            <p:cNvSpPr>
              <a:spLocks noChangeArrowheads="1"/>
            </p:cNvSpPr>
            <p:nvPr/>
          </p:nvSpPr>
          <p:spPr bwMode="auto">
            <a:xfrm>
              <a:off x="4555766" y="6110361"/>
              <a:ext cx="515937" cy="101600"/>
            </a:xfrm>
            <a:prstGeom prst="rect">
              <a:avLst/>
            </a:prstGeom>
            <a:solidFill>
              <a:srgbClr val="66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96"/>
            <p:cNvSpPr>
              <a:spLocks noChangeShapeType="1"/>
            </p:cNvSpPr>
            <p:nvPr/>
          </p:nvSpPr>
          <p:spPr bwMode="auto">
            <a:xfrm>
              <a:off x="4884378" y="6059561"/>
              <a:ext cx="93663" cy="203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Line 97"/>
            <p:cNvSpPr>
              <a:spLocks noChangeShapeType="1"/>
            </p:cNvSpPr>
            <p:nvPr/>
          </p:nvSpPr>
          <p:spPr bwMode="auto">
            <a:xfrm flipV="1">
              <a:off x="4836753" y="6110361"/>
              <a:ext cx="141288" cy="50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Oval 153"/>
            <p:cNvSpPr>
              <a:spLocks noChangeArrowheads="1"/>
            </p:cNvSpPr>
            <p:nvPr/>
          </p:nvSpPr>
          <p:spPr bwMode="auto">
            <a:xfrm rot="-1373433">
              <a:off x="5293953" y="5670623"/>
              <a:ext cx="187325" cy="141288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6140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192354</TotalTime>
  <Words>7690</Words>
  <Application>Microsoft Office PowerPoint</Application>
  <PresentationFormat>On-screen Show (4:3)</PresentationFormat>
  <Paragraphs>1389</Paragraphs>
  <Slides>171</Slides>
  <Notes>0</Notes>
  <HiddenSlides>73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171</vt:i4>
      </vt:variant>
    </vt:vector>
  </HeadingPairs>
  <TitlesOfParts>
    <vt:vector size="172" baseType="lpstr">
      <vt:lpstr>Office Theme</vt:lpstr>
      <vt:lpstr>Simplicity, Truth, and Ockham’s Razors</vt:lpstr>
      <vt:lpstr>Underdetermination</vt:lpstr>
      <vt:lpstr>Ockham’s Razor</vt:lpstr>
      <vt:lpstr>Skepticism</vt:lpstr>
      <vt:lpstr>Two Linked Questions</vt:lpstr>
      <vt:lpstr>*Theories vs. Models</vt:lpstr>
      <vt:lpstr>*Theories vs. Models</vt:lpstr>
      <vt:lpstr>*Theories vs. Models</vt:lpstr>
      <vt:lpstr>Methodology Gap</vt:lpstr>
      <vt:lpstr>1. Simplicity</vt:lpstr>
      <vt:lpstr>What is Simplicity?</vt:lpstr>
      <vt:lpstr>Proposed Answer</vt:lpstr>
      <vt:lpstr>Possible Worlds</vt:lpstr>
      <vt:lpstr>Information States</vt:lpstr>
      <vt:lpstr>Information Topology</vt:lpstr>
      <vt:lpstr>Question</vt:lpstr>
      <vt:lpstr>Problem</vt:lpstr>
      <vt:lpstr>Interior Worlds</vt:lpstr>
      <vt:lpstr>Boundary Worlds</vt:lpstr>
      <vt:lpstr>Boundary Answers</vt:lpstr>
      <vt:lpstr>Nested Boundaries</vt:lpstr>
      <vt:lpstr>Skeptical Arrows</vt:lpstr>
      <vt:lpstr>Benign Arrows</vt:lpstr>
      <vt:lpstr>Arrows</vt:lpstr>
      <vt:lpstr>Arrows Between Possibilities</vt:lpstr>
      <vt:lpstr>Arrows Between Possibilities</vt:lpstr>
      <vt:lpstr>Coarse-Graining the Problem</vt:lpstr>
      <vt:lpstr>Polynomial Degree</vt:lpstr>
      <vt:lpstr>Transitions Tell a Different Story!</vt:lpstr>
      <vt:lpstr>Two Definitions</vt:lpstr>
      <vt:lpstr>Factorization Axioms</vt:lpstr>
      <vt:lpstr>Formalized</vt:lpstr>
      <vt:lpstr>Mathematical Note</vt:lpstr>
      <vt:lpstr>Strict Partial Order</vt:lpstr>
      <vt:lpstr>Strict Partial Order</vt:lpstr>
      <vt:lpstr>Q is Decidable Within Possibilities</vt:lpstr>
      <vt:lpstr>Uniqueness Axiom</vt:lpstr>
      <vt:lpstr>Restriction</vt:lpstr>
      <vt:lpstr>Restriction</vt:lpstr>
      <vt:lpstr>Preservation Theorem</vt:lpstr>
      <vt:lpstr>Uniqueness Condition for Finite Questions</vt:lpstr>
      <vt:lpstr>A Uniqueness Condition for Infinite Questions</vt:lpstr>
      <vt:lpstr>Example:  Law vs. Catchall</vt:lpstr>
      <vt:lpstr>Law vs. Catchall</vt:lpstr>
      <vt:lpstr>Unique Coarsest Factorization</vt:lpstr>
      <vt:lpstr>Example:  Point Hypothesis</vt:lpstr>
      <vt:lpstr>Point Hypothesis</vt:lpstr>
      <vt:lpstr>Unique Coarsest Factorization</vt:lpstr>
      <vt:lpstr>Coding is Irrelevant</vt:lpstr>
      <vt:lpstr>Coding is Irrelevant</vt:lpstr>
      <vt:lpstr>Epistemic Equivalence</vt:lpstr>
      <vt:lpstr>Quotient Problem</vt:lpstr>
      <vt:lpstr>Objective Empirical Effects</vt:lpstr>
      <vt:lpstr>Example:  Half-Line</vt:lpstr>
      <vt:lpstr>Half Line</vt:lpstr>
      <vt:lpstr>Riding on Induction</vt:lpstr>
      <vt:lpstr>Transition to Deduction</vt:lpstr>
      <vt:lpstr>Ambiguous Representation</vt:lpstr>
      <vt:lpstr>Unique Coarsest Factorization</vt:lpstr>
      <vt:lpstr>Maxwell</vt:lpstr>
      <vt:lpstr>Maxwell </vt:lpstr>
      <vt:lpstr>The Displacement Current Term</vt:lpstr>
      <vt:lpstr>Ad Hoc Maxwell</vt:lpstr>
      <vt:lpstr>Ockham Before Hertz</vt:lpstr>
      <vt:lpstr>Example:  Free Parameters</vt:lpstr>
      <vt:lpstr>Parameter Space</vt:lpstr>
      <vt:lpstr>Unique Coarsest Factorization</vt:lpstr>
      <vt:lpstr>Ternary Case</vt:lpstr>
      <vt:lpstr>Dimensionality</vt:lpstr>
      <vt:lpstr>Dimensionality</vt:lpstr>
      <vt:lpstr>Example:  Trigonometric vs. Periodic</vt:lpstr>
      <vt:lpstr>Trigonometric vs. Periodic</vt:lpstr>
      <vt:lpstr>Polynomials vs. Trig Polynomials</vt:lpstr>
      <vt:lpstr>Polynomials vs. Trig Polynomials</vt:lpstr>
      <vt:lpstr>Polynomials vs. Trig Polynomials</vt:lpstr>
      <vt:lpstr>Taylor vs. Fourrier</vt:lpstr>
      <vt:lpstr>Example:  Causal Network Search</vt:lpstr>
      <vt:lpstr>Causal Network Search</vt:lpstr>
      <vt:lpstr>Causal Network Search</vt:lpstr>
      <vt:lpstr>Causal Network Search</vt:lpstr>
      <vt:lpstr>Unique Coarsest Factorization</vt:lpstr>
      <vt:lpstr>Focus onYZ Edge</vt:lpstr>
      <vt:lpstr>Further Collapse</vt:lpstr>
      <vt:lpstr>Further Collapse</vt:lpstr>
      <vt:lpstr>Further Collapse</vt:lpstr>
      <vt:lpstr>Further Collapse</vt:lpstr>
      <vt:lpstr>Further Collapse</vt:lpstr>
      <vt:lpstr>Ignore Transitive Arrows</vt:lpstr>
      <vt:lpstr>Ignore Transitive Arrows</vt:lpstr>
      <vt:lpstr>Rearrange</vt:lpstr>
      <vt:lpstr>Rearrange</vt:lpstr>
      <vt:lpstr>A Coarsest Factorization</vt:lpstr>
      <vt:lpstr>A Coarsest Factorization</vt:lpstr>
      <vt:lpstr>Refined factorizations</vt:lpstr>
      <vt:lpstr>Benign Arrows as Confirmation</vt:lpstr>
      <vt:lpstr>Benign Arrows as Confirmation</vt:lpstr>
      <vt:lpstr>Model Scoring Rules</vt:lpstr>
      <vt:lpstr>Benign Arrows as Skeptical Scoring Rules</vt:lpstr>
      <vt:lpstr>2. Ockham’s RazorS and Their JustificationS</vt:lpstr>
      <vt:lpstr>What Connects Simplicity with Truth?</vt:lpstr>
      <vt:lpstr>Scientific Realism Debate</vt:lpstr>
      <vt:lpstr>Scientific Realism Debate</vt:lpstr>
      <vt:lpstr>Platonic Dilemma</vt:lpstr>
      <vt:lpstr>Non-Responses</vt:lpstr>
      <vt:lpstr>Proposal</vt:lpstr>
      <vt:lpstr>Methods and inquiry</vt:lpstr>
      <vt:lpstr>Information Streams</vt:lpstr>
      <vt:lpstr>Information Streams</vt:lpstr>
      <vt:lpstr>Initial Segments</vt:lpstr>
      <vt:lpstr>Information Content</vt:lpstr>
      <vt:lpstr>Forward and Back</vt:lpstr>
      <vt:lpstr>Methods</vt:lpstr>
      <vt:lpstr>Simplicity Implies Global Determination</vt:lpstr>
      <vt:lpstr>Solving F in the Limit</vt:lpstr>
      <vt:lpstr>Measures of truth conduciveness</vt:lpstr>
      <vt:lpstr>Inquiry Losses</vt:lpstr>
      <vt:lpstr>Truth Modulus</vt:lpstr>
      <vt:lpstr>Content Modulus</vt:lpstr>
      <vt:lpstr>Knowledge Modulus</vt:lpstr>
      <vt:lpstr>Retractions</vt:lpstr>
      <vt:lpstr>Optimal Truth-conduciveness</vt:lpstr>
      <vt:lpstr>Loss in General</vt:lpstr>
      <vt:lpstr>Coarse-Grained Loss</vt:lpstr>
      <vt:lpstr>Coarse-Grained Comparisons</vt:lpstr>
      <vt:lpstr> Sub-problem Comparisons</vt:lpstr>
      <vt:lpstr>Equivalence and Strict Order</vt:lpstr>
      <vt:lpstr>Lexicographic and Pareto Comparisons</vt:lpstr>
      <vt:lpstr> Lexicographic Comparisons</vt:lpstr>
      <vt:lpstr>Abbreviations</vt:lpstr>
      <vt:lpstr> Lexicographic Comparisons</vt:lpstr>
      <vt:lpstr> Lexicographic Comparisons</vt:lpstr>
      <vt:lpstr> Lexicographic Comparisons</vt:lpstr>
      <vt:lpstr> Lexicographic Comparisons</vt:lpstr>
      <vt:lpstr> Strict Lexicographic Order</vt:lpstr>
      <vt:lpstr> Strict Lexicographic Order</vt:lpstr>
      <vt:lpstr> Strict Lexicographic Order</vt:lpstr>
      <vt:lpstr> Lexicographic Equivalence</vt:lpstr>
      <vt:lpstr> Lexicographic Equivalence</vt:lpstr>
      <vt:lpstr> Lexicographic Equivalence</vt:lpstr>
      <vt:lpstr>States of Inquiry</vt:lpstr>
      <vt:lpstr>Meth(e, u)</vt:lpstr>
      <vt:lpstr>Meth(e, u)</vt:lpstr>
      <vt:lpstr>Optimality Relative to M at (e, u)</vt:lpstr>
      <vt:lpstr>Admissibility Relative to M at (e, u)</vt:lpstr>
      <vt:lpstr>Optimality Implies Admissibility</vt:lpstr>
      <vt:lpstr>Optimality Implies Admissibility</vt:lpstr>
      <vt:lpstr>La Crème de la Crème (et L’acceptable de la Crème)</vt:lpstr>
      <vt:lpstr>Distribution of O</vt:lpstr>
      <vt:lpstr>Distribution of O</vt:lpstr>
      <vt:lpstr>Distribution of O</vt:lpstr>
      <vt:lpstr>Ockham’s Razors Derived from Optimality</vt:lpstr>
      <vt:lpstr>Solutions Characterized</vt:lpstr>
      <vt:lpstr>(Os)(e) Characterization</vt:lpstr>
      <vt:lpstr>Nice but Not Enough</vt:lpstr>
      <vt:lpstr>Carnap</vt:lpstr>
      <vt:lpstr>Carnap</vt:lpstr>
      <vt:lpstr>Error-Avoidance Optimality</vt:lpstr>
      <vt:lpstr>Basic Idea</vt:lpstr>
      <vt:lpstr>Error-Avoidance Optimality</vt:lpstr>
      <vt:lpstr>Retraction Optimality</vt:lpstr>
      <vt:lpstr>Basic Idea</vt:lpstr>
      <vt:lpstr>Error-Avoidance Optimality</vt:lpstr>
      <vt:lpstr>(Os  Ak)(e) Characterization</vt:lpstr>
      <vt:lpstr>Knowledge Admissibility</vt:lpstr>
      <vt:lpstr>Knowledge Admissibility</vt:lpstr>
      <vt:lpstr>(Os  Ak  Or)(e) Characterization</vt:lpstr>
      <vt:lpstr>Knowledge then Retractions</vt:lpstr>
      <vt:lpstr>Knowledge then Retractions</vt:lpstr>
      <vt:lpstr>How it Works</vt:lpstr>
      <vt:lpstr>Some Observations</vt:lpstr>
      <vt:lpstr>Thanks!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Ockham’s Razor Helps You Find the Truth</dc:title>
  <dc:creator>Kevin T. Kelly</dc:creator>
  <cp:lastModifiedBy>kk3n</cp:lastModifiedBy>
  <cp:revision>15263</cp:revision>
  <cp:lastPrinted>2012-03-22T02:24:50Z</cp:lastPrinted>
  <dcterms:created xsi:type="dcterms:W3CDTF">2004-06-01T19:15:38Z</dcterms:created>
  <dcterms:modified xsi:type="dcterms:W3CDTF">2012-06-23T12:50:11Z</dcterms:modified>
</cp:coreProperties>
</file>